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73"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DFHeiBold-B5" panose="020B0709000000000000" pitchFamily="49" charset="-120"/>
      <p:regular r:id="rId25"/>
    </p:embeddedFont>
    <p:embeddedFont>
      <p:font typeface="DFPKaiSUBold-B5" panose="03000E00000000000000" pitchFamily="66" charset="-120"/>
      <p:regular r:id="rId26"/>
    </p:embeddedFont>
    <p:embeddedFont>
      <p:font typeface="DFPTieXianW3-B5" panose="03000300000000000000" pitchFamily="66" charset="-120"/>
      <p:regular r:id="rId27"/>
    </p:embeddedFont>
    <p:embeddedFont>
      <p:font typeface="DFYuanMedium-B5" panose="020F0509000000000000" pitchFamily="49" charset="-120"/>
      <p:regular r:id="rId28"/>
    </p:embeddedFont>
  </p:embeddedFontLst>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C3070C2-9F61-4CDE-85C0-486DCC0708D0}"/>
              </a:ext>
            </a:extLst>
          </p:cNvPr>
          <p:cNvSpPr>
            <a:spLocks noGrp="1"/>
          </p:cNvSpPr>
          <p:nvPr>
            <p:ph type="title"/>
          </p:nvPr>
        </p:nvSpPr>
        <p:spPr>
          <a:xfrm>
            <a:off x="838200" y="365126"/>
            <a:ext cx="5993921" cy="661418"/>
          </a:xfrm>
        </p:spPr>
        <p:txBody>
          <a:bodyPr>
            <a:noAutofit/>
          </a:bodyPr>
          <a:lstStyle>
            <a:lvl1pPr>
              <a:defRPr sz="3200"/>
            </a:lvl1pPr>
          </a:lstStyle>
          <a:p>
            <a:r>
              <a:rPr lang="zh-TW" altLang="en-US" dirty="0"/>
              <a:t>按一下以編輯母片標題樣式</a:t>
            </a:r>
            <a:endParaRPr lang="zh-HK" altLang="en-US" dirty="0"/>
          </a:p>
        </p:txBody>
      </p:sp>
      <p:sp>
        <p:nvSpPr>
          <p:cNvPr id="3" name="日期版面配置區 2">
            <a:extLst>
              <a:ext uri="{FF2B5EF4-FFF2-40B4-BE49-F238E27FC236}">
                <a16:creationId xmlns:a16="http://schemas.microsoft.com/office/drawing/2014/main" id="{94F0E4B0-E943-48EE-86BB-14EF21C3AE9C}"/>
              </a:ext>
            </a:extLst>
          </p:cNvPr>
          <p:cNvSpPr>
            <a:spLocks noGrp="1"/>
          </p:cNvSpPr>
          <p:nvPr>
            <p:ph type="dt" sz="half" idx="10"/>
          </p:nvPr>
        </p:nvSpPr>
        <p:spPr/>
        <p:txBody>
          <a:bodyPr/>
          <a:lstStyle/>
          <a:p>
            <a:fld id="{E210F98F-F26D-434F-AF5E-6A4644453380}" type="datetimeFigureOut">
              <a:rPr lang="zh-HK" altLang="en-US" smtClean="0"/>
              <a:t>27/2/2019</a:t>
            </a:fld>
            <a:endParaRPr lang="zh-HK" altLang="en-US"/>
          </a:p>
        </p:txBody>
      </p:sp>
      <p:sp>
        <p:nvSpPr>
          <p:cNvPr id="4" name="頁尾版面配置區 3">
            <a:extLst>
              <a:ext uri="{FF2B5EF4-FFF2-40B4-BE49-F238E27FC236}">
                <a16:creationId xmlns:a16="http://schemas.microsoft.com/office/drawing/2014/main" id="{A3B7A667-3BF6-4F29-8635-2F13E7CE4CAE}"/>
              </a:ext>
            </a:extLst>
          </p:cNvPr>
          <p:cNvSpPr>
            <a:spLocks noGrp="1"/>
          </p:cNvSpPr>
          <p:nvPr>
            <p:ph type="ftr" sz="quarter" idx="11"/>
          </p:nvPr>
        </p:nvSpPr>
        <p:spPr/>
        <p:txBody>
          <a:bodyPr/>
          <a:lstStyle/>
          <a:p>
            <a:endParaRPr lang="zh-HK" altLang="en-US"/>
          </a:p>
        </p:txBody>
      </p:sp>
      <p:sp>
        <p:nvSpPr>
          <p:cNvPr id="5" name="投影片編號版面配置區 4">
            <a:extLst>
              <a:ext uri="{FF2B5EF4-FFF2-40B4-BE49-F238E27FC236}">
                <a16:creationId xmlns:a16="http://schemas.microsoft.com/office/drawing/2014/main" id="{2A8AE528-57A1-4F54-8075-F61230C03E27}"/>
              </a:ext>
            </a:extLst>
          </p:cNvPr>
          <p:cNvSpPr>
            <a:spLocks noGrp="1"/>
          </p:cNvSpPr>
          <p:nvPr>
            <p:ph type="sldNum" sz="quarter" idx="12"/>
          </p:nvPr>
        </p:nvSpPr>
        <p:spPr/>
        <p:txBody>
          <a:bodyPr/>
          <a:lstStyle/>
          <a:p>
            <a:fld id="{2551E12D-5C6A-47A5-92E3-1B7545D0B076}" type="slidenum">
              <a:rPr lang="zh-HK" altLang="en-US" smtClean="0"/>
              <a:t>‹#›</a:t>
            </a:fld>
            <a:endParaRPr lang="zh-HK" altLang="en-US"/>
          </a:p>
        </p:txBody>
      </p:sp>
    </p:spTree>
    <p:extLst>
      <p:ext uri="{BB962C8B-B14F-4D97-AF65-F5344CB8AC3E}">
        <p14:creationId xmlns:p14="http://schemas.microsoft.com/office/powerpoint/2010/main" val="319872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B02E8CA-B020-47B5-85A1-A56F33FCA6EC}"/>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圖片版面配置區 2">
            <a:extLst>
              <a:ext uri="{FF2B5EF4-FFF2-40B4-BE49-F238E27FC236}">
                <a16:creationId xmlns:a16="http://schemas.microsoft.com/office/drawing/2014/main" id="{89EA7421-9277-42E6-A662-5946750604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a:extLst>
              <a:ext uri="{FF2B5EF4-FFF2-40B4-BE49-F238E27FC236}">
                <a16:creationId xmlns:a16="http://schemas.microsoft.com/office/drawing/2014/main" id="{77F2FA8B-1970-47EE-913D-16EBB36802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7FEC8B19-A82E-43F8-AFA8-A7CA214A0F24}"/>
              </a:ext>
            </a:extLst>
          </p:cNvPr>
          <p:cNvSpPr>
            <a:spLocks noGrp="1"/>
          </p:cNvSpPr>
          <p:nvPr>
            <p:ph type="dt" sz="half" idx="10"/>
          </p:nvPr>
        </p:nvSpPr>
        <p:spPr/>
        <p:txBody>
          <a:bodyPr/>
          <a:lstStyle/>
          <a:p>
            <a:fld id="{E210F98F-F26D-434F-AF5E-6A4644453380}" type="datetimeFigureOut">
              <a:rPr lang="zh-HK" altLang="en-US" smtClean="0"/>
              <a:t>27/2/2019</a:t>
            </a:fld>
            <a:endParaRPr lang="zh-HK" altLang="en-US"/>
          </a:p>
        </p:txBody>
      </p:sp>
      <p:sp>
        <p:nvSpPr>
          <p:cNvPr id="6" name="頁尾版面配置區 5">
            <a:extLst>
              <a:ext uri="{FF2B5EF4-FFF2-40B4-BE49-F238E27FC236}">
                <a16:creationId xmlns:a16="http://schemas.microsoft.com/office/drawing/2014/main" id="{BFB2BD63-25F5-4FD5-B24D-F517693781DA}"/>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A8ADFF81-9984-45A5-9988-20A302B6F0FD}"/>
              </a:ext>
            </a:extLst>
          </p:cNvPr>
          <p:cNvSpPr>
            <a:spLocks noGrp="1"/>
          </p:cNvSpPr>
          <p:nvPr>
            <p:ph type="sldNum" sz="quarter" idx="12"/>
          </p:nvPr>
        </p:nvSpPr>
        <p:spPr/>
        <p:txBody>
          <a:bodyPr/>
          <a:lstStyle/>
          <a:p>
            <a:fld id="{2551E12D-5C6A-47A5-92E3-1B7545D0B076}" type="slidenum">
              <a:rPr lang="zh-HK" altLang="en-US" smtClean="0"/>
              <a:t>‹#›</a:t>
            </a:fld>
            <a:endParaRPr lang="zh-HK" altLang="en-US"/>
          </a:p>
        </p:txBody>
      </p:sp>
    </p:spTree>
    <p:extLst>
      <p:ext uri="{BB962C8B-B14F-4D97-AF65-F5344CB8AC3E}">
        <p14:creationId xmlns:p14="http://schemas.microsoft.com/office/powerpoint/2010/main" val="2095103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874F10C-2ED9-4C6C-B16C-8FCEC2D67F68}"/>
              </a:ext>
            </a:extLst>
          </p:cNvPr>
          <p:cNvSpPr>
            <a:spLocks noGrp="1"/>
          </p:cNvSpPr>
          <p:nvPr>
            <p:ph type="title"/>
          </p:nvPr>
        </p:nvSpPr>
        <p:spPr/>
        <p:txBody>
          <a:bodyPr/>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D7F49C1F-F80E-4874-BB81-264B7C352440}"/>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3688542C-DC23-4219-8DD3-3923CAEC85E3}"/>
              </a:ext>
            </a:extLst>
          </p:cNvPr>
          <p:cNvSpPr>
            <a:spLocks noGrp="1"/>
          </p:cNvSpPr>
          <p:nvPr>
            <p:ph type="dt" sz="half" idx="10"/>
          </p:nvPr>
        </p:nvSpPr>
        <p:spPr/>
        <p:txBody>
          <a:bodyPr/>
          <a:lstStyle/>
          <a:p>
            <a:fld id="{E210F98F-F26D-434F-AF5E-6A4644453380}" type="datetimeFigureOut">
              <a:rPr lang="zh-HK" altLang="en-US" smtClean="0"/>
              <a:t>27/2/2019</a:t>
            </a:fld>
            <a:endParaRPr lang="zh-HK" altLang="en-US"/>
          </a:p>
        </p:txBody>
      </p:sp>
      <p:sp>
        <p:nvSpPr>
          <p:cNvPr id="5" name="頁尾版面配置區 4">
            <a:extLst>
              <a:ext uri="{FF2B5EF4-FFF2-40B4-BE49-F238E27FC236}">
                <a16:creationId xmlns:a16="http://schemas.microsoft.com/office/drawing/2014/main" id="{40758B13-86A1-4DB4-8CC0-5EE702614CF4}"/>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5933479A-E4EF-434C-8942-A3E88D483C52}"/>
              </a:ext>
            </a:extLst>
          </p:cNvPr>
          <p:cNvSpPr>
            <a:spLocks noGrp="1"/>
          </p:cNvSpPr>
          <p:nvPr>
            <p:ph type="sldNum" sz="quarter" idx="12"/>
          </p:nvPr>
        </p:nvSpPr>
        <p:spPr/>
        <p:txBody>
          <a:bodyPr/>
          <a:lstStyle/>
          <a:p>
            <a:fld id="{2551E12D-5C6A-47A5-92E3-1B7545D0B076}" type="slidenum">
              <a:rPr lang="zh-HK" altLang="en-US" smtClean="0"/>
              <a:t>‹#›</a:t>
            </a:fld>
            <a:endParaRPr lang="zh-HK" altLang="en-US"/>
          </a:p>
        </p:txBody>
      </p:sp>
    </p:spTree>
    <p:extLst>
      <p:ext uri="{BB962C8B-B14F-4D97-AF65-F5344CB8AC3E}">
        <p14:creationId xmlns:p14="http://schemas.microsoft.com/office/powerpoint/2010/main" val="2594796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7EC2FA74-5AD5-40EB-B2A4-B39BA43284E0}"/>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74CE36B2-BF6C-4EE5-9975-7578BB7EFAE2}"/>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3DE274D0-061D-45DC-A57D-21D523DE5EB1}"/>
              </a:ext>
            </a:extLst>
          </p:cNvPr>
          <p:cNvSpPr>
            <a:spLocks noGrp="1"/>
          </p:cNvSpPr>
          <p:nvPr>
            <p:ph type="dt" sz="half" idx="10"/>
          </p:nvPr>
        </p:nvSpPr>
        <p:spPr/>
        <p:txBody>
          <a:bodyPr/>
          <a:lstStyle/>
          <a:p>
            <a:fld id="{E210F98F-F26D-434F-AF5E-6A4644453380}" type="datetimeFigureOut">
              <a:rPr lang="zh-HK" altLang="en-US" smtClean="0"/>
              <a:t>27/2/2019</a:t>
            </a:fld>
            <a:endParaRPr lang="zh-HK" altLang="en-US"/>
          </a:p>
        </p:txBody>
      </p:sp>
      <p:sp>
        <p:nvSpPr>
          <p:cNvPr id="5" name="頁尾版面配置區 4">
            <a:extLst>
              <a:ext uri="{FF2B5EF4-FFF2-40B4-BE49-F238E27FC236}">
                <a16:creationId xmlns:a16="http://schemas.microsoft.com/office/drawing/2014/main" id="{D4D11E0F-2F86-4138-BA02-5AC67BFEA451}"/>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87D2D37B-5915-4450-82E2-F4B9B9007471}"/>
              </a:ext>
            </a:extLst>
          </p:cNvPr>
          <p:cNvSpPr>
            <a:spLocks noGrp="1"/>
          </p:cNvSpPr>
          <p:nvPr>
            <p:ph type="sldNum" sz="quarter" idx="12"/>
          </p:nvPr>
        </p:nvSpPr>
        <p:spPr/>
        <p:txBody>
          <a:bodyPr/>
          <a:lstStyle/>
          <a:p>
            <a:fld id="{2551E12D-5C6A-47A5-92E3-1B7545D0B076}" type="slidenum">
              <a:rPr lang="zh-HK" altLang="en-US" smtClean="0"/>
              <a:t>‹#›</a:t>
            </a:fld>
            <a:endParaRPr lang="zh-HK" altLang="en-US"/>
          </a:p>
        </p:txBody>
      </p:sp>
    </p:spTree>
    <p:extLst>
      <p:ext uri="{BB962C8B-B14F-4D97-AF65-F5344CB8AC3E}">
        <p14:creationId xmlns:p14="http://schemas.microsoft.com/office/powerpoint/2010/main" val="142754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18FA4A-ACB5-491F-B242-252CC6867D20}"/>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zh-HK" altLang="en-US"/>
          </a:p>
        </p:txBody>
      </p:sp>
      <p:sp>
        <p:nvSpPr>
          <p:cNvPr id="3" name="副標題 2">
            <a:extLst>
              <a:ext uri="{FF2B5EF4-FFF2-40B4-BE49-F238E27FC236}">
                <a16:creationId xmlns:a16="http://schemas.microsoft.com/office/drawing/2014/main" id="{979D407A-A4A4-45F1-9A8B-82353DA8AA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zh-HK" altLang="en-US"/>
          </a:p>
        </p:txBody>
      </p:sp>
      <p:sp>
        <p:nvSpPr>
          <p:cNvPr id="4" name="日期版面配置區 3">
            <a:extLst>
              <a:ext uri="{FF2B5EF4-FFF2-40B4-BE49-F238E27FC236}">
                <a16:creationId xmlns:a16="http://schemas.microsoft.com/office/drawing/2014/main" id="{368F88B6-C0EB-4A54-81E7-00D8834CB80C}"/>
              </a:ext>
            </a:extLst>
          </p:cNvPr>
          <p:cNvSpPr>
            <a:spLocks noGrp="1"/>
          </p:cNvSpPr>
          <p:nvPr>
            <p:ph type="dt" sz="half" idx="10"/>
          </p:nvPr>
        </p:nvSpPr>
        <p:spPr/>
        <p:txBody>
          <a:bodyPr/>
          <a:lstStyle/>
          <a:p>
            <a:fld id="{E210F98F-F26D-434F-AF5E-6A4644453380}" type="datetimeFigureOut">
              <a:rPr lang="zh-HK" altLang="en-US" smtClean="0"/>
              <a:t>27/2/2019</a:t>
            </a:fld>
            <a:endParaRPr lang="zh-HK" altLang="en-US"/>
          </a:p>
        </p:txBody>
      </p:sp>
      <p:sp>
        <p:nvSpPr>
          <p:cNvPr id="5" name="頁尾版面配置區 4">
            <a:extLst>
              <a:ext uri="{FF2B5EF4-FFF2-40B4-BE49-F238E27FC236}">
                <a16:creationId xmlns:a16="http://schemas.microsoft.com/office/drawing/2014/main" id="{9E5A4C2A-E916-4283-A2BB-127D87319CEE}"/>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C7D8FCF9-53F5-4CF5-902D-A4F9D9634FC0}"/>
              </a:ext>
            </a:extLst>
          </p:cNvPr>
          <p:cNvSpPr>
            <a:spLocks noGrp="1"/>
          </p:cNvSpPr>
          <p:nvPr>
            <p:ph type="sldNum" sz="quarter" idx="12"/>
          </p:nvPr>
        </p:nvSpPr>
        <p:spPr/>
        <p:txBody>
          <a:bodyPr/>
          <a:lstStyle/>
          <a:p>
            <a:fld id="{2551E12D-5C6A-47A5-92E3-1B7545D0B076}" type="slidenum">
              <a:rPr lang="zh-HK" altLang="en-US" smtClean="0"/>
              <a:t>‹#›</a:t>
            </a:fld>
            <a:endParaRPr lang="zh-HK" altLang="en-US"/>
          </a:p>
        </p:txBody>
      </p:sp>
    </p:spTree>
    <p:extLst>
      <p:ext uri="{BB962C8B-B14F-4D97-AF65-F5344CB8AC3E}">
        <p14:creationId xmlns:p14="http://schemas.microsoft.com/office/powerpoint/2010/main" val="1614874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DFBA12-2E6C-4043-A9C7-82C188C55838}"/>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2EB41AED-A63D-409C-B87B-F6C2AF2C4F94}"/>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4B94B4BE-2BD7-4F6B-A25B-010AA20F4199}"/>
              </a:ext>
            </a:extLst>
          </p:cNvPr>
          <p:cNvSpPr>
            <a:spLocks noGrp="1"/>
          </p:cNvSpPr>
          <p:nvPr>
            <p:ph type="dt" sz="half" idx="10"/>
          </p:nvPr>
        </p:nvSpPr>
        <p:spPr/>
        <p:txBody>
          <a:bodyPr/>
          <a:lstStyle/>
          <a:p>
            <a:fld id="{E210F98F-F26D-434F-AF5E-6A4644453380}" type="datetimeFigureOut">
              <a:rPr lang="zh-HK" altLang="en-US" smtClean="0"/>
              <a:t>27/2/2019</a:t>
            </a:fld>
            <a:endParaRPr lang="zh-HK" altLang="en-US"/>
          </a:p>
        </p:txBody>
      </p:sp>
      <p:sp>
        <p:nvSpPr>
          <p:cNvPr id="5" name="頁尾版面配置區 4">
            <a:extLst>
              <a:ext uri="{FF2B5EF4-FFF2-40B4-BE49-F238E27FC236}">
                <a16:creationId xmlns:a16="http://schemas.microsoft.com/office/drawing/2014/main" id="{708B7892-B500-4E44-808B-5972BBC5A0E0}"/>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0A09EC41-AF12-4254-B4A0-48DAACBAD418}"/>
              </a:ext>
            </a:extLst>
          </p:cNvPr>
          <p:cNvSpPr>
            <a:spLocks noGrp="1"/>
          </p:cNvSpPr>
          <p:nvPr>
            <p:ph type="sldNum" sz="quarter" idx="12"/>
          </p:nvPr>
        </p:nvSpPr>
        <p:spPr/>
        <p:txBody>
          <a:bodyPr/>
          <a:lstStyle/>
          <a:p>
            <a:fld id="{2551E12D-5C6A-47A5-92E3-1B7545D0B076}" type="slidenum">
              <a:rPr lang="zh-HK" altLang="en-US" smtClean="0"/>
              <a:t>‹#›</a:t>
            </a:fld>
            <a:endParaRPr lang="zh-HK" altLang="en-US"/>
          </a:p>
        </p:txBody>
      </p:sp>
    </p:spTree>
    <p:extLst>
      <p:ext uri="{BB962C8B-B14F-4D97-AF65-F5344CB8AC3E}">
        <p14:creationId xmlns:p14="http://schemas.microsoft.com/office/powerpoint/2010/main" val="3730236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7CC0D5A-6B1C-4F28-AFFA-16C9F74BD5D8}"/>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57CA900D-2A04-4B2E-9D83-3C78606264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63D715BF-8FD8-42E5-AAF4-4D671B5B77D9}"/>
              </a:ext>
            </a:extLst>
          </p:cNvPr>
          <p:cNvSpPr>
            <a:spLocks noGrp="1"/>
          </p:cNvSpPr>
          <p:nvPr>
            <p:ph type="dt" sz="half" idx="10"/>
          </p:nvPr>
        </p:nvSpPr>
        <p:spPr/>
        <p:txBody>
          <a:bodyPr/>
          <a:lstStyle/>
          <a:p>
            <a:fld id="{E210F98F-F26D-434F-AF5E-6A4644453380}" type="datetimeFigureOut">
              <a:rPr lang="zh-HK" altLang="en-US" smtClean="0"/>
              <a:t>27/2/2019</a:t>
            </a:fld>
            <a:endParaRPr lang="zh-HK" altLang="en-US"/>
          </a:p>
        </p:txBody>
      </p:sp>
      <p:sp>
        <p:nvSpPr>
          <p:cNvPr id="5" name="頁尾版面配置區 4">
            <a:extLst>
              <a:ext uri="{FF2B5EF4-FFF2-40B4-BE49-F238E27FC236}">
                <a16:creationId xmlns:a16="http://schemas.microsoft.com/office/drawing/2014/main" id="{A8497BDB-79C2-49DE-83D2-58FE512F6B3B}"/>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467D03F6-1071-49AC-8BE6-6C547D3230A3}"/>
              </a:ext>
            </a:extLst>
          </p:cNvPr>
          <p:cNvSpPr>
            <a:spLocks noGrp="1"/>
          </p:cNvSpPr>
          <p:nvPr>
            <p:ph type="sldNum" sz="quarter" idx="12"/>
          </p:nvPr>
        </p:nvSpPr>
        <p:spPr/>
        <p:txBody>
          <a:bodyPr/>
          <a:lstStyle/>
          <a:p>
            <a:fld id="{2551E12D-5C6A-47A5-92E3-1B7545D0B076}" type="slidenum">
              <a:rPr lang="zh-HK" altLang="en-US" smtClean="0"/>
              <a:t>‹#›</a:t>
            </a:fld>
            <a:endParaRPr lang="zh-HK" altLang="en-US"/>
          </a:p>
        </p:txBody>
      </p:sp>
    </p:spTree>
    <p:extLst>
      <p:ext uri="{BB962C8B-B14F-4D97-AF65-F5344CB8AC3E}">
        <p14:creationId xmlns:p14="http://schemas.microsoft.com/office/powerpoint/2010/main" val="1119406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0D6C60-56DF-44B3-9E04-61929E80CECB}"/>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5A5B5875-D43F-4E55-A62A-0E5D03675BB6}"/>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a:extLst>
              <a:ext uri="{FF2B5EF4-FFF2-40B4-BE49-F238E27FC236}">
                <a16:creationId xmlns:a16="http://schemas.microsoft.com/office/drawing/2014/main" id="{8C288C5A-71AB-4539-BF72-95144C9D0340}"/>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日期版面配置區 4">
            <a:extLst>
              <a:ext uri="{FF2B5EF4-FFF2-40B4-BE49-F238E27FC236}">
                <a16:creationId xmlns:a16="http://schemas.microsoft.com/office/drawing/2014/main" id="{D3D7FEE6-4186-4968-8158-E7239CBC16CF}"/>
              </a:ext>
            </a:extLst>
          </p:cNvPr>
          <p:cNvSpPr>
            <a:spLocks noGrp="1"/>
          </p:cNvSpPr>
          <p:nvPr>
            <p:ph type="dt" sz="half" idx="10"/>
          </p:nvPr>
        </p:nvSpPr>
        <p:spPr/>
        <p:txBody>
          <a:bodyPr/>
          <a:lstStyle/>
          <a:p>
            <a:fld id="{E210F98F-F26D-434F-AF5E-6A4644453380}" type="datetimeFigureOut">
              <a:rPr lang="zh-HK" altLang="en-US" smtClean="0"/>
              <a:t>27/2/2019</a:t>
            </a:fld>
            <a:endParaRPr lang="zh-HK" altLang="en-US"/>
          </a:p>
        </p:txBody>
      </p:sp>
      <p:sp>
        <p:nvSpPr>
          <p:cNvPr id="6" name="頁尾版面配置區 5">
            <a:extLst>
              <a:ext uri="{FF2B5EF4-FFF2-40B4-BE49-F238E27FC236}">
                <a16:creationId xmlns:a16="http://schemas.microsoft.com/office/drawing/2014/main" id="{60679483-5932-44F3-8860-F1373A71A4F1}"/>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9FB1180F-830E-4F99-92D3-3AD1061FB007}"/>
              </a:ext>
            </a:extLst>
          </p:cNvPr>
          <p:cNvSpPr>
            <a:spLocks noGrp="1"/>
          </p:cNvSpPr>
          <p:nvPr>
            <p:ph type="sldNum" sz="quarter" idx="12"/>
          </p:nvPr>
        </p:nvSpPr>
        <p:spPr/>
        <p:txBody>
          <a:bodyPr/>
          <a:lstStyle/>
          <a:p>
            <a:fld id="{2551E12D-5C6A-47A5-92E3-1B7545D0B076}" type="slidenum">
              <a:rPr lang="zh-HK" altLang="en-US" smtClean="0"/>
              <a:t>‹#›</a:t>
            </a:fld>
            <a:endParaRPr lang="zh-HK" altLang="en-US"/>
          </a:p>
        </p:txBody>
      </p:sp>
    </p:spTree>
    <p:extLst>
      <p:ext uri="{BB962C8B-B14F-4D97-AF65-F5344CB8AC3E}">
        <p14:creationId xmlns:p14="http://schemas.microsoft.com/office/powerpoint/2010/main" val="239192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03A86A-50A0-4652-92D1-0C83D238309C}"/>
              </a:ext>
            </a:extLst>
          </p:cNvPr>
          <p:cNvSpPr>
            <a:spLocks noGrp="1"/>
          </p:cNvSpPr>
          <p:nvPr>
            <p:ph type="title"/>
          </p:nvPr>
        </p:nvSpPr>
        <p:spPr>
          <a:xfrm>
            <a:off x="839788" y="365125"/>
            <a:ext cx="10515600" cy="1325563"/>
          </a:xfrm>
        </p:spPr>
        <p:txBody>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3337F7E8-E9C4-4181-BE0B-9920062EC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2868CED2-3BB9-445C-951D-40A652578FC3}"/>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文字版面配置區 4">
            <a:extLst>
              <a:ext uri="{FF2B5EF4-FFF2-40B4-BE49-F238E27FC236}">
                <a16:creationId xmlns:a16="http://schemas.microsoft.com/office/drawing/2014/main" id="{739C0193-258E-42C6-B10C-F3D6F92055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7C399EBB-1A82-4747-B23A-28F675353C2D}"/>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7" name="日期版面配置區 6">
            <a:extLst>
              <a:ext uri="{FF2B5EF4-FFF2-40B4-BE49-F238E27FC236}">
                <a16:creationId xmlns:a16="http://schemas.microsoft.com/office/drawing/2014/main" id="{3CD6A003-E1EC-495B-8C17-431DFE741B82}"/>
              </a:ext>
            </a:extLst>
          </p:cNvPr>
          <p:cNvSpPr>
            <a:spLocks noGrp="1"/>
          </p:cNvSpPr>
          <p:nvPr>
            <p:ph type="dt" sz="half" idx="10"/>
          </p:nvPr>
        </p:nvSpPr>
        <p:spPr/>
        <p:txBody>
          <a:bodyPr/>
          <a:lstStyle/>
          <a:p>
            <a:fld id="{E210F98F-F26D-434F-AF5E-6A4644453380}" type="datetimeFigureOut">
              <a:rPr lang="zh-HK" altLang="en-US" smtClean="0"/>
              <a:t>27/2/2019</a:t>
            </a:fld>
            <a:endParaRPr lang="zh-HK" altLang="en-US"/>
          </a:p>
        </p:txBody>
      </p:sp>
      <p:sp>
        <p:nvSpPr>
          <p:cNvPr id="8" name="頁尾版面配置區 7">
            <a:extLst>
              <a:ext uri="{FF2B5EF4-FFF2-40B4-BE49-F238E27FC236}">
                <a16:creationId xmlns:a16="http://schemas.microsoft.com/office/drawing/2014/main" id="{DDB94E6D-DA3A-4CCA-A1B0-3F98E763FADC}"/>
              </a:ext>
            </a:extLst>
          </p:cNvPr>
          <p:cNvSpPr>
            <a:spLocks noGrp="1"/>
          </p:cNvSpPr>
          <p:nvPr>
            <p:ph type="ftr" sz="quarter" idx="11"/>
          </p:nvPr>
        </p:nvSpPr>
        <p:spPr/>
        <p:txBody>
          <a:bodyPr/>
          <a:lstStyle/>
          <a:p>
            <a:endParaRPr lang="zh-HK" altLang="en-US"/>
          </a:p>
        </p:txBody>
      </p:sp>
      <p:sp>
        <p:nvSpPr>
          <p:cNvPr id="9" name="投影片編號版面配置區 8">
            <a:extLst>
              <a:ext uri="{FF2B5EF4-FFF2-40B4-BE49-F238E27FC236}">
                <a16:creationId xmlns:a16="http://schemas.microsoft.com/office/drawing/2014/main" id="{7F4CB2AB-DF02-4E2A-A9F2-34BD50ABEAC6}"/>
              </a:ext>
            </a:extLst>
          </p:cNvPr>
          <p:cNvSpPr>
            <a:spLocks noGrp="1"/>
          </p:cNvSpPr>
          <p:nvPr>
            <p:ph type="sldNum" sz="quarter" idx="12"/>
          </p:nvPr>
        </p:nvSpPr>
        <p:spPr/>
        <p:txBody>
          <a:bodyPr/>
          <a:lstStyle/>
          <a:p>
            <a:fld id="{2551E12D-5C6A-47A5-92E3-1B7545D0B076}" type="slidenum">
              <a:rPr lang="zh-HK" altLang="en-US" smtClean="0"/>
              <a:t>‹#›</a:t>
            </a:fld>
            <a:endParaRPr lang="zh-HK" altLang="en-US"/>
          </a:p>
        </p:txBody>
      </p:sp>
    </p:spTree>
    <p:extLst>
      <p:ext uri="{BB962C8B-B14F-4D97-AF65-F5344CB8AC3E}">
        <p14:creationId xmlns:p14="http://schemas.microsoft.com/office/powerpoint/2010/main" val="3421037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BD925C-8633-4B94-B4F7-F3F0F26AC443}"/>
              </a:ext>
            </a:extLst>
          </p:cNvPr>
          <p:cNvSpPr>
            <a:spLocks noGrp="1"/>
          </p:cNvSpPr>
          <p:nvPr>
            <p:ph type="title"/>
          </p:nvPr>
        </p:nvSpPr>
        <p:spPr/>
        <p:txBody>
          <a:bodyPr/>
          <a:lstStyle/>
          <a:p>
            <a:r>
              <a:rPr lang="zh-TW" altLang="en-US"/>
              <a:t>按一下以編輯母片標題樣式</a:t>
            </a:r>
            <a:endParaRPr lang="zh-HK" altLang="en-US"/>
          </a:p>
        </p:txBody>
      </p:sp>
      <p:sp>
        <p:nvSpPr>
          <p:cNvPr id="3" name="日期版面配置區 2">
            <a:extLst>
              <a:ext uri="{FF2B5EF4-FFF2-40B4-BE49-F238E27FC236}">
                <a16:creationId xmlns:a16="http://schemas.microsoft.com/office/drawing/2014/main" id="{7483FB5F-9FA8-4429-A64C-4D4DB4CF6F5A}"/>
              </a:ext>
            </a:extLst>
          </p:cNvPr>
          <p:cNvSpPr>
            <a:spLocks noGrp="1"/>
          </p:cNvSpPr>
          <p:nvPr>
            <p:ph type="dt" sz="half" idx="10"/>
          </p:nvPr>
        </p:nvSpPr>
        <p:spPr/>
        <p:txBody>
          <a:bodyPr/>
          <a:lstStyle/>
          <a:p>
            <a:fld id="{E210F98F-F26D-434F-AF5E-6A4644453380}" type="datetimeFigureOut">
              <a:rPr lang="zh-HK" altLang="en-US" smtClean="0"/>
              <a:t>27/2/2019</a:t>
            </a:fld>
            <a:endParaRPr lang="zh-HK" altLang="en-US"/>
          </a:p>
        </p:txBody>
      </p:sp>
      <p:sp>
        <p:nvSpPr>
          <p:cNvPr id="4" name="頁尾版面配置區 3">
            <a:extLst>
              <a:ext uri="{FF2B5EF4-FFF2-40B4-BE49-F238E27FC236}">
                <a16:creationId xmlns:a16="http://schemas.microsoft.com/office/drawing/2014/main" id="{645F9069-0AED-4059-BEA6-415EFC7F3745}"/>
              </a:ext>
            </a:extLst>
          </p:cNvPr>
          <p:cNvSpPr>
            <a:spLocks noGrp="1"/>
          </p:cNvSpPr>
          <p:nvPr>
            <p:ph type="ftr" sz="quarter" idx="11"/>
          </p:nvPr>
        </p:nvSpPr>
        <p:spPr/>
        <p:txBody>
          <a:bodyPr/>
          <a:lstStyle/>
          <a:p>
            <a:endParaRPr lang="zh-HK" altLang="en-US"/>
          </a:p>
        </p:txBody>
      </p:sp>
      <p:sp>
        <p:nvSpPr>
          <p:cNvPr id="5" name="投影片編號版面配置區 4">
            <a:extLst>
              <a:ext uri="{FF2B5EF4-FFF2-40B4-BE49-F238E27FC236}">
                <a16:creationId xmlns:a16="http://schemas.microsoft.com/office/drawing/2014/main" id="{8B579AA3-FCD4-424E-9EAD-8BB1126DB760}"/>
              </a:ext>
            </a:extLst>
          </p:cNvPr>
          <p:cNvSpPr>
            <a:spLocks noGrp="1"/>
          </p:cNvSpPr>
          <p:nvPr>
            <p:ph type="sldNum" sz="quarter" idx="12"/>
          </p:nvPr>
        </p:nvSpPr>
        <p:spPr/>
        <p:txBody>
          <a:bodyPr/>
          <a:lstStyle/>
          <a:p>
            <a:fld id="{2551E12D-5C6A-47A5-92E3-1B7545D0B076}" type="slidenum">
              <a:rPr lang="zh-HK" altLang="en-US" smtClean="0"/>
              <a:t>‹#›</a:t>
            </a:fld>
            <a:endParaRPr lang="zh-HK" altLang="en-US"/>
          </a:p>
        </p:txBody>
      </p:sp>
    </p:spTree>
    <p:extLst>
      <p:ext uri="{BB962C8B-B14F-4D97-AF65-F5344CB8AC3E}">
        <p14:creationId xmlns:p14="http://schemas.microsoft.com/office/powerpoint/2010/main" val="3470571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446347AC-04BA-4272-92B2-0F2200A779BF}"/>
              </a:ext>
            </a:extLst>
          </p:cNvPr>
          <p:cNvSpPr>
            <a:spLocks noGrp="1"/>
          </p:cNvSpPr>
          <p:nvPr>
            <p:ph type="dt" sz="half" idx="10"/>
          </p:nvPr>
        </p:nvSpPr>
        <p:spPr/>
        <p:txBody>
          <a:bodyPr/>
          <a:lstStyle/>
          <a:p>
            <a:fld id="{E210F98F-F26D-434F-AF5E-6A4644453380}" type="datetimeFigureOut">
              <a:rPr lang="zh-HK" altLang="en-US" smtClean="0"/>
              <a:t>27/2/2019</a:t>
            </a:fld>
            <a:endParaRPr lang="zh-HK" altLang="en-US"/>
          </a:p>
        </p:txBody>
      </p:sp>
      <p:sp>
        <p:nvSpPr>
          <p:cNvPr id="3" name="頁尾版面配置區 2">
            <a:extLst>
              <a:ext uri="{FF2B5EF4-FFF2-40B4-BE49-F238E27FC236}">
                <a16:creationId xmlns:a16="http://schemas.microsoft.com/office/drawing/2014/main" id="{25203ED0-D14E-4B07-B1CA-6703D86F34A7}"/>
              </a:ext>
            </a:extLst>
          </p:cNvPr>
          <p:cNvSpPr>
            <a:spLocks noGrp="1"/>
          </p:cNvSpPr>
          <p:nvPr>
            <p:ph type="ftr" sz="quarter" idx="11"/>
          </p:nvPr>
        </p:nvSpPr>
        <p:spPr/>
        <p:txBody>
          <a:bodyPr/>
          <a:lstStyle/>
          <a:p>
            <a:endParaRPr lang="zh-HK" altLang="en-US"/>
          </a:p>
        </p:txBody>
      </p:sp>
      <p:sp>
        <p:nvSpPr>
          <p:cNvPr id="4" name="投影片編號版面配置區 3">
            <a:extLst>
              <a:ext uri="{FF2B5EF4-FFF2-40B4-BE49-F238E27FC236}">
                <a16:creationId xmlns:a16="http://schemas.microsoft.com/office/drawing/2014/main" id="{B65A854C-208C-4185-AF12-99306B79C229}"/>
              </a:ext>
            </a:extLst>
          </p:cNvPr>
          <p:cNvSpPr>
            <a:spLocks noGrp="1"/>
          </p:cNvSpPr>
          <p:nvPr>
            <p:ph type="sldNum" sz="quarter" idx="12"/>
          </p:nvPr>
        </p:nvSpPr>
        <p:spPr/>
        <p:txBody>
          <a:bodyPr/>
          <a:lstStyle/>
          <a:p>
            <a:fld id="{2551E12D-5C6A-47A5-92E3-1B7545D0B076}" type="slidenum">
              <a:rPr lang="zh-HK" altLang="en-US" smtClean="0"/>
              <a:t>‹#›</a:t>
            </a:fld>
            <a:endParaRPr lang="zh-HK" altLang="en-US"/>
          </a:p>
        </p:txBody>
      </p:sp>
    </p:spTree>
    <p:extLst>
      <p:ext uri="{BB962C8B-B14F-4D97-AF65-F5344CB8AC3E}">
        <p14:creationId xmlns:p14="http://schemas.microsoft.com/office/powerpoint/2010/main" val="735795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FE8D6C-512A-4CF4-833B-BDD3972FEF39}"/>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64D45CB6-ED95-4D5E-8C2C-9E5F4C2190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文字版面配置區 3">
            <a:extLst>
              <a:ext uri="{FF2B5EF4-FFF2-40B4-BE49-F238E27FC236}">
                <a16:creationId xmlns:a16="http://schemas.microsoft.com/office/drawing/2014/main" id="{E2240E08-2714-4642-96FD-78CB89A2FF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F13F00FF-82CC-4869-B098-2125DCEA5176}"/>
              </a:ext>
            </a:extLst>
          </p:cNvPr>
          <p:cNvSpPr>
            <a:spLocks noGrp="1"/>
          </p:cNvSpPr>
          <p:nvPr>
            <p:ph type="dt" sz="half" idx="10"/>
          </p:nvPr>
        </p:nvSpPr>
        <p:spPr/>
        <p:txBody>
          <a:bodyPr/>
          <a:lstStyle/>
          <a:p>
            <a:fld id="{E210F98F-F26D-434F-AF5E-6A4644453380}" type="datetimeFigureOut">
              <a:rPr lang="zh-HK" altLang="en-US" smtClean="0"/>
              <a:t>27/2/2019</a:t>
            </a:fld>
            <a:endParaRPr lang="zh-HK" altLang="en-US"/>
          </a:p>
        </p:txBody>
      </p:sp>
      <p:sp>
        <p:nvSpPr>
          <p:cNvPr id="6" name="頁尾版面配置區 5">
            <a:extLst>
              <a:ext uri="{FF2B5EF4-FFF2-40B4-BE49-F238E27FC236}">
                <a16:creationId xmlns:a16="http://schemas.microsoft.com/office/drawing/2014/main" id="{270D6233-A0DE-4358-B010-3C28762CC0EB}"/>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DFFBC67A-9F9F-49F5-A9F9-D0AAC0D94B90}"/>
              </a:ext>
            </a:extLst>
          </p:cNvPr>
          <p:cNvSpPr>
            <a:spLocks noGrp="1"/>
          </p:cNvSpPr>
          <p:nvPr>
            <p:ph type="sldNum" sz="quarter" idx="12"/>
          </p:nvPr>
        </p:nvSpPr>
        <p:spPr/>
        <p:txBody>
          <a:bodyPr/>
          <a:lstStyle/>
          <a:p>
            <a:fld id="{2551E12D-5C6A-47A5-92E3-1B7545D0B076}" type="slidenum">
              <a:rPr lang="zh-HK" altLang="en-US" smtClean="0"/>
              <a:t>‹#›</a:t>
            </a:fld>
            <a:endParaRPr lang="zh-HK" altLang="en-US"/>
          </a:p>
        </p:txBody>
      </p:sp>
    </p:spTree>
    <p:extLst>
      <p:ext uri="{BB962C8B-B14F-4D97-AF65-F5344CB8AC3E}">
        <p14:creationId xmlns:p14="http://schemas.microsoft.com/office/powerpoint/2010/main" val="2338359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D12E0D99-FC43-43B1-A5B3-D4EE65EFEE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AC31EF96-9850-4B20-BD1B-C1DCE3A5B5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3DDCEEEA-6859-41F5-B153-AFE9332BAC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0F98F-F26D-434F-AF5E-6A4644453380}" type="datetimeFigureOut">
              <a:rPr lang="zh-HK" altLang="en-US" smtClean="0"/>
              <a:t>27/2/2019</a:t>
            </a:fld>
            <a:endParaRPr lang="zh-HK" altLang="en-US"/>
          </a:p>
        </p:txBody>
      </p:sp>
      <p:sp>
        <p:nvSpPr>
          <p:cNvPr id="5" name="頁尾版面配置區 4">
            <a:extLst>
              <a:ext uri="{FF2B5EF4-FFF2-40B4-BE49-F238E27FC236}">
                <a16:creationId xmlns:a16="http://schemas.microsoft.com/office/drawing/2014/main" id="{117D6AD9-9CD1-4E99-8441-903BB521D9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a:extLst>
              <a:ext uri="{FF2B5EF4-FFF2-40B4-BE49-F238E27FC236}">
                <a16:creationId xmlns:a16="http://schemas.microsoft.com/office/drawing/2014/main" id="{80780343-F7B1-4C04-9928-75E08F0D81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51E12D-5C6A-47A5-92E3-1B7545D0B076}" type="slidenum">
              <a:rPr lang="zh-HK" altLang="en-US" smtClean="0"/>
              <a:t>‹#›</a:t>
            </a:fld>
            <a:endParaRPr lang="zh-HK" altLang="en-US"/>
          </a:p>
        </p:txBody>
      </p:sp>
    </p:spTree>
    <p:extLst>
      <p:ext uri="{BB962C8B-B14F-4D97-AF65-F5344CB8AC3E}">
        <p14:creationId xmlns:p14="http://schemas.microsoft.com/office/powerpoint/2010/main" val="884846695"/>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C534AE-A7CC-4B9D-92BC-9F01236CA932}"/>
              </a:ext>
            </a:extLst>
          </p:cNvPr>
          <p:cNvSpPr>
            <a:spLocks noGrp="1"/>
          </p:cNvSpPr>
          <p:nvPr>
            <p:ph type="ctrTitle"/>
          </p:nvPr>
        </p:nvSpPr>
        <p:spPr>
          <a:xfrm>
            <a:off x="5616695" y="2484407"/>
            <a:ext cx="5518030" cy="1025555"/>
          </a:xfrm>
          <a:noFill/>
        </p:spPr>
        <p:txBody>
          <a:bodyPr>
            <a:noAutofit/>
          </a:bodyPr>
          <a:lstStyle/>
          <a:p>
            <a:r>
              <a:rPr lang="zh-TW" altLang="en-US" sz="4400" dirty="0">
                <a:latin typeface="DFPKaiSUBold-B5" panose="03000E00000000000000" pitchFamily="66" charset="-120"/>
                <a:ea typeface="DFPKaiSUBold-B5" panose="03000E00000000000000" pitchFamily="66" charset="-120"/>
              </a:rPr>
              <a:t>大齋期 為貧窮人禱告</a:t>
            </a:r>
            <a:endParaRPr lang="zh-HK" altLang="en-US" sz="4400" dirty="0">
              <a:latin typeface="DFPKaiSUBold-B5" panose="03000E00000000000000" pitchFamily="66" charset="-120"/>
              <a:ea typeface="DFPKaiSUBold-B5" panose="03000E00000000000000" pitchFamily="66" charset="-120"/>
            </a:endParaRPr>
          </a:p>
        </p:txBody>
      </p:sp>
      <p:sp>
        <p:nvSpPr>
          <p:cNvPr id="3" name="副標題 2">
            <a:extLst>
              <a:ext uri="{FF2B5EF4-FFF2-40B4-BE49-F238E27FC236}">
                <a16:creationId xmlns:a16="http://schemas.microsoft.com/office/drawing/2014/main" id="{C452C983-F3B5-404B-AB24-3581DB1BD121}"/>
              </a:ext>
            </a:extLst>
          </p:cNvPr>
          <p:cNvSpPr>
            <a:spLocks noGrp="1"/>
          </p:cNvSpPr>
          <p:nvPr>
            <p:ph type="subTitle" idx="1"/>
          </p:nvPr>
        </p:nvSpPr>
        <p:spPr>
          <a:xfrm>
            <a:off x="5694333" y="3602038"/>
            <a:ext cx="5440392" cy="728422"/>
          </a:xfrm>
        </p:spPr>
        <p:txBody>
          <a:bodyPr/>
          <a:lstStyle/>
          <a:p>
            <a:r>
              <a:rPr lang="zh-TW" altLang="en-US" dirty="0"/>
              <a:t>建立生命 轉化社區</a:t>
            </a:r>
            <a:endParaRPr lang="zh-HK" altLang="en-US" dirty="0"/>
          </a:p>
        </p:txBody>
      </p:sp>
      <p:pic>
        <p:nvPicPr>
          <p:cNvPr id="5" name="圖片 4">
            <a:extLst>
              <a:ext uri="{FF2B5EF4-FFF2-40B4-BE49-F238E27FC236}">
                <a16:creationId xmlns:a16="http://schemas.microsoft.com/office/drawing/2014/main" id="{3FF1DE93-7F44-4126-A493-8FA9F1C0E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775" y="1905695"/>
            <a:ext cx="4568195" cy="3046610"/>
          </a:xfrm>
          <a:prstGeom prst="rect">
            <a:avLst/>
          </a:prstGeom>
        </p:spPr>
      </p:pic>
      <p:sp>
        <p:nvSpPr>
          <p:cNvPr id="6" name="文字方塊 5">
            <a:extLst>
              <a:ext uri="{FF2B5EF4-FFF2-40B4-BE49-F238E27FC236}">
                <a16:creationId xmlns:a16="http://schemas.microsoft.com/office/drawing/2014/main" id="{7AF990B5-9A95-4E61-A6BC-21BF2433402F}"/>
              </a:ext>
            </a:extLst>
          </p:cNvPr>
          <p:cNvSpPr txBox="1"/>
          <p:nvPr/>
        </p:nvSpPr>
        <p:spPr>
          <a:xfrm>
            <a:off x="5404945" y="5909094"/>
            <a:ext cx="1382110" cy="646331"/>
          </a:xfrm>
          <a:prstGeom prst="rect">
            <a:avLst/>
          </a:prstGeom>
          <a:noFill/>
        </p:spPr>
        <p:txBody>
          <a:bodyPr wrap="none" rtlCol="0">
            <a:spAutoFit/>
          </a:bodyPr>
          <a:lstStyle/>
          <a:p>
            <a:pPr algn="ctr"/>
            <a:r>
              <a:rPr lang="en-US" altLang="zh-TW" dirty="0"/>
              <a:t>2019</a:t>
            </a:r>
          </a:p>
          <a:p>
            <a:pPr algn="ctr"/>
            <a:r>
              <a:rPr lang="en-US" altLang="zh-TW" dirty="0"/>
              <a:t>3 / 6 – 4 / 21</a:t>
            </a:r>
            <a:endParaRPr lang="zh-HK" altLang="en-US" dirty="0"/>
          </a:p>
        </p:txBody>
      </p:sp>
    </p:spTree>
    <p:extLst>
      <p:ext uri="{BB962C8B-B14F-4D97-AF65-F5344CB8AC3E}">
        <p14:creationId xmlns:p14="http://schemas.microsoft.com/office/powerpoint/2010/main" val="632133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96D48814-2FA8-456E-A460-4E46F1B753B6}"/>
              </a:ext>
            </a:extLst>
          </p:cNvPr>
          <p:cNvSpPr/>
          <p:nvPr/>
        </p:nvSpPr>
        <p:spPr>
          <a:xfrm>
            <a:off x="838200" y="1027262"/>
            <a:ext cx="3200400" cy="4612975"/>
          </a:xfrm>
          <a:prstGeom prst="rect">
            <a:avLst/>
          </a:prstGeom>
          <a:gradFill flip="none" rotWithShape="1">
            <a:gsLst>
              <a:gs pos="0">
                <a:schemeClr val="accent6">
                  <a:lumMod val="40000"/>
                  <a:lumOff val="60000"/>
                </a:schemeClr>
              </a:gs>
              <a:gs pos="50000">
                <a:schemeClr val="accent6">
                  <a:lumMod val="40000"/>
                  <a:lumOff val="60000"/>
                  <a:tint val="44500"/>
                  <a:satMod val="160000"/>
                </a:schemeClr>
              </a:gs>
              <a:gs pos="100000">
                <a:schemeClr val="accent6">
                  <a:lumMod val="40000"/>
                  <a:lumOff val="6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zh-HK" altLang="en-US" dirty="0"/>
          </a:p>
        </p:txBody>
      </p:sp>
      <p:sp>
        <p:nvSpPr>
          <p:cNvPr id="7" name="矩形 6">
            <a:extLst>
              <a:ext uri="{FF2B5EF4-FFF2-40B4-BE49-F238E27FC236}">
                <a16:creationId xmlns:a16="http://schemas.microsoft.com/office/drawing/2014/main" id="{3E2445EB-0170-4AA6-90B9-3136D34329B5}"/>
              </a:ext>
            </a:extLst>
          </p:cNvPr>
          <p:cNvSpPr/>
          <p:nvPr/>
        </p:nvSpPr>
        <p:spPr>
          <a:xfrm>
            <a:off x="4495800" y="1027262"/>
            <a:ext cx="3200400" cy="4612975"/>
          </a:xfrm>
          <a:prstGeom prst="rect">
            <a:avLst/>
          </a:prstGeom>
          <a:gradFill flip="none" rotWithShape="1">
            <a:gsLst>
              <a:gs pos="0">
                <a:schemeClr val="accent5">
                  <a:lumMod val="60000"/>
                  <a:lumOff val="40000"/>
                </a:schemeClr>
              </a:gs>
              <a:gs pos="50000">
                <a:schemeClr val="accent5">
                  <a:lumMod val="20000"/>
                  <a:lumOff val="80000"/>
                </a:schemeClr>
              </a:gs>
              <a:gs pos="100000">
                <a:schemeClr val="accent5">
                  <a:lumMod val="20000"/>
                  <a:lumOff val="8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 name="矩形 7">
            <a:extLst>
              <a:ext uri="{FF2B5EF4-FFF2-40B4-BE49-F238E27FC236}">
                <a16:creationId xmlns:a16="http://schemas.microsoft.com/office/drawing/2014/main" id="{ED0355FE-39AA-4F51-AC63-9F83460BBDF1}"/>
              </a:ext>
            </a:extLst>
          </p:cNvPr>
          <p:cNvSpPr/>
          <p:nvPr/>
        </p:nvSpPr>
        <p:spPr>
          <a:xfrm>
            <a:off x="8153400" y="1027262"/>
            <a:ext cx="3200400" cy="4612975"/>
          </a:xfrm>
          <a:prstGeom prst="rect">
            <a:avLst/>
          </a:prstGeom>
          <a:gradFill flip="none" rotWithShape="1">
            <a:gsLst>
              <a:gs pos="0">
                <a:schemeClr val="accent2">
                  <a:lumMod val="40000"/>
                  <a:lumOff val="60000"/>
                </a:schemeClr>
              </a:gs>
              <a:gs pos="57000">
                <a:schemeClr val="accent2">
                  <a:lumMod val="20000"/>
                  <a:lumOff val="80000"/>
                </a:schemeClr>
              </a:gs>
              <a:gs pos="100000">
                <a:schemeClr val="accent2">
                  <a:lumMod val="40000"/>
                  <a:lumOff val="60000"/>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a:extLst>
              <a:ext uri="{FF2B5EF4-FFF2-40B4-BE49-F238E27FC236}">
                <a16:creationId xmlns:a16="http://schemas.microsoft.com/office/drawing/2014/main" id="{B35829BA-077F-44B8-BA42-85DC592DC81E}"/>
              </a:ext>
            </a:extLst>
          </p:cNvPr>
          <p:cNvSpPr>
            <a:spLocks noGrp="1"/>
          </p:cNvSpPr>
          <p:nvPr>
            <p:ph type="title"/>
          </p:nvPr>
        </p:nvSpPr>
        <p:spPr>
          <a:xfrm>
            <a:off x="838200" y="271313"/>
            <a:ext cx="5993921" cy="661418"/>
          </a:xfrm>
        </p:spPr>
        <p:txBody>
          <a:bodyPr/>
          <a:lstStyle/>
          <a:p>
            <a:r>
              <a:rPr lang="en-US" altLang="zh-HK" dirty="0">
                <a:latin typeface="DFHeiBold-B5" panose="020B0709000000000000" pitchFamily="49" charset="-120"/>
                <a:ea typeface="DFHeiBold-B5" panose="020B0709000000000000" pitchFamily="49" charset="-120"/>
              </a:rPr>
              <a:t>3</a:t>
            </a:r>
            <a:r>
              <a:rPr lang="zh-HK" altLang="en-US" dirty="0">
                <a:latin typeface="DFHeiBold-B5" panose="020B0709000000000000" pitchFamily="49" charset="-120"/>
                <a:ea typeface="DFHeiBold-B5" panose="020B0709000000000000" pitchFamily="49" charset="-120"/>
              </a:rPr>
              <a:t>月</a:t>
            </a:r>
            <a:r>
              <a:rPr lang="en-US" altLang="zh-TW" dirty="0">
                <a:latin typeface="DFHeiBold-B5" panose="020B0709000000000000" pitchFamily="49" charset="-120"/>
                <a:ea typeface="DFHeiBold-B5" panose="020B0709000000000000" pitchFamily="49" charset="-120"/>
              </a:rPr>
              <a:t>24-30</a:t>
            </a:r>
            <a:r>
              <a:rPr lang="zh-HK" altLang="en-US" dirty="0">
                <a:latin typeface="DFHeiBold-B5" panose="020B0709000000000000" pitchFamily="49" charset="-120"/>
                <a:ea typeface="DFHeiBold-B5" panose="020B0709000000000000" pitchFamily="49" charset="-120"/>
              </a:rPr>
              <a:t>日 </a:t>
            </a:r>
            <a:r>
              <a:rPr lang="en-US" altLang="zh-TW" dirty="0">
                <a:latin typeface="DFHeiBold-B5" panose="020B0709000000000000" pitchFamily="49" charset="-120"/>
                <a:ea typeface="DFHeiBold-B5" panose="020B0709000000000000" pitchFamily="49" charset="-120"/>
              </a:rPr>
              <a:t>(2)</a:t>
            </a:r>
            <a:endParaRPr lang="zh-HK" altLang="en-US" dirty="0">
              <a:latin typeface="DFHeiBold-B5" panose="020B0709000000000000" pitchFamily="49" charset="-120"/>
              <a:ea typeface="DFHeiBold-B5" panose="020B0709000000000000" pitchFamily="49" charset="-120"/>
            </a:endParaRPr>
          </a:p>
        </p:txBody>
      </p:sp>
      <p:sp>
        <p:nvSpPr>
          <p:cNvPr id="3" name="文字方塊 2">
            <a:extLst>
              <a:ext uri="{FF2B5EF4-FFF2-40B4-BE49-F238E27FC236}">
                <a16:creationId xmlns:a16="http://schemas.microsoft.com/office/drawing/2014/main" id="{E8B3B15C-86A4-4C94-865D-C052CDECEC4B}"/>
              </a:ext>
            </a:extLst>
          </p:cNvPr>
          <p:cNvSpPr txBox="1"/>
          <p:nvPr/>
        </p:nvSpPr>
        <p:spPr>
          <a:xfrm>
            <a:off x="923925" y="1182537"/>
            <a:ext cx="3028950" cy="1341714"/>
          </a:xfrm>
          <a:prstGeom prst="rect">
            <a:avLst/>
          </a:prstGeom>
          <a:noFill/>
        </p:spPr>
        <p:txBody>
          <a:bodyPr wrap="square" rtlCol="0">
            <a:spAutoFit/>
          </a:bodyPr>
          <a:lstStyle/>
          <a:p>
            <a:r>
              <a:rPr lang="zh-TW" altLang="en-US" dirty="0">
                <a:latin typeface="DFYuanMedium-B5" panose="020F0509000000000000" pitchFamily="49" charset="-120"/>
                <a:ea typeface="DFYuanMedium-B5" panose="020F0509000000000000" pitchFamily="49" charset="-120"/>
              </a:rPr>
              <a:t>基督教香港崇真會黃埔堂</a:t>
            </a:r>
            <a:endParaRPr lang="en-US" altLang="zh-TW"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pPr>
              <a:lnSpc>
                <a:spcPct val="150000"/>
              </a:lnSpc>
            </a:pPr>
            <a:r>
              <a:rPr lang="zh-TW" altLang="en-US" sz="1600" dirty="0">
                <a:latin typeface="DFYuanMedium-B5" panose="020F0509000000000000" pitchFamily="49" charset="-120"/>
                <a:ea typeface="DFYuanMedium-B5" panose="020F0509000000000000" pitchFamily="49" charset="-120"/>
              </a:rPr>
              <a:t>求主興起更多弟兄姊妹投入關懷社區探訪義工行列。</a:t>
            </a:r>
            <a:endParaRPr lang="zh-HK" altLang="en-US" sz="1600" dirty="0">
              <a:latin typeface="DFYuanMedium-B5" panose="020F0509000000000000" pitchFamily="49" charset="-120"/>
              <a:ea typeface="DFYuanMedium-B5" panose="020F0509000000000000" pitchFamily="49" charset="-120"/>
            </a:endParaRPr>
          </a:p>
        </p:txBody>
      </p:sp>
      <p:sp>
        <p:nvSpPr>
          <p:cNvPr id="4" name="文字方塊 3">
            <a:extLst>
              <a:ext uri="{FF2B5EF4-FFF2-40B4-BE49-F238E27FC236}">
                <a16:creationId xmlns:a16="http://schemas.microsoft.com/office/drawing/2014/main" id="{687E77EB-D711-4910-BE80-C369B9BA9DED}"/>
              </a:ext>
            </a:extLst>
          </p:cNvPr>
          <p:cNvSpPr txBox="1"/>
          <p:nvPr/>
        </p:nvSpPr>
        <p:spPr>
          <a:xfrm>
            <a:off x="4581525" y="1182537"/>
            <a:ext cx="3028950" cy="4247317"/>
          </a:xfrm>
          <a:prstGeom prst="rect">
            <a:avLst/>
          </a:prstGeom>
          <a:noFill/>
        </p:spPr>
        <p:txBody>
          <a:bodyPr wrap="square" rtlCol="0">
            <a:spAutoFit/>
          </a:bodyPr>
          <a:lstStyle/>
          <a:p>
            <a:r>
              <a:rPr lang="zh-TW" altLang="en-US" dirty="0">
                <a:latin typeface="DFYuanMedium-B5" panose="020F0509000000000000" pitchFamily="49" charset="-120"/>
                <a:ea typeface="DFYuanMedium-B5" panose="020F0509000000000000" pitchFamily="49" charset="-120"/>
              </a:rPr>
              <a:t>沙田浸信會</a:t>
            </a:r>
            <a:endParaRPr lang="en-US" altLang="zh-TW"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pPr algn="just"/>
            <a:r>
              <a:rPr lang="en-US" altLang="zh-TW" sz="1600" dirty="0">
                <a:latin typeface="DFYuanMedium-B5" panose="020F0509000000000000" pitchFamily="49" charset="-120"/>
                <a:ea typeface="DFYuanMedium-B5" panose="020F0509000000000000" pitchFamily="49" charset="-120"/>
              </a:rPr>
              <a:t>(1) </a:t>
            </a:r>
            <a:r>
              <a:rPr lang="zh-TW" altLang="en-US" sz="1600" dirty="0">
                <a:latin typeface="DFYuanMedium-B5" panose="020F0509000000000000" pitchFamily="49" charset="-120"/>
                <a:ea typeface="DFYuanMedium-B5" panose="020F0509000000000000" pitchFamily="49" charset="-120"/>
              </a:rPr>
              <a:t>為第三年的</a:t>
            </a:r>
            <a:r>
              <a:rPr lang="en-US" altLang="zh-TW" sz="1600" dirty="0">
                <a:latin typeface="DFYuanMedium-B5" panose="020F0509000000000000" pitchFamily="49" charset="-120"/>
                <a:ea typeface="DFYuanMedium-B5" panose="020F0509000000000000" pitchFamily="49" charset="-120"/>
              </a:rPr>
              <a:t>CDF</a:t>
            </a:r>
            <a:r>
              <a:rPr lang="zh-TW" altLang="en-US" sz="1600" dirty="0">
                <a:latin typeface="DFYuanMedium-B5" panose="020F0509000000000000" pitchFamily="49" charset="-120"/>
                <a:ea typeface="DFYuanMedium-B5" panose="020F0509000000000000" pitchFamily="49" charset="-120"/>
              </a:rPr>
              <a:t>師友計劃禱告，求主讓受助的家庭及孩子得到適切幫助，並藉此有機會認識福音。</a:t>
            </a:r>
            <a:endParaRPr lang="en-US" altLang="zh-TW" sz="1600" dirty="0">
              <a:latin typeface="DFYuanMedium-B5" panose="020F0509000000000000" pitchFamily="49" charset="-120"/>
              <a:ea typeface="DFYuanMedium-B5" panose="020F0509000000000000" pitchFamily="49" charset="-120"/>
            </a:endParaRPr>
          </a:p>
          <a:p>
            <a:pPr algn="just"/>
            <a:endParaRPr lang="en-US" altLang="zh-TW" sz="1600" dirty="0">
              <a:latin typeface="DFYuanMedium-B5" panose="020F0509000000000000" pitchFamily="49" charset="-120"/>
              <a:ea typeface="DFYuanMedium-B5" panose="020F0509000000000000" pitchFamily="49" charset="-120"/>
            </a:endParaRPr>
          </a:p>
          <a:p>
            <a:pPr algn="just"/>
            <a:r>
              <a:rPr lang="en-US" altLang="zh-TW" sz="1600" dirty="0">
                <a:latin typeface="DFYuanMedium-B5" panose="020F0509000000000000" pitchFamily="49" charset="-120"/>
                <a:ea typeface="DFYuanMedium-B5" panose="020F0509000000000000" pitchFamily="49" charset="-120"/>
              </a:rPr>
              <a:t>(2) </a:t>
            </a:r>
            <a:r>
              <a:rPr lang="zh-TW" altLang="en-US" sz="1600" dirty="0">
                <a:latin typeface="DFYuanMedium-B5" panose="020F0509000000000000" pitchFamily="49" charset="-120"/>
                <a:ea typeface="DFYuanMedium-B5" panose="020F0509000000000000" pitchFamily="49" charset="-120"/>
              </a:rPr>
              <a:t>本年有多項社區工作開展，包括關懷獨居長者，求主透過工作將基督的愛與更多人分享。</a:t>
            </a:r>
            <a:endParaRPr lang="en-US" altLang="zh-TW" sz="1600" dirty="0">
              <a:latin typeface="DFYuanMedium-B5" panose="020F0509000000000000" pitchFamily="49" charset="-120"/>
              <a:ea typeface="DFYuanMedium-B5" panose="020F0509000000000000" pitchFamily="49" charset="-120"/>
            </a:endParaRPr>
          </a:p>
          <a:p>
            <a:pPr algn="just"/>
            <a:endParaRPr lang="en-US" altLang="zh-TW" sz="1600" dirty="0">
              <a:latin typeface="DFYuanMedium-B5" panose="020F0509000000000000" pitchFamily="49" charset="-120"/>
              <a:ea typeface="DFYuanMedium-B5" panose="020F0509000000000000" pitchFamily="49" charset="-120"/>
            </a:endParaRPr>
          </a:p>
          <a:p>
            <a:pPr algn="just"/>
            <a:r>
              <a:rPr lang="en-US" altLang="zh-TW" sz="1600" dirty="0">
                <a:latin typeface="DFYuanMedium-B5" panose="020F0509000000000000" pitchFamily="49" charset="-120"/>
                <a:ea typeface="DFYuanMedium-B5" panose="020F0509000000000000" pitchFamily="49" charset="-120"/>
              </a:rPr>
              <a:t>(3) </a:t>
            </a:r>
            <a:r>
              <a:rPr lang="zh-TW" altLang="en-US" sz="1600" dirty="0">
                <a:latin typeface="DFYuanMedium-B5" panose="020F0509000000000000" pitchFamily="49" charset="-120"/>
                <a:ea typeface="DFYuanMedium-B5" panose="020F0509000000000000" pitchFamily="49" charset="-120"/>
              </a:rPr>
              <a:t>持續推動水泉澳事工，盼望在這個新興社區讓更多人得著祝福與關懷。</a:t>
            </a:r>
            <a:endParaRPr lang="zh-HK" altLang="en-US" sz="1600" dirty="0">
              <a:latin typeface="DFYuanMedium-B5" panose="020F0509000000000000" pitchFamily="49" charset="-120"/>
              <a:ea typeface="DFYuanMedium-B5" panose="020F0509000000000000" pitchFamily="49" charset="-120"/>
            </a:endParaRPr>
          </a:p>
          <a:p>
            <a:endParaRPr lang="en-US" altLang="zh-HK" sz="1600" dirty="0">
              <a:latin typeface="DFYuanMedium-B5" panose="020F0509000000000000" pitchFamily="49" charset="-120"/>
              <a:ea typeface="DFYuanMedium-B5" panose="020F0509000000000000" pitchFamily="49" charset="-120"/>
            </a:endParaRPr>
          </a:p>
          <a:p>
            <a:pPr algn="just"/>
            <a:endParaRPr lang="zh-HK" altLang="en-US" sz="1600" dirty="0">
              <a:latin typeface="DFYuanMedium-B5" panose="020F0509000000000000" pitchFamily="49" charset="-120"/>
              <a:ea typeface="DFYuanMedium-B5" panose="020F0509000000000000" pitchFamily="49" charset="-120"/>
            </a:endParaRPr>
          </a:p>
        </p:txBody>
      </p:sp>
      <p:sp>
        <p:nvSpPr>
          <p:cNvPr id="5" name="文字方塊 4">
            <a:extLst>
              <a:ext uri="{FF2B5EF4-FFF2-40B4-BE49-F238E27FC236}">
                <a16:creationId xmlns:a16="http://schemas.microsoft.com/office/drawing/2014/main" id="{DA0E9EF3-464E-48AC-8E8E-E5F8B6757914}"/>
              </a:ext>
            </a:extLst>
          </p:cNvPr>
          <p:cNvSpPr txBox="1"/>
          <p:nvPr/>
        </p:nvSpPr>
        <p:spPr>
          <a:xfrm>
            <a:off x="8239125" y="1182537"/>
            <a:ext cx="3028950" cy="3600986"/>
          </a:xfrm>
          <a:prstGeom prst="rect">
            <a:avLst/>
          </a:prstGeom>
          <a:noFill/>
        </p:spPr>
        <p:txBody>
          <a:bodyPr wrap="square" rtlCol="0">
            <a:spAutoFit/>
          </a:bodyPr>
          <a:lstStyle/>
          <a:p>
            <a:r>
              <a:rPr lang="zh-TW" altLang="en-US" spc="-150" dirty="0">
                <a:latin typeface="DFYuanMedium-B5" panose="020F0509000000000000" pitchFamily="49" charset="-120"/>
                <a:ea typeface="DFYuanMedium-B5" panose="020F0509000000000000" pitchFamily="49" charset="-120"/>
              </a:rPr>
              <a:t>為教關</a:t>
            </a:r>
            <a:r>
              <a:rPr lang="en-US" altLang="zh-TW" dirty="0">
                <a:latin typeface="DFYuanMedium-B5" panose="020F0509000000000000" pitchFamily="49" charset="-120"/>
                <a:ea typeface="DFYuanMedium-B5" panose="020F0509000000000000" pitchFamily="49" charset="-120"/>
              </a:rPr>
              <a:t>YUM</a:t>
            </a:r>
            <a:r>
              <a:rPr lang="zh-TW" altLang="en-US" spc="-150" dirty="0">
                <a:latin typeface="DFYuanMedium-B5" panose="020F0509000000000000" pitchFamily="49" charset="-120"/>
                <a:ea typeface="DFYuanMedium-B5" panose="020F0509000000000000" pitchFamily="49" charset="-120"/>
              </a:rPr>
              <a:t>師友同行小組禱告：</a:t>
            </a:r>
            <a:endParaRPr lang="en-US" altLang="zh-TW" spc="-150"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r>
              <a:rPr lang="zh-TW" altLang="en-US" sz="1600" dirty="0">
                <a:latin typeface="DFYuanMedium-B5" panose="020F0509000000000000" pitchFamily="49" charset="-120"/>
                <a:ea typeface="DFYuanMedium-B5" panose="020F0509000000000000" pitchFamily="49" charset="-120"/>
              </a:rPr>
              <a:t>請為第二、三屆</a:t>
            </a:r>
            <a:r>
              <a:rPr lang="en-US" altLang="zh-TW" sz="1600" dirty="0">
                <a:latin typeface="DFYuanMedium-B5" panose="020F0509000000000000" pitchFamily="49" charset="-120"/>
                <a:ea typeface="DFYuanMedium-B5" panose="020F0509000000000000" pitchFamily="49" charset="-120"/>
              </a:rPr>
              <a:t>YUM</a:t>
            </a:r>
            <a:r>
              <a:rPr lang="zh-TW" altLang="en-US" sz="1600" dirty="0">
                <a:latin typeface="DFYuanMedium-B5" panose="020F0509000000000000" pitchFamily="49" charset="-120"/>
                <a:ea typeface="DFYuanMedium-B5" panose="020F0509000000000000" pitchFamily="49" charset="-120"/>
              </a:rPr>
              <a:t>師友同行小組，共</a:t>
            </a:r>
            <a:r>
              <a:rPr lang="en-US" altLang="zh-TW" sz="1600" dirty="0">
                <a:latin typeface="DFYuanMedium-B5" panose="020F0509000000000000" pitchFamily="49" charset="-120"/>
                <a:ea typeface="DFYuanMedium-B5" panose="020F0509000000000000" pitchFamily="49" charset="-120"/>
              </a:rPr>
              <a:t>63</a:t>
            </a:r>
            <a:r>
              <a:rPr lang="zh-TW" altLang="en-US" sz="1600" dirty="0">
                <a:latin typeface="DFYuanMedium-B5" panose="020F0509000000000000" pitchFamily="49" charset="-120"/>
                <a:ea typeface="DFYuanMedium-B5" panose="020F0509000000000000" pitchFamily="49" charset="-120"/>
              </a:rPr>
              <a:t>位學員及</a:t>
            </a:r>
            <a:r>
              <a:rPr lang="en-US" altLang="zh-TW" sz="1600" dirty="0">
                <a:latin typeface="DFYuanMedium-B5" panose="020F0509000000000000" pitchFamily="49" charset="-120"/>
                <a:ea typeface="DFYuanMedium-B5" panose="020F0509000000000000" pitchFamily="49" charset="-120"/>
              </a:rPr>
              <a:t>40</a:t>
            </a:r>
            <a:r>
              <a:rPr lang="zh-TW" altLang="en-US" sz="1600" dirty="0">
                <a:latin typeface="DFYuanMedium-B5" panose="020F0509000000000000" pitchFamily="49" charset="-120"/>
                <a:ea typeface="DFYuanMedium-B5" panose="020F0509000000000000" pitchFamily="49" charset="-120"/>
              </a:rPr>
              <a:t>多位友師代禱。</a:t>
            </a:r>
          </a:p>
          <a:p>
            <a:endParaRPr lang="zh-TW" altLang="en-US" sz="1600" dirty="0">
              <a:latin typeface="DFYuanMedium-B5" panose="020F0509000000000000" pitchFamily="49" charset="-120"/>
              <a:ea typeface="DFYuanMedium-B5" panose="020F0509000000000000" pitchFamily="49" charset="-120"/>
            </a:endParaRPr>
          </a:p>
          <a:p>
            <a:r>
              <a:rPr lang="zh-TW" altLang="en-US" sz="1600" dirty="0">
                <a:latin typeface="DFYuanMedium-B5" panose="020F0509000000000000" pitchFamily="49" charset="-120"/>
                <a:ea typeface="DFYuanMedium-B5" panose="020F0509000000000000" pitchFamily="49" charset="-120"/>
              </a:rPr>
              <a:t>使友師與學員們建立信任關係，友師協助學員提昇能力，引導青年人成長、跨代脫貧、向上流動。</a:t>
            </a:r>
          </a:p>
          <a:p>
            <a:endParaRPr lang="zh-TW" altLang="en-US" sz="1600" dirty="0">
              <a:latin typeface="DFYuanMedium-B5" panose="020F0509000000000000" pitchFamily="49" charset="-120"/>
              <a:ea typeface="DFYuanMedium-B5" panose="020F0509000000000000" pitchFamily="49" charset="-120"/>
            </a:endParaRPr>
          </a:p>
          <a:p>
            <a:r>
              <a:rPr lang="zh-TW" altLang="en-US" sz="1600" dirty="0">
                <a:latin typeface="DFYuanMedium-B5" panose="020F0509000000000000" pitchFamily="49" charset="-120"/>
                <a:ea typeface="DFYuanMedium-B5" panose="020F0509000000000000" pitchFamily="49" charset="-120"/>
              </a:rPr>
              <a:t>第二屆</a:t>
            </a:r>
            <a:r>
              <a:rPr lang="en-US" altLang="zh-TW" sz="1600" dirty="0">
                <a:latin typeface="DFYuanMedium-B5" panose="020F0509000000000000" pitchFamily="49" charset="-120"/>
                <a:ea typeface="DFYuanMedium-B5" panose="020F0509000000000000" pitchFamily="49" charset="-120"/>
              </a:rPr>
              <a:t>YUM</a:t>
            </a:r>
            <a:r>
              <a:rPr lang="zh-TW" altLang="en-US" sz="1600" dirty="0">
                <a:latin typeface="DFYuanMedium-B5" panose="020F0509000000000000" pitchFamily="49" charset="-120"/>
                <a:ea typeface="DFYuanMedium-B5" panose="020F0509000000000000" pitchFamily="49" charset="-120"/>
              </a:rPr>
              <a:t>學員，共</a:t>
            </a:r>
            <a:r>
              <a:rPr lang="en-US" altLang="zh-TW" sz="1600" dirty="0">
                <a:latin typeface="DFYuanMedium-B5" panose="020F0509000000000000" pitchFamily="49" charset="-120"/>
                <a:ea typeface="DFYuanMedium-B5" panose="020F0509000000000000" pitchFamily="49" charset="-120"/>
              </a:rPr>
              <a:t>29</a:t>
            </a:r>
            <a:r>
              <a:rPr lang="zh-TW" altLang="en-US" sz="1600" dirty="0">
                <a:latin typeface="DFYuanMedium-B5" panose="020F0509000000000000" pitchFamily="49" charset="-120"/>
                <a:ea typeface="DFYuanMedium-B5" panose="020F0509000000000000" pitchFamily="49" charset="-120"/>
              </a:rPr>
              <a:t>位將於本年</a:t>
            </a:r>
            <a:r>
              <a:rPr lang="en-US" altLang="zh-TW" sz="1600" dirty="0">
                <a:latin typeface="DFYuanMedium-B5" panose="020F0509000000000000" pitchFamily="49" charset="-120"/>
                <a:ea typeface="DFYuanMedium-B5" panose="020F0509000000000000" pitchFamily="49" charset="-120"/>
              </a:rPr>
              <a:t>8</a:t>
            </a:r>
            <a:r>
              <a:rPr lang="zh-TW" altLang="en-US" sz="1600" dirty="0">
                <a:latin typeface="DFYuanMedium-B5" panose="020F0509000000000000" pitchFamily="49" charset="-120"/>
                <a:ea typeface="DFYuanMedium-B5" panose="020F0509000000000000" pitchFamily="49" charset="-120"/>
              </a:rPr>
              <a:t>月畢業，完成</a:t>
            </a:r>
            <a:r>
              <a:rPr lang="en-US" altLang="zh-TW" sz="1600" dirty="0">
                <a:latin typeface="DFYuanMedium-B5" panose="020F0509000000000000" pitchFamily="49" charset="-120"/>
                <a:ea typeface="DFYuanMedium-B5" panose="020F0509000000000000" pitchFamily="49" charset="-120"/>
              </a:rPr>
              <a:t>2</a:t>
            </a:r>
            <a:r>
              <a:rPr lang="zh-TW" altLang="en-US" sz="1600" dirty="0">
                <a:latin typeface="DFYuanMedium-B5" panose="020F0509000000000000" pitchFamily="49" charset="-120"/>
                <a:ea typeface="DFYuanMedium-B5" panose="020F0509000000000000" pitchFamily="49" charset="-120"/>
              </a:rPr>
              <a:t>年的</a:t>
            </a:r>
            <a:r>
              <a:rPr lang="en-US" altLang="zh-TW" sz="1600" dirty="0">
                <a:latin typeface="DFYuanMedium-B5" panose="020F0509000000000000" pitchFamily="49" charset="-120"/>
                <a:ea typeface="DFYuanMedium-B5" panose="020F0509000000000000" pitchFamily="49" charset="-120"/>
              </a:rPr>
              <a:t>YUM</a:t>
            </a:r>
            <a:r>
              <a:rPr lang="zh-TW" altLang="en-US" sz="1600" dirty="0">
                <a:latin typeface="DFYuanMedium-B5" panose="020F0509000000000000" pitchFamily="49" charset="-120"/>
                <a:ea typeface="DFYuanMedium-B5" panose="020F0509000000000000" pitchFamily="49" charset="-120"/>
              </a:rPr>
              <a:t>計劃，求主引導他們在工作、人生、信仰上的成長。</a:t>
            </a:r>
            <a:endParaRPr lang="en-US" altLang="zh-HK" sz="1600" dirty="0">
              <a:latin typeface="DFYuanMedium-B5" panose="020F0509000000000000" pitchFamily="49" charset="-120"/>
              <a:ea typeface="DFYuanMedium-B5" panose="020F0509000000000000" pitchFamily="49" charset="-120"/>
            </a:endParaRPr>
          </a:p>
        </p:txBody>
      </p:sp>
      <p:sp>
        <p:nvSpPr>
          <p:cNvPr id="10" name="文字方塊 9">
            <a:extLst>
              <a:ext uri="{FF2B5EF4-FFF2-40B4-BE49-F238E27FC236}">
                <a16:creationId xmlns:a16="http://schemas.microsoft.com/office/drawing/2014/main" id="{EC748A86-7E06-46AE-83D9-ADE7FED48344}"/>
              </a:ext>
            </a:extLst>
          </p:cNvPr>
          <p:cNvSpPr txBox="1"/>
          <p:nvPr/>
        </p:nvSpPr>
        <p:spPr>
          <a:xfrm>
            <a:off x="1928812" y="6030756"/>
            <a:ext cx="8334375" cy="661720"/>
          </a:xfrm>
          <a:prstGeom prst="rect">
            <a:avLst/>
          </a:prstGeom>
          <a:noFill/>
        </p:spPr>
        <p:txBody>
          <a:bodyPr wrap="square" rtlCol="0" anchor="b">
            <a:spAutoFit/>
          </a:bodyPr>
          <a:lstStyle/>
          <a:p>
            <a:pPr algn="ctr">
              <a:spcAft>
                <a:spcPts val="600"/>
              </a:spcAft>
            </a:pPr>
            <a:r>
              <a:rPr lang="zh-TW" altLang="en-US" dirty="0">
                <a:latin typeface="DFPTieXianW3-B5" panose="03000300000000000000" pitchFamily="66" charset="-120"/>
                <a:ea typeface="DFPTieXianW3-B5" panose="03000300000000000000" pitchFamily="66" charset="-120"/>
              </a:rPr>
              <a:t>各人要照所得的恩賜彼此服事，作神百般恩賜的好管家。</a:t>
            </a:r>
            <a:endParaRPr lang="en-US" altLang="zh-TW" dirty="0">
              <a:latin typeface="DFPTieXianW3-B5" panose="03000300000000000000" pitchFamily="66" charset="-120"/>
              <a:ea typeface="DFPTieXianW3-B5" panose="03000300000000000000" pitchFamily="66" charset="-120"/>
            </a:endParaRPr>
          </a:p>
          <a:p>
            <a:pPr algn="ctr"/>
            <a:r>
              <a:rPr lang="zh-HK" altLang="en-US" sz="1400" dirty="0">
                <a:latin typeface="DFPTieXianW3-B5" panose="03000300000000000000" pitchFamily="66" charset="-120"/>
                <a:ea typeface="DFPTieXianW3-B5" panose="03000300000000000000" pitchFamily="66" charset="-120"/>
              </a:rPr>
              <a:t>彼得前書</a:t>
            </a:r>
            <a:r>
              <a:rPr lang="en-US" altLang="zh-HK" sz="1400" dirty="0">
                <a:latin typeface="DFPTieXianW3-B5" panose="03000300000000000000" pitchFamily="66" charset="-120"/>
                <a:ea typeface="DFPTieXianW3-B5" panose="03000300000000000000" pitchFamily="66" charset="-120"/>
              </a:rPr>
              <a:t>4</a:t>
            </a:r>
            <a:r>
              <a:rPr lang="zh-HK" altLang="en-US" sz="1400" dirty="0">
                <a:latin typeface="DFPTieXianW3-B5" panose="03000300000000000000" pitchFamily="66" charset="-120"/>
                <a:ea typeface="DFPTieXianW3-B5" panose="03000300000000000000" pitchFamily="66" charset="-120"/>
              </a:rPr>
              <a:t>：</a:t>
            </a:r>
            <a:r>
              <a:rPr lang="en-US" altLang="zh-HK" sz="1400" dirty="0">
                <a:latin typeface="DFPTieXianW3-B5" panose="03000300000000000000" pitchFamily="66" charset="-120"/>
                <a:ea typeface="DFPTieXianW3-B5" panose="03000300000000000000" pitchFamily="66" charset="-120"/>
              </a:rPr>
              <a:t>10</a:t>
            </a:r>
            <a:endParaRPr lang="zh-HK" altLang="en-US" sz="1400" dirty="0">
              <a:latin typeface="DFPTieXianW3-B5" panose="03000300000000000000" pitchFamily="66" charset="-120"/>
              <a:ea typeface="DFPTieXianW3-B5" panose="03000300000000000000" pitchFamily="66" charset="-120"/>
            </a:endParaRPr>
          </a:p>
        </p:txBody>
      </p:sp>
    </p:spTree>
    <p:extLst>
      <p:ext uri="{BB962C8B-B14F-4D97-AF65-F5344CB8AC3E}">
        <p14:creationId xmlns:p14="http://schemas.microsoft.com/office/powerpoint/2010/main" val="800170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96D48814-2FA8-456E-A460-4E46F1B753B6}"/>
              </a:ext>
            </a:extLst>
          </p:cNvPr>
          <p:cNvSpPr/>
          <p:nvPr/>
        </p:nvSpPr>
        <p:spPr>
          <a:xfrm>
            <a:off x="838200" y="1027262"/>
            <a:ext cx="3200400" cy="4612975"/>
          </a:xfrm>
          <a:prstGeom prst="rect">
            <a:avLst/>
          </a:prstGeom>
          <a:gradFill flip="none" rotWithShape="1">
            <a:gsLst>
              <a:gs pos="0">
                <a:schemeClr val="accent6">
                  <a:lumMod val="40000"/>
                  <a:lumOff val="60000"/>
                </a:schemeClr>
              </a:gs>
              <a:gs pos="50000">
                <a:schemeClr val="accent6">
                  <a:lumMod val="40000"/>
                  <a:lumOff val="60000"/>
                  <a:tint val="44500"/>
                  <a:satMod val="160000"/>
                </a:schemeClr>
              </a:gs>
              <a:gs pos="100000">
                <a:schemeClr val="accent6">
                  <a:lumMod val="40000"/>
                  <a:lumOff val="6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zh-HK" altLang="en-US" dirty="0"/>
          </a:p>
        </p:txBody>
      </p:sp>
      <p:sp>
        <p:nvSpPr>
          <p:cNvPr id="7" name="矩形 6">
            <a:extLst>
              <a:ext uri="{FF2B5EF4-FFF2-40B4-BE49-F238E27FC236}">
                <a16:creationId xmlns:a16="http://schemas.microsoft.com/office/drawing/2014/main" id="{3E2445EB-0170-4AA6-90B9-3136D34329B5}"/>
              </a:ext>
            </a:extLst>
          </p:cNvPr>
          <p:cNvSpPr/>
          <p:nvPr/>
        </p:nvSpPr>
        <p:spPr>
          <a:xfrm>
            <a:off x="4495800" y="1027262"/>
            <a:ext cx="3200400" cy="4612975"/>
          </a:xfrm>
          <a:prstGeom prst="rect">
            <a:avLst/>
          </a:prstGeom>
          <a:gradFill flip="none" rotWithShape="1">
            <a:gsLst>
              <a:gs pos="0">
                <a:schemeClr val="accent5">
                  <a:lumMod val="60000"/>
                  <a:lumOff val="40000"/>
                </a:schemeClr>
              </a:gs>
              <a:gs pos="50000">
                <a:schemeClr val="accent5">
                  <a:lumMod val="20000"/>
                  <a:lumOff val="80000"/>
                </a:schemeClr>
              </a:gs>
              <a:gs pos="100000">
                <a:schemeClr val="accent5">
                  <a:lumMod val="20000"/>
                  <a:lumOff val="8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 name="矩形 7">
            <a:extLst>
              <a:ext uri="{FF2B5EF4-FFF2-40B4-BE49-F238E27FC236}">
                <a16:creationId xmlns:a16="http://schemas.microsoft.com/office/drawing/2014/main" id="{ED0355FE-39AA-4F51-AC63-9F83460BBDF1}"/>
              </a:ext>
            </a:extLst>
          </p:cNvPr>
          <p:cNvSpPr/>
          <p:nvPr/>
        </p:nvSpPr>
        <p:spPr>
          <a:xfrm>
            <a:off x="8153400" y="1027262"/>
            <a:ext cx="3200400" cy="4612975"/>
          </a:xfrm>
          <a:prstGeom prst="rect">
            <a:avLst/>
          </a:prstGeom>
          <a:gradFill flip="none" rotWithShape="1">
            <a:gsLst>
              <a:gs pos="0">
                <a:schemeClr val="accent2">
                  <a:lumMod val="40000"/>
                  <a:lumOff val="60000"/>
                </a:schemeClr>
              </a:gs>
              <a:gs pos="57000">
                <a:schemeClr val="accent2">
                  <a:lumMod val="20000"/>
                  <a:lumOff val="80000"/>
                </a:schemeClr>
              </a:gs>
              <a:gs pos="100000">
                <a:schemeClr val="accent2">
                  <a:lumMod val="40000"/>
                  <a:lumOff val="60000"/>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a:extLst>
              <a:ext uri="{FF2B5EF4-FFF2-40B4-BE49-F238E27FC236}">
                <a16:creationId xmlns:a16="http://schemas.microsoft.com/office/drawing/2014/main" id="{B35829BA-077F-44B8-BA42-85DC592DC81E}"/>
              </a:ext>
            </a:extLst>
          </p:cNvPr>
          <p:cNvSpPr>
            <a:spLocks noGrp="1"/>
          </p:cNvSpPr>
          <p:nvPr>
            <p:ph type="title"/>
          </p:nvPr>
        </p:nvSpPr>
        <p:spPr>
          <a:xfrm>
            <a:off x="838200" y="271313"/>
            <a:ext cx="5993921" cy="661418"/>
          </a:xfrm>
        </p:spPr>
        <p:txBody>
          <a:bodyPr/>
          <a:lstStyle/>
          <a:p>
            <a:r>
              <a:rPr lang="en-US" altLang="zh-HK" dirty="0">
                <a:latin typeface="DFHeiBold-B5" panose="020B0709000000000000" pitchFamily="49" charset="-120"/>
                <a:ea typeface="DFHeiBold-B5" panose="020B0709000000000000" pitchFamily="49" charset="-120"/>
              </a:rPr>
              <a:t>3</a:t>
            </a:r>
            <a:r>
              <a:rPr lang="zh-HK" altLang="en-US" dirty="0">
                <a:latin typeface="DFHeiBold-B5" panose="020B0709000000000000" pitchFamily="49" charset="-120"/>
                <a:ea typeface="DFHeiBold-B5" panose="020B0709000000000000" pitchFamily="49" charset="-120"/>
              </a:rPr>
              <a:t>月</a:t>
            </a:r>
            <a:r>
              <a:rPr lang="en-US" altLang="zh-HK" dirty="0">
                <a:latin typeface="DFHeiBold-B5" panose="020B0709000000000000" pitchFamily="49" charset="-120"/>
                <a:ea typeface="DFHeiBold-B5" panose="020B0709000000000000" pitchFamily="49" charset="-120"/>
              </a:rPr>
              <a:t>31</a:t>
            </a:r>
            <a:r>
              <a:rPr lang="zh-HK" altLang="en-US" dirty="0">
                <a:latin typeface="DFHeiBold-B5" panose="020B0709000000000000" pitchFamily="49" charset="-120"/>
                <a:ea typeface="DFHeiBold-B5" panose="020B0709000000000000" pitchFamily="49" charset="-120"/>
              </a:rPr>
              <a:t>日</a:t>
            </a:r>
            <a:r>
              <a:rPr lang="en-US" altLang="zh-HK" dirty="0">
                <a:latin typeface="DFHeiBold-B5" panose="020B0709000000000000" pitchFamily="49" charset="-120"/>
                <a:ea typeface="DFHeiBold-B5" panose="020B0709000000000000" pitchFamily="49" charset="-120"/>
              </a:rPr>
              <a:t>-4</a:t>
            </a:r>
            <a:r>
              <a:rPr lang="zh-HK" altLang="en-US" dirty="0">
                <a:latin typeface="DFHeiBold-B5" panose="020B0709000000000000" pitchFamily="49" charset="-120"/>
                <a:ea typeface="DFHeiBold-B5" panose="020B0709000000000000" pitchFamily="49" charset="-120"/>
              </a:rPr>
              <a:t>月</a:t>
            </a:r>
            <a:r>
              <a:rPr lang="en-US" altLang="zh-HK" dirty="0">
                <a:latin typeface="DFHeiBold-B5" panose="020B0709000000000000" pitchFamily="49" charset="-120"/>
                <a:ea typeface="DFHeiBold-B5" panose="020B0709000000000000" pitchFamily="49" charset="-120"/>
              </a:rPr>
              <a:t>6</a:t>
            </a:r>
            <a:r>
              <a:rPr lang="zh-HK" altLang="en-US" dirty="0">
                <a:latin typeface="DFHeiBold-B5" panose="020B0709000000000000" pitchFamily="49" charset="-120"/>
                <a:ea typeface="DFHeiBold-B5" panose="020B0709000000000000" pitchFamily="49" charset="-120"/>
              </a:rPr>
              <a:t>日 </a:t>
            </a:r>
            <a:r>
              <a:rPr lang="en-US" altLang="zh-TW" dirty="0">
                <a:latin typeface="DFHeiBold-B5" panose="020B0709000000000000" pitchFamily="49" charset="-120"/>
                <a:ea typeface="DFHeiBold-B5" panose="020B0709000000000000" pitchFamily="49" charset="-120"/>
              </a:rPr>
              <a:t>(1)</a:t>
            </a:r>
            <a:endParaRPr lang="zh-HK" altLang="en-US" dirty="0">
              <a:latin typeface="DFHeiBold-B5" panose="020B0709000000000000" pitchFamily="49" charset="-120"/>
              <a:ea typeface="DFHeiBold-B5" panose="020B0709000000000000" pitchFamily="49" charset="-120"/>
            </a:endParaRPr>
          </a:p>
        </p:txBody>
      </p:sp>
      <p:sp>
        <p:nvSpPr>
          <p:cNvPr id="3" name="文字方塊 2">
            <a:extLst>
              <a:ext uri="{FF2B5EF4-FFF2-40B4-BE49-F238E27FC236}">
                <a16:creationId xmlns:a16="http://schemas.microsoft.com/office/drawing/2014/main" id="{E8B3B15C-86A4-4C94-865D-C052CDECEC4B}"/>
              </a:ext>
            </a:extLst>
          </p:cNvPr>
          <p:cNvSpPr txBox="1"/>
          <p:nvPr/>
        </p:nvSpPr>
        <p:spPr>
          <a:xfrm>
            <a:off x="923925" y="1182537"/>
            <a:ext cx="3028950" cy="1711046"/>
          </a:xfrm>
          <a:prstGeom prst="rect">
            <a:avLst/>
          </a:prstGeom>
          <a:noFill/>
        </p:spPr>
        <p:txBody>
          <a:bodyPr wrap="square" rtlCol="0">
            <a:spAutoFit/>
          </a:bodyPr>
          <a:lstStyle/>
          <a:p>
            <a:r>
              <a:rPr lang="zh-TW" altLang="en-US" dirty="0">
                <a:latin typeface="DFYuanMedium-B5" panose="020F0509000000000000" pitchFamily="49" charset="-120"/>
                <a:ea typeface="DFYuanMedium-B5" panose="020F0509000000000000" pitchFamily="49" charset="-120"/>
              </a:rPr>
              <a:t>中華基督教禮賢會彩雲堂</a:t>
            </a:r>
            <a:endParaRPr lang="en-US" altLang="zh-TW"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pPr>
              <a:lnSpc>
                <a:spcPct val="150000"/>
              </a:lnSpc>
            </a:pPr>
            <a:r>
              <a:rPr lang="zh-TW" altLang="en-US" sz="1600" dirty="0">
                <a:latin typeface="DFYuanMedium-B5" panose="020F0509000000000000" pitchFamily="49" charset="-120"/>
                <a:ea typeface="DFYuanMedium-B5" panose="020F0509000000000000" pitchFamily="49" charset="-120"/>
              </a:rPr>
              <a:t>為彩雲邨區內獨居長者祈禱，願上主打開他們的心，歡迎耶穌進入他們的心裏。</a:t>
            </a:r>
            <a:endParaRPr lang="zh-HK" altLang="en-US" sz="1600" dirty="0">
              <a:latin typeface="DFYuanMedium-B5" panose="020F0509000000000000" pitchFamily="49" charset="-120"/>
              <a:ea typeface="DFYuanMedium-B5" panose="020F0509000000000000" pitchFamily="49" charset="-120"/>
            </a:endParaRPr>
          </a:p>
        </p:txBody>
      </p:sp>
      <p:sp>
        <p:nvSpPr>
          <p:cNvPr id="4" name="文字方塊 3">
            <a:extLst>
              <a:ext uri="{FF2B5EF4-FFF2-40B4-BE49-F238E27FC236}">
                <a16:creationId xmlns:a16="http://schemas.microsoft.com/office/drawing/2014/main" id="{687E77EB-D711-4910-BE80-C369B9BA9DED}"/>
              </a:ext>
            </a:extLst>
          </p:cNvPr>
          <p:cNvSpPr txBox="1"/>
          <p:nvPr/>
        </p:nvSpPr>
        <p:spPr>
          <a:xfrm>
            <a:off x="4581525" y="1182537"/>
            <a:ext cx="3028950" cy="2819041"/>
          </a:xfrm>
          <a:prstGeom prst="rect">
            <a:avLst/>
          </a:prstGeom>
          <a:noFill/>
        </p:spPr>
        <p:txBody>
          <a:bodyPr wrap="square" rtlCol="0">
            <a:spAutoFit/>
          </a:bodyPr>
          <a:lstStyle/>
          <a:p>
            <a:r>
              <a:rPr lang="zh-TW" altLang="en-US" dirty="0">
                <a:latin typeface="DFYuanMedium-B5" panose="020F0509000000000000" pitchFamily="49" charset="-120"/>
                <a:ea typeface="DFYuanMedium-B5" panose="020F0509000000000000" pitchFamily="49" charset="-120"/>
              </a:rPr>
              <a:t>基督教香港崇真會沙田綜合服務中心泉恩匯</a:t>
            </a:r>
            <a:endParaRPr lang="en-US" altLang="zh-TW"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pPr algn="just">
              <a:lnSpc>
                <a:spcPct val="200000"/>
              </a:lnSpc>
            </a:pPr>
            <a:r>
              <a:rPr lang="zh-TW" altLang="en-US" sz="1600" dirty="0">
                <a:latin typeface="DFYuanMedium-B5" panose="020F0509000000000000" pitchFamily="49" charset="-120"/>
                <a:ea typeface="DFYuanMedium-B5" panose="020F0509000000000000" pitchFamily="49" charset="-120"/>
              </a:rPr>
              <a:t>本中心本年度將會搬遷往崇泉樓作永久會址，期望新址裝修工程等順利，新舊中心交接暢順，能繼續服務水泉澳邨的居民！</a:t>
            </a:r>
            <a:endParaRPr lang="zh-HK" altLang="en-US" sz="1600" dirty="0">
              <a:latin typeface="DFYuanMedium-B5" panose="020F0509000000000000" pitchFamily="49" charset="-120"/>
              <a:ea typeface="DFYuanMedium-B5" panose="020F0509000000000000" pitchFamily="49" charset="-120"/>
            </a:endParaRPr>
          </a:p>
        </p:txBody>
      </p:sp>
      <p:sp>
        <p:nvSpPr>
          <p:cNvPr id="5" name="文字方塊 4">
            <a:extLst>
              <a:ext uri="{FF2B5EF4-FFF2-40B4-BE49-F238E27FC236}">
                <a16:creationId xmlns:a16="http://schemas.microsoft.com/office/drawing/2014/main" id="{DA0E9EF3-464E-48AC-8E8E-E5F8B6757914}"/>
              </a:ext>
            </a:extLst>
          </p:cNvPr>
          <p:cNvSpPr txBox="1"/>
          <p:nvPr/>
        </p:nvSpPr>
        <p:spPr>
          <a:xfrm>
            <a:off x="8239125" y="1182537"/>
            <a:ext cx="3028950" cy="1341714"/>
          </a:xfrm>
          <a:prstGeom prst="rect">
            <a:avLst/>
          </a:prstGeom>
          <a:noFill/>
        </p:spPr>
        <p:txBody>
          <a:bodyPr wrap="square" rtlCol="0">
            <a:spAutoFit/>
          </a:bodyPr>
          <a:lstStyle/>
          <a:p>
            <a:r>
              <a:rPr lang="zh-TW" altLang="en-US" dirty="0">
                <a:latin typeface="DFYuanMedium-B5" panose="020F0509000000000000" pitchFamily="49" charset="-120"/>
                <a:ea typeface="DFYuanMedium-B5" panose="020F0509000000000000" pitchFamily="49" charset="-120"/>
              </a:rPr>
              <a:t>中國基督教播道會天福堂</a:t>
            </a:r>
            <a:endParaRPr lang="en-US" altLang="zh-TW"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pPr>
              <a:lnSpc>
                <a:spcPct val="150000"/>
              </a:lnSpc>
            </a:pPr>
            <a:r>
              <a:rPr lang="zh-TW" altLang="en-US" sz="1600" dirty="0">
                <a:latin typeface="DFYuanMedium-B5" panose="020F0509000000000000" pitchFamily="49" charset="-120"/>
                <a:ea typeface="DFYuanMedium-B5" panose="020F0509000000000000" pitchFamily="49" charset="-120"/>
              </a:rPr>
              <a:t>祈求弟兄姊妹多接觸關心社區需要。</a:t>
            </a:r>
            <a:endParaRPr lang="zh-HK" altLang="en-US" sz="1600" dirty="0">
              <a:latin typeface="DFYuanMedium-B5" panose="020F0509000000000000" pitchFamily="49" charset="-120"/>
              <a:ea typeface="DFYuanMedium-B5" panose="020F0509000000000000" pitchFamily="49" charset="-120"/>
            </a:endParaRPr>
          </a:p>
        </p:txBody>
      </p:sp>
      <p:sp>
        <p:nvSpPr>
          <p:cNvPr id="10" name="文字方塊 9">
            <a:extLst>
              <a:ext uri="{FF2B5EF4-FFF2-40B4-BE49-F238E27FC236}">
                <a16:creationId xmlns:a16="http://schemas.microsoft.com/office/drawing/2014/main" id="{EC748A86-7E06-46AE-83D9-ADE7FED48344}"/>
              </a:ext>
            </a:extLst>
          </p:cNvPr>
          <p:cNvSpPr txBox="1"/>
          <p:nvPr/>
        </p:nvSpPr>
        <p:spPr>
          <a:xfrm>
            <a:off x="1928812" y="5753757"/>
            <a:ext cx="8334375" cy="938719"/>
          </a:xfrm>
          <a:prstGeom prst="rect">
            <a:avLst/>
          </a:prstGeom>
          <a:noFill/>
        </p:spPr>
        <p:txBody>
          <a:bodyPr wrap="square" rtlCol="0" anchor="b">
            <a:spAutoFit/>
          </a:bodyPr>
          <a:lstStyle/>
          <a:p>
            <a:pPr algn="ctr">
              <a:spcAft>
                <a:spcPts val="600"/>
              </a:spcAft>
            </a:pPr>
            <a:r>
              <a:rPr lang="zh-TW" altLang="en-US" dirty="0">
                <a:latin typeface="DFPTieXianW3-B5" panose="03000300000000000000" pitchFamily="66" charset="-120"/>
                <a:ea typeface="DFPTieXianW3-B5" panose="03000300000000000000" pitchFamily="66" charset="-120"/>
              </a:rPr>
              <a:t>在神我們的父面前，那清潔沒有玷污的虔誠，就是看顧在患難中的孤兒寡婦，</a:t>
            </a:r>
            <a:br>
              <a:rPr lang="en-US" altLang="zh-TW" dirty="0">
                <a:latin typeface="DFPTieXianW3-B5" panose="03000300000000000000" pitchFamily="66" charset="-120"/>
                <a:ea typeface="DFPTieXianW3-B5" panose="03000300000000000000" pitchFamily="66" charset="-120"/>
              </a:rPr>
            </a:br>
            <a:r>
              <a:rPr lang="zh-TW" altLang="en-US" dirty="0">
                <a:latin typeface="DFPTieXianW3-B5" panose="03000300000000000000" pitchFamily="66" charset="-120"/>
                <a:ea typeface="DFPTieXianW3-B5" panose="03000300000000000000" pitchFamily="66" charset="-120"/>
              </a:rPr>
              <a:t>並且保守自己不沾染世俗。</a:t>
            </a:r>
            <a:endParaRPr lang="en-US" altLang="zh-TW" dirty="0">
              <a:latin typeface="DFPTieXianW3-B5" panose="03000300000000000000" pitchFamily="66" charset="-120"/>
              <a:ea typeface="DFPTieXianW3-B5" panose="03000300000000000000" pitchFamily="66" charset="-120"/>
            </a:endParaRPr>
          </a:p>
          <a:p>
            <a:pPr algn="ctr"/>
            <a:r>
              <a:rPr lang="zh-HK" altLang="en-US" sz="1400" dirty="0">
                <a:latin typeface="DFPTieXianW3-B5" panose="03000300000000000000" pitchFamily="66" charset="-120"/>
                <a:ea typeface="DFPTieXianW3-B5" panose="03000300000000000000" pitchFamily="66" charset="-120"/>
              </a:rPr>
              <a:t>雅各書</a:t>
            </a:r>
            <a:r>
              <a:rPr lang="en-US" altLang="zh-HK" sz="1400" dirty="0">
                <a:latin typeface="DFPTieXianW3-B5" panose="03000300000000000000" pitchFamily="66" charset="-120"/>
                <a:ea typeface="DFPTieXianW3-B5" panose="03000300000000000000" pitchFamily="66" charset="-120"/>
              </a:rPr>
              <a:t>1</a:t>
            </a:r>
            <a:r>
              <a:rPr lang="zh-HK" altLang="en-US" sz="1400" dirty="0">
                <a:latin typeface="DFPTieXianW3-B5" panose="03000300000000000000" pitchFamily="66" charset="-120"/>
                <a:ea typeface="DFPTieXianW3-B5" panose="03000300000000000000" pitchFamily="66" charset="-120"/>
              </a:rPr>
              <a:t>：</a:t>
            </a:r>
            <a:r>
              <a:rPr lang="en-US" altLang="zh-HK" sz="1400" dirty="0">
                <a:latin typeface="DFPTieXianW3-B5" panose="03000300000000000000" pitchFamily="66" charset="-120"/>
                <a:ea typeface="DFPTieXianW3-B5" panose="03000300000000000000" pitchFamily="66" charset="-120"/>
              </a:rPr>
              <a:t>27</a:t>
            </a:r>
            <a:endParaRPr lang="zh-HK" altLang="en-US" sz="1400" dirty="0">
              <a:latin typeface="DFPTieXianW3-B5" panose="03000300000000000000" pitchFamily="66" charset="-120"/>
              <a:ea typeface="DFPTieXianW3-B5" panose="03000300000000000000" pitchFamily="66" charset="-120"/>
            </a:endParaRPr>
          </a:p>
        </p:txBody>
      </p:sp>
    </p:spTree>
    <p:extLst>
      <p:ext uri="{BB962C8B-B14F-4D97-AF65-F5344CB8AC3E}">
        <p14:creationId xmlns:p14="http://schemas.microsoft.com/office/powerpoint/2010/main" val="3677948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96D48814-2FA8-456E-A460-4E46F1B753B6}"/>
              </a:ext>
            </a:extLst>
          </p:cNvPr>
          <p:cNvSpPr/>
          <p:nvPr/>
        </p:nvSpPr>
        <p:spPr>
          <a:xfrm>
            <a:off x="838200" y="1027262"/>
            <a:ext cx="3200400" cy="4612975"/>
          </a:xfrm>
          <a:prstGeom prst="rect">
            <a:avLst/>
          </a:prstGeom>
          <a:gradFill flip="none" rotWithShape="1">
            <a:gsLst>
              <a:gs pos="0">
                <a:schemeClr val="accent6">
                  <a:lumMod val="40000"/>
                  <a:lumOff val="60000"/>
                </a:schemeClr>
              </a:gs>
              <a:gs pos="50000">
                <a:schemeClr val="accent6">
                  <a:lumMod val="40000"/>
                  <a:lumOff val="60000"/>
                  <a:tint val="44500"/>
                  <a:satMod val="160000"/>
                </a:schemeClr>
              </a:gs>
              <a:gs pos="100000">
                <a:schemeClr val="accent6">
                  <a:lumMod val="40000"/>
                  <a:lumOff val="6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zh-HK" altLang="en-US" dirty="0"/>
          </a:p>
        </p:txBody>
      </p:sp>
      <p:sp>
        <p:nvSpPr>
          <p:cNvPr id="7" name="矩形 6">
            <a:extLst>
              <a:ext uri="{FF2B5EF4-FFF2-40B4-BE49-F238E27FC236}">
                <a16:creationId xmlns:a16="http://schemas.microsoft.com/office/drawing/2014/main" id="{3E2445EB-0170-4AA6-90B9-3136D34329B5}"/>
              </a:ext>
            </a:extLst>
          </p:cNvPr>
          <p:cNvSpPr/>
          <p:nvPr/>
        </p:nvSpPr>
        <p:spPr>
          <a:xfrm>
            <a:off x="4495800" y="1027262"/>
            <a:ext cx="3200400" cy="4612975"/>
          </a:xfrm>
          <a:prstGeom prst="rect">
            <a:avLst/>
          </a:prstGeom>
          <a:gradFill flip="none" rotWithShape="1">
            <a:gsLst>
              <a:gs pos="0">
                <a:schemeClr val="accent5">
                  <a:lumMod val="60000"/>
                  <a:lumOff val="40000"/>
                </a:schemeClr>
              </a:gs>
              <a:gs pos="50000">
                <a:schemeClr val="accent5">
                  <a:lumMod val="20000"/>
                  <a:lumOff val="80000"/>
                </a:schemeClr>
              </a:gs>
              <a:gs pos="100000">
                <a:schemeClr val="accent5">
                  <a:lumMod val="20000"/>
                  <a:lumOff val="8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 name="矩形 7">
            <a:extLst>
              <a:ext uri="{FF2B5EF4-FFF2-40B4-BE49-F238E27FC236}">
                <a16:creationId xmlns:a16="http://schemas.microsoft.com/office/drawing/2014/main" id="{ED0355FE-39AA-4F51-AC63-9F83460BBDF1}"/>
              </a:ext>
            </a:extLst>
          </p:cNvPr>
          <p:cNvSpPr/>
          <p:nvPr/>
        </p:nvSpPr>
        <p:spPr>
          <a:xfrm>
            <a:off x="8153400" y="1027262"/>
            <a:ext cx="3200400" cy="4612975"/>
          </a:xfrm>
          <a:prstGeom prst="rect">
            <a:avLst/>
          </a:prstGeom>
          <a:gradFill flip="none" rotWithShape="1">
            <a:gsLst>
              <a:gs pos="0">
                <a:schemeClr val="accent2">
                  <a:lumMod val="40000"/>
                  <a:lumOff val="60000"/>
                </a:schemeClr>
              </a:gs>
              <a:gs pos="57000">
                <a:schemeClr val="accent2">
                  <a:lumMod val="20000"/>
                  <a:lumOff val="80000"/>
                </a:schemeClr>
              </a:gs>
              <a:gs pos="100000">
                <a:schemeClr val="accent2">
                  <a:lumMod val="40000"/>
                  <a:lumOff val="60000"/>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a:extLst>
              <a:ext uri="{FF2B5EF4-FFF2-40B4-BE49-F238E27FC236}">
                <a16:creationId xmlns:a16="http://schemas.microsoft.com/office/drawing/2014/main" id="{B35829BA-077F-44B8-BA42-85DC592DC81E}"/>
              </a:ext>
            </a:extLst>
          </p:cNvPr>
          <p:cNvSpPr>
            <a:spLocks noGrp="1"/>
          </p:cNvSpPr>
          <p:nvPr>
            <p:ph type="title"/>
          </p:nvPr>
        </p:nvSpPr>
        <p:spPr>
          <a:xfrm>
            <a:off x="838200" y="271313"/>
            <a:ext cx="5993921" cy="661418"/>
          </a:xfrm>
        </p:spPr>
        <p:txBody>
          <a:bodyPr/>
          <a:lstStyle/>
          <a:p>
            <a:r>
              <a:rPr lang="en-US" altLang="zh-HK" dirty="0">
                <a:latin typeface="DFHeiBold-B5" panose="020B0709000000000000" pitchFamily="49" charset="-120"/>
                <a:ea typeface="DFHeiBold-B5" panose="020B0709000000000000" pitchFamily="49" charset="-120"/>
              </a:rPr>
              <a:t>3</a:t>
            </a:r>
            <a:r>
              <a:rPr lang="zh-HK" altLang="en-US" dirty="0">
                <a:latin typeface="DFHeiBold-B5" panose="020B0709000000000000" pitchFamily="49" charset="-120"/>
                <a:ea typeface="DFHeiBold-B5" panose="020B0709000000000000" pitchFamily="49" charset="-120"/>
              </a:rPr>
              <a:t>月</a:t>
            </a:r>
            <a:r>
              <a:rPr lang="en-US" altLang="zh-HK" dirty="0">
                <a:latin typeface="DFHeiBold-B5" panose="020B0709000000000000" pitchFamily="49" charset="-120"/>
                <a:ea typeface="DFHeiBold-B5" panose="020B0709000000000000" pitchFamily="49" charset="-120"/>
              </a:rPr>
              <a:t>31</a:t>
            </a:r>
            <a:r>
              <a:rPr lang="zh-HK" altLang="en-US" dirty="0">
                <a:latin typeface="DFHeiBold-B5" panose="020B0709000000000000" pitchFamily="49" charset="-120"/>
                <a:ea typeface="DFHeiBold-B5" panose="020B0709000000000000" pitchFamily="49" charset="-120"/>
              </a:rPr>
              <a:t>日</a:t>
            </a:r>
            <a:r>
              <a:rPr lang="en-US" altLang="zh-HK" dirty="0">
                <a:latin typeface="DFHeiBold-B5" panose="020B0709000000000000" pitchFamily="49" charset="-120"/>
                <a:ea typeface="DFHeiBold-B5" panose="020B0709000000000000" pitchFamily="49" charset="-120"/>
              </a:rPr>
              <a:t>-4</a:t>
            </a:r>
            <a:r>
              <a:rPr lang="zh-HK" altLang="en-US" dirty="0">
                <a:latin typeface="DFHeiBold-B5" panose="020B0709000000000000" pitchFamily="49" charset="-120"/>
                <a:ea typeface="DFHeiBold-B5" panose="020B0709000000000000" pitchFamily="49" charset="-120"/>
              </a:rPr>
              <a:t>月</a:t>
            </a:r>
            <a:r>
              <a:rPr lang="en-US" altLang="zh-HK" dirty="0">
                <a:latin typeface="DFHeiBold-B5" panose="020B0709000000000000" pitchFamily="49" charset="-120"/>
                <a:ea typeface="DFHeiBold-B5" panose="020B0709000000000000" pitchFamily="49" charset="-120"/>
              </a:rPr>
              <a:t>6</a:t>
            </a:r>
            <a:r>
              <a:rPr lang="zh-HK" altLang="en-US" dirty="0">
                <a:latin typeface="DFHeiBold-B5" panose="020B0709000000000000" pitchFamily="49" charset="-120"/>
                <a:ea typeface="DFHeiBold-B5" panose="020B0709000000000000" pitchFamily="49" charset="-120"/>
              </a:rPr>
              <a:t>日 </a:t>
            </a:r>
            <a:r>
              <a:rPr lang="en-US" altLang="zh-TW" dirty="0">
                <a:latin typeface="DFHeiBold-B5" panose="020B0709000000000000" pitchFamily="49" charset="-120"/>
                <a:ea typeface="DFHeiBold-B5" panose="020B0709000000000000" pitchFamily="49" charset="-120"/>
              </a:rPr>
              <a:t>(2)</a:t>
            </a:r>
            <a:endParaRPr lang="zh-HK" altLang="en-US" dirty="0">
              <a:latin typeface="DFHeiBold-B5" panose="020B0709000000000000" pitchFamily="49" charset="-120"/>
              <a:ea typeface="DFHeiBold-B5" panose="020B0709000000000000" pitchFamily="49" charset="-120"/>
            </a:endParaRPr>
          </a:p>
        </p:txBody>
      </p:sp>
      <p:sp>
        <p:nvSpPr>
          <p:cNvPr id="3" name="文字方塊 2">
            <a:extLst>
              <a:ext uri="{FF2B5EF4-FFF2-40B4-BE49-F238E27FC236}">
                <a16:creationId xmlns:a16="http://schemas.microsoft.com/office/drawing/2014/main" id="{E8B3B15C-86A4-4C94-865D-C052CDECEC4B}"/>
              </a:ext>
            </a:extLst>
          </p:cNvPr>
          <p:cNvSpPr txBox="1"/>
          <p:nvPr/>
        </p:nvSpPr>
        <p:spPr>
          <a:xfrm>
            <a:off x="923925" y="1182537"/>
            <a:ext cx="3028950" cy="3188373"/>
          </a:xfrm>
          <a:prstGeom prst="rect">
            <a:avLst/>
          </a:prstGeom>
          <a:noFill/>
        </p:spPr>
        <p:txBody>
          <a:bodyPr wrap="square" rtlCol="0">
            <a:spAutoFit/>
          </a:bodyPr>
          <a:lstStyle/>
          <a:p>
            <a:r>
              <a:rPr lang="zh-TW" altLang="en-US" dirty="0">
                <a:latin typeface="DFYuanMedium-B5" panose="020F0509000000000000" pitchFamily="49" charset="-120"/>
                <a:ea typeface="DFYuanMedium-B5" panose="020F0509000000000000" pitchFamily="49" charset="-120"/>
              </a:rPr>
              <a:t>中華基督教會深愛堂</a:t>
            </a:r>
            <a:endParaRPr lang="en-US" altLang="zh-TW"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pPr algn="just">
              <a:lnSpc>
                <a:spcPct val="150000"/>
              </a:lnSpc>
            </a:pPr>
            <a:r>
              <a:rPr lang="en-US" altLang="zh-TW" sz="1600" dirty="0">
                <a:latin typeface="DFYuanMedium-B5" panose="020F0509000000000000" pitchFamily="49" charset="-120"/>
                <a:ea typeface="DFYuanMedium-B5" panose="020F0509000000000000" pitchFamily="49" charset="-120"/>
              </a:rPr>
              <a:t>1. </a:t>
            </a:r>
            <a:r>
              <a:rPr lang="zh-TW" altLang="en-US" sz="1600" dirty="0">
                <a:latin typeface="DFYuanMedium-B5" panose="020F0509000000000000" pitchFamily="49" charset="-120"/>
                <a:ea typeface="DFYuanMedium-B5" panose="020F0509000000000000" pitchFamily="49" charset="-120"/>
              </a:rPr>
              <a:t>為幼稚園南亞裔的學生及家庭禱告，願他們適應香港的生活和學習。</a:t>
            </a:r>
            <a:endParaRPr lang="en-US" altLang="zh-TW" sz="1600" dirty="0">
              <a:latin typeface="DFYuanMedium-B5" panose="020F0509000000000000" pitchFamily="49" charset="-120"/>
              <a:ea typeface="DFYuanMedium-B5" panose="020F0509000000000000" pitchFamily="49" charset="-120"/>
            </a:endParaRPr>
          </a:p>
          <a:p>
            <a:pPr algn="just">
              <a:lnSpc>
                <a:spcPct val="150000"/>
              </a:lnSpc>
            </a:pPr>
            <a:endParaRPr lang="zh-TW" altLang="en-US" sz="1600" dirty="0">
              <a:latin typeface="DFYuanMedium-B5" panose="020F0509000000000000" pitchFamily="49" charset="-120"/>
              <a:ea typeface="DFYuanMedium-B5" panose="020F0509000000000000" pitchFamily="49" charset="-120"/>
            </a:endParaRPr>
          </a:p>
          <a:p>
            <a:pPr algn="just">
              <a:lnSpc>
                <a:spcPct val="150000"/>
              </a:lnSpc>
            </a:pPr>
            <a:r>
              <a:rPr lang="en-US" altLang="zh-TW" sz="1600" dirty="0">
                <a:latin typeface="DFYuanMedium-B5" panose="020F0509000000000000" pitchFamily="49" charset="-120"/>
                <a:ea typeface="DFYuanMedium-B5" panose="020F0509000000000000" pitchFamily="49" charset="-120"/>
              </a:rPr>
              <a:t>2. </a:t>
            </a:r>
            <a:r>
              <a:rPr lang="zh-TW" altLang="en-US" sz="1600" dirty="0">
                <a:latin typeface="DFYuanMedium-B5" panose="020F0509000000000000" pitchFamily="49" charset="-120"/>
                <a:ea typeface="DFYuanMedium-B5" panose="020F0509000000000000" pitchFamily="49" charset="-120"/>
              </a:rPr>
              <a:t>為成人教育之長者禱告，願他們身心靈健壯，有機會認識福音。</a:t>
            </a:r>
          </a:p>
        </p:txBody>
      </p:sp>
      <p:sp>
        <p:nvSpPr>
          <p:cNvPr id="4" name="文字方塊 3">
            <a:extLst>
              <a:ext uri="{FF2B5EF4-FFF2-40B4-BE49-F238E27FC236}">
                <a16:creationId xmlns:a16="http://schemas.microsoft.com/office/drawing/2014/main" id="{687E77EB-D711-4910-BE80-C369B9BA9DED}"/>
              </a:ext>
            </a:extLst>
          </p:cNvPr>
          <p:cNvSpPr txBox="1"/>
          <p:nvPr/>
        </p:nvSpPr>
        <p:spPr>
          <a:xfrm>
            <a:off x="4581525" y="1182537"/>
            <a:ext cx="3028950" cy="1711046"/>
          </a:xfrm>
          <a:prstGeom prst="rect">
            <a:avLst/>
          </a:prstGeom>
          <a:noFill/>
        </p:spPr>
        <p:txBody>
          <a:bodyPr wrap="square" rtlCol="0">
            <a:spAutoFit/>
          </a:bodyPr>
          <a:lstStyle/>
          <a:p>
            <a:r>
              <a:rPr lang="zh-TW" altLang="en-US" dirty="0">
                <a:latin typeface="DFYuanMedium-B5" panose="020F0509000000000000" pitchFamily="49" charset="-120"/>
                <a:ea typeface="DFYuanMedium-B5" panose="020F0509000000000000" pitchFamily="49" charset="-120"/>
              </a:rPr>
              <a:t>香港基督教會宣道堂</a:t>
            </a:r>
            <a:endParaRPr lang="en-US" altLang="zh-TW"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pPr>
              <a:lnSpc>
                <a:spcPct val="150000"/>
              </a:lnSpc>
            </a:pPr>
            <a:r>
              <a:rPr lang="zh-TW" altLang="en-US" sz="1600" dirty="0">
                <a:latin typeface="DFYuanMedium-B5" panose="020F0509000000000000" pitchFamily="49" charset="-120"/>
                <a:ea typeface="DFYuanMedium-B5" panose="020F0509000000000000" pitchFamily="49" charset="-120"/>
              </a:rPr>
              <a:t>為教會中的睦愛中心發展方向祈禱，求主帶領，讓我們能與社區結連，與貧窮人同行</a:t>
            </a:r>
          </a:p>
        </p:txBody>
      </p:sp>
      <p:sp>
        <p:nvSpPr>
          <p:cNvPr id="5" name="文字方塊 4">
            <a:extLst>
              <a:ext uri="{FF2B5EF4-FFF2-40B4-BE49-F238E27FC236}">
                <a16:creationId xmlns:a16="http://schemas.microsoft.com/office/drawing/2014/main" id="{DA0E9EF3-464E-48AC-8E8E-E5F8B6757914}"/>
              </a:ext>
            </a:extLst>
          </p:cNvPr>
          <p:cNvSpPr txBox="1"/>
          <p:nvPr/>
        </p:nvSpPr>
        <p:spPr>
          <a:xfrm>
            <a:off x="8239125" y="1182537"/>
            <a:ext cx="3028950" cy="2357377"/>
          </a:xfrm>
          <a:prstGeom prst="rect">
            <a:avLst/>
          </a:prstGeom>
          <a:noFill/>
        </p:spPr>
        <p:txBody>
          <a:bodyPr wrap="square" rtlCol="0">
            <a:spAutoFit/>
          </a:bodyPr>
          <a:lstStyle/>
          <a:p>
            <a:r>
              <a:rPr lang="zh-TW" altLang="en-US" dirty="0">
                <a:latin typeface="DFYuanMedium-B5" panose="020F0509000000000000" pitchFamily="49" charset="-120"/>
                <a:ea typeface="DFYuanMedium-B5" panose="020F0509000000000000" pitchFamily="49" charset="-120"/>
              </a:rPr>
              <a:t>為教關</a:t>
            </a:r>
            <a:r>
              <a:rPr lang="en-US" altLang="zh-TW" dirty="0">
                <a:latin typeface="DFYuanMedium-B5" panose="020F0509000000000000" pitchFamily="49" charset="-120"/>
                <a:ea typeface="DFYuanMedium-B5" panose="020F0509000000000000" pitchFamily="49" charset="-120"/>
              </a:rPr>
              <a:t>Peace Box</a:t>
            </a:r>
            <a:r>
              <a:rPr lang="zh-TW" altLang="en-US" dirty="0">
                <a:latin typeface="DFYuanMedium-B5" panose="020F0509000000000000" pitchFamily="49" charset="-120"/>
                <a:ea typeface="DFYuanMedium-B5" panose="020F0509000000000000" pitchFamily="49" charset="-120"/>
              </a:rPr>
              <a:t>祝福大行動禱告：</a:t>
            </a:r>
            <a:endParaRPr lang="en-US" altLang="zh-TW"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pPr>
              <a:lnSpc>
                <a:spcPct val="150000"/>
              </a:lnSpc>
            </a:pPr>
            <a:r>
              <a:rPr lang="zh-TW" altLang="en-US" sz="1600" dirty="0">
                <a:latin typeface="DFYuanMedium-B5" panose="020F0509000000000000" pitchFamily="49" charset="-120"/>
                <a:ea typeface="DFYuanMedium-B5" panose="020F0509000000000000" pitchFamily="49" charset="-120"/>
              </a:rPr>
              <a:t>復活節 </a:t>
            </a:r>
            <a:r>
              <a:rPr lang="en-US" altLang="zh-TW" sz="1600" dirty="0">
                <a:latin typeface="DFYuanMedium-B5" panose="020F0509000000000000" pitchFamily="49" charset="-120"/>
                <a:ea typeface="DFYuanMedium-B5" panose="020F0509000000000000" pitchFamily="49" charset="-120"/>
              </a:rPr>
              <a:t>Peace Box </a:t>
            </a:r>
            <a:r>
              <a:rPr lang="zh-TW" altLang="en-US" sz="1600" dirty="0">
                <a:latin typeface="DFYuanMedium-B5" panose="020F0509000000000000" pitchFamily="49" charset="-120"/>
                <a:ea typeface="DFYuanMedium-B5" panose="020F0509000000000000" pitchFamily="49" charset="-120"/>
              </a:rPr>
              <a:t>祝福行動已開展，求天父感動教會弟兄姊妹、學生及社會各界，樂於捐贈禮物，傳遞祝福和關愛。</a:t>
            </a:r>
            <a:endParaRPr lang="en-US" altLang="zh-HK" sz="1600" dirty="0">
              <a:latin typeface="DFYuanMedium-B5" panose="020F0509000000000000" pitchFamily="49" charset="-120"/>
              <a:ea typeface="DFYuanMedium-B5" panose="020F0509000000000000" pitchFamily="49" charset="-120"/>
            </a:endParaRPr>
          </a:p>
        </p:txBody>
      </p:sp>
      <p:sp>
        <p:nvSpPr>
          <p:cNvPr id="10" name="文字方塊 9">
            <a:extLst>
              <a:ext uri="{FF2B5EF4-FFF2-40B4-BE49-F238E27FC236}">
                <a16:creationId xmlns:a16="http://schemas.microsoft.com/office/drawing/2014/main" id="{EC748A86-7E06-46AE-83D9-ADE7FED48344}"/>
              </a:ext>
            </a:extLst>
          </p:cNvPr>
          <p:cNvSpPr txBox="1"/>
          <p:nvPr/>
        </p:nvSpPr>
        <p:spPr>
          <a:xfrm>
            <a:off x="1928812" y="5753757"/>
            <a:ext cx="8334375" cy="938719"/>
          </a:xfrm>
          <a:prstGeom prst="rect">
            <a:avLst/>
          </a:prstGeom>
          <a:noFill/>
        </p:spPr>
        <p:txBody>
          <a:bodyPr wrap="square" rtlCol="0" anchor="b">
            <a:spAutoFit/>
          </a:bodyPr>
          <a:lstStyle/>
          <a:p>
            <a:pPr algn="ctr">
              <a:spcAft>
                <a:spcPts val="600"/>
              </a:spcAft>
            </a:pPr>
            <a:r>
              <a:rPr lang="zh-TW" altLang="en-US" dirty="0">
                <a:latin typeface="DFPTieXianW3-B5" panose="03000300000000000000" pitchFamily="66" charset="-120"/>
                <a:ea typeface="DFPTieXianW3-B5" panose="03000300000000000000" pitchFamily="66" charset="-120"/>
              </a:rPr>
              <a:t>在神我們的父面前，那清潔沒有玷污的虔誠，就是看顧在患難中的孤兒寡婦，</a:t>
            </a:r>
            <a:br>
              <a:rPr lang="en-US" altLang="zh-TW" dirty="0">
                <a:latin typeface="DFPTieXianW3-B5" panose="03000300000000000000" pitchFamily="66" charset="-120"/>
                <a:ea typeface="DFPTieXianW3-B5" panose="03000300000000000000" pitchFamily="66" charset="-120"/>
              </a:rPr>
            </a:br>
            <a:r>
              <a:rPr lang="zh-TW" altLang="en-US" dirty="0">
                <a:latin typeface="DFPTieXianW3-B5" panose="03000300000000000000" pitchFamily="66" charset="-120"/>
                <a:ea typeface="DFPTieXianW3-B5" panose="03000300000000000000" pitchFamily="66" charset="-120"/>
              </a:rPr>
              <a:t>並且保守自己不沾染世俗。</a:t>
            </a:r>
            <a:endParaRPr lang="en-US" altLang="zh-TW" dirty="0">
              <a:latin typeface="DFPTieXianW3-B5" panose="03000300000000000000" pitchFamily="66" charset="-120"/>
              <a:ea typeface="DFPTieXianW3-B5" panose="03000300000000000000" pitchFamily="66" charset="-120"/>
            </a:endParaRPr>
          </a:p>
          <a:p>
            <a:pPr algn="ctr"/>
            <a:r>
              <a:rPr lang="zh-HK" altLang="en-US" sz="1400" dirty="0">
                <a:latin typeface="DFPTieXianW3-B5" panose="03000300000000000000" pitchFamily="66" charset="-120"/>
                <a:ea typeface="DFPTieXianW3-B5" panose="03000300000000000000" pitchFamily="66" charset="-120"/>
              </a:rPr>
              <a:t>雅各書</a:t>
            </a:r>
            <a:r>
              <a:rPr lang="en-US" altLang="zh-HK" sz="1400" dirty="0">
                <a:latin typeface="DFPTieXianW3-B5" panose="03000300000000000000" pitchFamily="66" charset="-120"/>
                <a:ea typeface="DFPTieXianW3-B5" panose="03000300000000000000" pitchFamily="66" charset="-120"/>
              </a:rPr>
              <a:t>1</a:t>
            </a:r>
            <a:r>
              <a:rPr lang="zh-HK" altLang="en-US" sz="1400" dirty="0">
                <a:latin typeface="DFPTieXianW3-B5" panose="03000300000000000000" pitchFamily="66" charset="-120"/>
                <a:ea typeface="DFPTieXianW3-B5" panose="03000300000000000000" pitchFamily="66" charset="-120"/>
              </a:rPr>
              <a:t>：</a:t>
            </a:r>
            <a:r>
              <a:rPr lang="en-US" altLang="zh-HK" sz="1400" dirty="0">
                <a:latin typeface="DFPTieXianW3-B5" panose="03000300000000000000" pitchFamily="66" charset="-120"/>
                <a:ea typeface="DFPTieXianW3-B5" panose="03000300000000000000" pitchFamily="66" charset="-120"/>
              </a:rPr>
              <a:t>27</a:t>
            </a:r>
            <a:endParaRPr lang="zh-HK" altLang="en-US" sz="1400" dirty="0">
              <a:latin typeface="DFPTieXianW3-B5" panose="03000300000000000000" pitchFamily="66" charset="-120"/>
              <a:ea typeface="DFPTieXianW3-B5" panose="03000300000000000000" pitchFamily="66" charset="-120"/>
            </a:endParaRPr>
          </a:p>
        </p:txBody>
      </p:sp>
    </p:spTree>
    <p:extLst>
      <p:ext uri="{BB962C8B-B14F-4D97-AF65-F5344CB8AC3E}">
        <p14:creationId xmlns:p14="http://schemas.microsoft.com/office/powerpoint/2010/main" val="2354314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96D48814-2FA8-456E-A460-4E46F1B753B6}"/>
              </a:ext>
            </a:extLst>
          </p:cNvPr>
          <p:cNvSpPr/>
          <p:nvPr/>
        </p:nvSpPr>
        <p:spPr>
          <a:xfrm>
            <a:off x="838200" y="1027262"/>
            <a:ext cx="3200400" cy="4612975"/>
          </a:xfrm>
          <a:prstGeom prst="rect">
            <a:avLst/>
          </a:prstGeom>
          <a:gradFill flip="none" rotWithShape="1">
            <a:gsLst>
              <a:gs pos="0">
                <a:schemeClr val="accent6">
                  <a:lumMod val="40000"/>
                  <a:lumOff val="60000"/>
                </a:schemeClr>
              </a:gs>
              <a:gs pos="50000">
                <a:schemeClr val="accent6">
                  <a:lumMod val="40000"/>
                  <a:lumOff val="60000"/>
                  <a:tint val="44500"/>
                  <a:satMod val="160000"/>
                </a:schemeClr>
              </a:gs>
              <a:gs pos="100000">
                <a:schemeClr val="accent6">
                  <a:lumMod val="40000"/>
                  <a:lumOff val="6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zh-HK" altLang="en-US" dirty="0"/>
          </a:p>
        </p:txBody>
      </p:sp>
      <p:sp>
        <p:nvSpPr>
          <p:cNvPr id="7" name="矩形 6">
            <a:extLst>
              <a:ext uri="{FF2B5EF4-FFF2-40B4-BE49-F238E27FC236}">
                <a16:creationId xmlns:a16="http://schemas.microsoft.com/office/drawing/2014/main" id="{3E2445EB-0170-4AA6-90B9-3136D34329B5}"/>
              </a:ext>
            </a:extLst>
          </p:cNvPr>
          <p:cNvSpPr/>
          <p:nvPr/>
        </p:nvSpPr>
        <p:spPr>
          <a:xfrm>
            <a:off x="4495800" y="1027262"/>
            <a:ext cx="3200400" cy="4612975"/>
          </a:xfrm>
          <a:prstGeom prst="rect">
            <a:avLst/>
          </a:prstGeom>
          <a:gradFill flip="none" rotWithShape="1">
            <a:gsLst>
              <a:gs pos="0">
                <a:schemeClr val="accent5">
                  <a:lumMod val="60000"/>
                  <a:lumOff val="40000"/>
                </a:schemeClr>
              </a:gs>
              <a:gs pos="50000">
                <a:schemeClr val="accent5">
                  <a:lumMod val="20000"/>
                  <a:lumOff val="80000"/>
                </a:schemeClr>
              </a:gs>
              <a:gs pos="100000">
                <a:schemeClr val="accent5">
                  <a:lumMod val="20000"/>
                  <a:lumOff val="8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 name="矩形 7">
            <a:extLst>
              <a:ext uri="{FF2B5EF4-FFF2-40B4-BE49-F238E27FC236}">
                <a16:creationId xmlns:a16="http://schemas.microsoft.com/office/drawing/2014/main" id="{ED0355FE-39AA-4F51-AC63-9F83460BBDF1}"/>
              </a:ext>
            </a:extLst>
          </p:cNvPr>
          <p:cNvSpPr/>
          <p:nvPr/>
        </p:nvSpPr>
        <p:spPr>
          <a:xfrm>
            <a:off x="8153400" y="1027262"/>
            <a:ext cx="3200400" cy="4612975"/>
          </a:xfrm>
          <a:prstGeom prst="rect">
            <a:avLst/>
          </a:prstGeom>
          <a:gradFill flip="none" rotWithShape="1">
            <a:gsLst>
              <a:gs pos="0">
                <a:schemeClr val="accent2">
                  <a:lumMod val="40000"/>
                  <a:lumOff val="60000"/>
                </a:schemeClr>
              </a:gs>
              <a:gs pos="57000">
                <a:schemeClr val="accent2">
                  <a:lumMod val="20000"/>
                  <a:lumOff val="80000"/>
                </a:schemeClr>
              </a:gs>
              <a:gs pos="100000">
                <a:schemeClr val="accent2">
                  <a:lumMod val="40000"/>
                  <a:lumOff val="60000"/>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a:extLst>
              <a:ext uri="{FF2B5EF4-FFF2-40B4-BE49-F238E27FC236}">
                <a16:creationId xmlns:a16="http://schemas.microsoft.com/office/drawing/2014/main" id="{B35829BA-077F-44B8-BA42-85DC592DC81E}"/>
              </a:ext>
            </a:extLst>
          </p:cNvPr>
          <p:cNvSpPr>
            <a:spLocks noGrp="1"/>
          </p:cNvSpPr>
          <p:nvPr>
            <p:ph type="title"/>
          </p:nvPr>
        </p:nvSpPr>
        <p:spPr>
          <a:xfrm>
            <a:off x="838200" y="271313"/>
            <a:ext cx="5993921" cy="661418"/>
          </a:xfrm>
        </p:spPr>
        <p:txBody>
          <a:bodyPr/>
          <a:lstStyle/>
          <a:p>
            <a:r>
              <a:rPr lang="en-US" altLang="zh-HK" dirty="0">
                <a:latin typeface="DFHeiBold-B5" panose="020B0709000000000000" pitchFamily="49" charset="-120"/>
                <a:ea typeface="DFHeiBold-B5" panose="020B0709000000000000" pitchFamily="49" charset="-120"/>
              </a:rPr>
              <a:t>4</a:t>
            </a:r>
            <a:r>
              <a:rPr lang="zh-HK" altLang="en-US" dirty="0">
                <a:latin typeface="DFHeiBold-B5" panose="020B0709000000000000" pitchFamily="49" charset="-120"/>
                <a:ea typeface="DFHeiBold-B5" panose="020B0709000000000000" pitchFamily="49" charset="-120"/>
              </a:rPr>
              <a:t>月</a:t>
            </a:r>
            <a:r>
              <a:rPr lang="en-US" altLang="zh-HK" dirty="0">
                <a:latin typeface="DFHeiBold-B5" panose="020B0709000000000000" pitchFamily="49" charset="-120"/>
                <a:ea typeface="DFHeiBold-B5" panose="020B0709000000000000" pitchFamily="49" charset="-120"/>
              </a:rPr>
              <a:t>7-13</a:t>
            </a:r>
            <a:r>
              <a:rPr lang="zh-HK" altLang="en-US" dirty="0">
                <a:latin typeface="DFHeiBold-B5" panose="020B0709000000000000" pitchFamily="49" charset="-120"/>
                <a:ea typeface="DFHeiBold-B5" panose="020B0709000000000000" pitchFamily="49" charset="-120"/>
              </a:rPr>
              <a:t>日 </a:t>
            </a:r>
            <a:r>
              <a:rPr lang="en-US" altLang="zh-TW" dirty="0">
                <a:latin typeface="DFHeiBold-B5" panose="020B0709000000000000" pitchFamily="49" charset="-120"/>
                <a:ea typeface="DFHeiBold-B5" panose="020B0709000000000000" pitchFamily="49" charset="-120"/>
              </a:rPr>
              <a:t>(1)</a:t>
            </a:r>
            <a:endParaRPr lang="zh-HK" altLang="en-US" dirty="0">
              <a:latin typeface="DFHeiBold-B5" panose="020B0709000000000000" pitchFamily="49" charset="-120"/>
              <a:ea typeface="DFHeiBold-B5" panose="020B0709000000000000" pitchFamily="49" charset="-120"/>
            </a:endParaRPr>
          </a:p>
        </p:txBody>
      </p:sp>
      <p:sp>
        <p:nvSpPr>
          <p:cNvPr id="3" name="文字方塊 2">
            <a:extLst>
              <a:ext uri="{FF2B5EF4-FFF2-40B4-BE49-F238E27FC236}">
                <a16:creationId xmlns:a16="http://schemas.microsoft.com/office/drawing/2014/main" id="{E8B3B15C-86A4-4C94-865D-C052CDECEC4B}"/>
              </a:ext>
            </a:extLst>
          </p:cNvPr>
          <p:cNvSpPr txBox="1"/>
          <p:nvPr/>
        </p:nvSpPr>
        <p:spPr>
          <a:xfrm>
            <a:off x="923925" y="1182537"/>
            <a:ext cx="3028950" cy="4093428"/>
          </a:xfrm>
          <a:prstGeom prst="rect">
            <a:avLst/>
          </a:prstGeom>
          <a:noFill/>
        </p:spPr>
        <p:txBody>
          <a:bodyPr wrap="square" rtlCol="0">
            <a:spAutoFit/>
          </a:bodyPr>
          <a:lstStyle/>
          <a:p>
            <a:r>
              <a:rPr lang="zh-TW" altLang="en-US" dirty="0">
                <a:latin typeface="DFYuanMedium-B5" panose="020F0509000000000000" pitchFamily="49" charset="-120"/>
                <a:ea typeface="DFYuanMedium-B5" panose="020F0509000000000000" pitchFamily="49" charset="-120"/>
              </a:rPr>
              <a:t>慈黃區教會網絡</a:t>
            </a:r>
            <a:endParaRPr lang="en-US" altLang="zh-TW"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r>
              <a:rPr lang="en-US" altLang="zh-TW" sz="1600" dirty="0">
                <a:latin typeface="DFYuanMedium-B5" panose="020F0509000000000000" pitchFamily="49" charset="-120"/>
                <a:ea typeface="DFYuanMedium-B5" panose="020F0509000000000000" pitchFamily="49" charset="-120"/>
              </a:rPr>
              <a:t>1. </a:t>
            </a:r>
            <a:r>
              <a:rPr lang="zh-TW" altLang="en-US" sz="1600" dirty="0">
                <a:latin typeface="DFYuanMedium-B5" panose="020F0509000000000000" pitchFamily="49" charset="-120"/>
                <a:ea typeface="DFYuanMedium-B5" panose="020F0509000000000000" pitchFamily="49" charset="-120"/>
              </a:rPr>
              <a:t>每周四舉辦「生命糧」無牆聚會，求主保守參加的長者們身體安康，並接受主耶穌的福音和同工的栽培</a:t>
            </a:r>
            <a:endParaRPr lang="en-US" altLang="zh-TW" sz="1600" dirty="0">
              <a:latin typeface="DFYuanMedium-B5" panose="020F0509000000000000" pitchFamily="49" charset="-120"/>
              <a:ea typeface="DFYuanMedium-B5" panose="020F0509000000000000" pitchFamily="49" charset="-120"/>
            </a:endParaRPr>
          </a:p>
          <a:p>
            <a:endParaRPr lang="zh-TW" altLang="en-US" sz="1600" dirty="0">
              <a:latin typeface="DFYuanMedium-B5" panose="020F0509000000000000" pitchFamily="49" charset="-120"/>
              <a:ea typeface="DFYuanMedium-B5" panose="020F0509000000000000" pitchFamily="49" charset="-120"/>
            </a:endParaRPr>
          </a:p>
          <a:p>
            <a:r>
              <a:rPr lang="en-US" altLang="zh-TW" sz="1600" dirty="0">
                <a:latin typeface="DFYuanMedium-B5" panose="020F0509000000000000" pitchFamily="49" charset="-120"/>
                <a:ea typeface="DFYuanMedium-B5" panose="020F0509000000000000" pitchFamily="49" charset="-120"/>
              </a:rPr>
              <a:t>2. </a:t>
            </a:r>
            <a:r>
              <a:rPr lang="zh-TW" altLang="en-US" sz="1600" dirty="0">
                <a:latin typeface="DFYuanMedium-B5" panose="020F0509000000000000" pitchFamily="49" charset="-120"/>
                <a:ea typeface="DFYuanMedium-B5" panose="020F0509000000000000" pitchFamily="49" charset="-120"/>
              </a:rPr>
              <a:t>每周三舉辦「親子共融愛共享」聚會，盼望藉唱遊、故事、手工，能建立好品格的共融親子社群；並讓參加的家庭和南亞裔能夠與我們關係更融洽，並定期出席聚會。</a:t>
            </a:r>
            <a:endParaRPr lang="en-US" altLang="zh-TW" sz="1600" dirty="0">
              <a:latin typeface="DFYuanMedium-B5" panose="020F0509000000000000" pitchFamily="49" charset="-120"/>
              <a:ea typeface="DFYuanMedium-B5" panose="020F0509000000000000" pitchFamily="49" charset="-120"/>
            </a:endParaRPr>
          </a:p>
          <a:p>
            <a:endParaRPr lang="zh-TW" altLang="en-US" sz="1600" dirty="0">
              <a:latin typeface="DFYuanMedium-B5" panose="020F0509000000000000" pitchFamily="49" charset="-120"/>
              <a:ea typeface="DFYuanMedium-B5" panose="020F0509000000000000" pitchFamily="49" charset="-120"/>
            </a:endParaRPr>
          </a:p>
          <a:p>
            <a:r>
              <a:rPr lang="en-US" altLang="zh-TW" sz="1600" dirty="0">
                <a:latin typeface="DFYuanMedium-B5" panose="020F0509000000000000" pitchFamily="49" charset="-120"/>
                <a:ea typeface="DFYuanMedium-B5" panose="020F0509000000000000" pitchFamily="49" charset="-120"/>
              </a:rPr>
              <a:t>3. </a:t>
            </a:r>
            <a:r>
              <a:rPr lang="zh-TW" altLang="en-US" sz="1600" dirty="0">
                <a:latin typeface="DFYuanMedium-B5" panose="020F0509000000000000" pitchFamily="49" charset="-120"/>
                <a:ea typeface="DFYuanMedium-B5" panose="020F0509000000000000" pitchFamily="49" charset="-120"/>
              </a:rPr>
              <a:t>全年在節期舉辦活動，接觸和探訪區內居民</a:t>
            </a:r>
          </a:p>
        </p:txBody>
      </p:sp>
      <p:sp>
        <p:nvSpPr>
          <p:cNvPr id="4" name="文字方塊 3">
            <a:extLst>
              <a:ext uri="{FF2B5EF4-FFF2-40B4-BE49-F238E27FC236}">
                <a16:creationId xmlns:a16="http://schemas.microsoft.com/office/drawing/2014/main" id="{687E77EB-D711-4910-BE80-C369B9BA9DED}"/>
              </a:ext>
            </a:extLst>
          </p:cNvPr>
          <p:cNvSpPr txBox="1"/>
          <p:nvPr/>
        </p:nvSpPr>
        <p:spPr>
          <a:xfrm>
            <a:off x="4581525" y="1182537"/>
            <a:ext cx="3028950" cy="3927037"/>
          </a:xfrm>
          <a:prstGeom prst="rect">
            <a:avLst/>
          </a:prstGeom>
          <a:noFill/>
        </p:spPr>
        <p:txBody>
          <a:bodyPr wrap="square" rtlCol="0">
            <a:spAutoFit/>
          </a:bodyPr>
          <a:lstStyle/>
          <a:p>
            <a:r>
              <a:rPr lang="zh-TW" altLang="en-US" dirty="0">
                <a:latin typeface="DFYuanMedium-B5" panose="020F0509000000000000" pitchFamily="49" charset="-120"/>
                <a:ea typeface="DFYuanMedium-B5" panose="020F0509000000000000" pitchFamily="49" charset="-120"/>
              </a:rPr>
              <a:t>神召會石硤尾堂</a:t>
            </a:r>
            <a:endParaRPr lang="en-US" altLang="zh-TW"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pPr algn="just">
              <a:lnSpc>
                <a:spcPct val="150000"/>
              </a:lnSpc>
            </a:pPr>
            <a:r>
              <a:rPr lang="en-US" altLang="zh-TW" sz="1600" dirty="0">
                <a:latin typeface="DFYuanMedium-B5" panose="020F0509000000000000" pitchFamily="49" charset="-120"/>
                <a:ea typeface="DFYuanMedium-B5" panose="020F0509000000000000" pitchFamily="49" charset="-120"/>
              </a:rPr>
              <a:t>1. </a:t>
            </a:r>
            <a:r>
              <a:rPr lang="zh-TW" altLang="en-US" sz="1600" dirty="0">
                <a:latin typeface="DFYuanMedium-B5" panose="020F0509000000000000" pitchFamily="49" charset="-120"/>
                <a:ea typeface="DFYuanMedium-B5" panose="020F0509000000000000" pitchFamily="49" charset="-120"/>
              </a:rPr>
              <a:t>教會功輔班、補習班；正幫助一些有需要兒童及青年，教會期望不能在學業上幫助他們，也能關心他們的全人健康及整個家庭的需要。</a:t>
            </a:r>
            <a:endParaRPr lang="en-US" altLang="zh-TW" sz="1600" dirty="0">
              <a:latin typeface="DFYuanMedium-B5" panose="020F0509000000000000" pitchFamily="49" charset="-120"/>
              <a:ea typeface="DFYuanMedium-B5" panose="020F0509000000000000" pitchFamily="49" charset="-120"/>
            </a:endParaRPr>
          </a:p>
          <a:p>
            <a:pPr algn="just">
              <a:lnSpc>
                <a:spcPct val="150000"/>
              </a:lnSpc>
            </a:pPr>
            <a:endParaRPr lang="zh-TW" altLang="en-US" sz="1600" dirty="0">
              <a:latin typeface="DFYuanMedium-B5" panose="020F0509000000000000" pitchFamily="49" charset="-120"/>
              <a:ea typeface="DFYuanMedium-B5" panose="020F0509000000000000" pitchFamily="49" charset="-120"/>
            </a:endParaRPr>
          </a:p>
          <a:p>
            <a:pPr algn="just">
              <a:lnSpc>
                <a:spcPct val="150000"/>
              </a:lnSpc>
            </a:pPr>
            <a:r>
              <a:rPr lang="en-US" altLang="zh-TW" sz="1600" dirty="0">
                <a:latin typeface="DFYuanMedium-B5" panose="020F0509000000000000" pitchFamily="49" charset="-120"/>
                <a:ea typeface="DFYuanMedium-B5" panose="020F0509000000000000" pitchFamily="49" charset="-120"/>
              </a:rPr>
              <a:t>2. </a:t>
            </a:r>
            <a:r>
              <a:rPr lang="zh-TW" altLang="en-US" sz="1600" dirty="0">
                <a:latin typeface="DFYuanMedium-B5" panose="020F0509000000000000" pitchFamily="49" charset="-120"/>
                <a:ea typeface="DFYuanMedium-B5" panose="020F0509000000000000" pitchFamily="49" charset="-120"/>
              </a:rPr>
              <a:t>今年計劃關心區內獨居長</a:t>
            </a:r>
            <a:br>
              <a:rPr lang="en-US" altLang="zh-TW" sz="1600" dirty="0">
                <a:latin typeface="DFYuanMedium-B5" panose="020F0509000000000000" pitchFamily="49" charset="-120"/>
                <a:ea typeface="DFYuanMedium-B5" panose="020F0509000000000000" pitchFamily="49" charset="-120"/>
              </a:rPr>
            </a:br>
            <a:r>
              <a:rPr lang="zh-TW" altLang="en-US" sz="1600" dirty="0">
                <a:latin typeface="DFYuanMedium-B5" panose="020F0509000000000000" pitchFamily="49" charset="-120"/>
                <a:ea typeface="DFYuanMedium-B5" panose="020F0509000000000000" pitchFamily="49" charset="-120"/>
              </a:rPr>
              <a:t>者，定期探訪他們，求神賜下足夠人手。</a:t>
            </a:r>
            <a:endParaRPr lang="zh-HK" altLang="en-US" sz="1600" dirty="0">
              <a:latin typeface="DFYuanMedium-B5" panose="020F0509000000000000" pitchFamily="49" charset="-120"/>
              <a:ea typeface="DFYuanMedium-B5" panose="020F0509000000000000" pitchFamily="49" charset="-120"/>
            </a:endParaRPr>
          </a:p>
        </p:txBody>
      </p:sp>
      <p:sp>
        <p:nvSpPr>
          <p:cNvPr id="5" name="文字方塊 4">
            <a:extLst>
              <a:ext uri="{FF2B5EF4-FFF2-40B4-BE49-F238E27FC236}">
                <a16:creationId xmlns:a16="http://schemas.microsoft.com/office/drawing/2014/main" id="{DA0E9EF3-464E-48AC-8E8E-E5F8B6757914}"/>
              </a:ext>
            </a:extLst>
          </p:cNvPr>
          <p:cNvSpPr txBox="1"/>
          <p:nvPr/>
        </p:nvSpPr>
        <p:spPr>
          <a:xfrm>
            <a:off x="8239125" y="1182537"/>
            <a:ext cx="3028950" cy="1711046"/>
          </a:xfrm>
          <a:prstGeom prst="rect">
            <a:avLst/>
          </a:prstGeom>
          <a:noFill/>
        </p:spPr>
        <p:txBody>
          <a:bodyPr wrap="square" rtlCol="0">
            <a:spAutoFit/>
          </a:bodyPr>
          <a:lstStyle/>
          <a:p>
            <a:r>
              <a:rPr lang="zh-TW" altLang="en-US" dirty="0">
                <a:latin typeface="DFYuanMedium-B5" panose="020F0509000000000000" pitchFamily="49" charset="-120"/>
                <a:ea typeface="DFYuanMedium-B5" panose="020F0509000000000000" pitchFamily="49" charset="-120"/>
              </a:rPr>
              <a:t>基督教宣道會恩樂堂</a:t>
            </a:r>
            <a:endParaRPr lang="en-US" altLang="zh-TW"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pPr>
              <a:lnSpc>
                <a:spcPct val="150000"/>
              </a:lnSpc>
            </a:pPr>
            <a:r>
              <a:rPr lang="zh-TW" altLang="en-US" sz="1600" dirty="0">
                <a:latin typeface="DFYuanMedium-B5" panose="020F0509000000000000" pitchFamily="49" charset="-120"/>
                <a:ea typeface="DFYuanMedium-B5" panose="020F0509000000000000" pitchFamily="49" charset="-120"/>
              </a:rPr>
              <a:t>求主恩待港島弱勢社群，讓未得之民早日得聞福音，接受耶穌是主！</a:t>
            </a:r>
            <a:endParaRPr lang="zh-HK" altLang="en-US" sz="1600" dirty="0">
              <a:latin typeface="DFYuanMedium-B5" panose="020F0509000000000000" pitchFamily="49" charset="-120"/>
              <a:ea typeface="DFYuanMedium-B5" panose="020F0509000000000000" pitchFamily="49" charset="-120"/>
            </a:endParaRPr>
          </a:p>
        </p:txBody>
      </p:sp>
      <p:sp>
        <p:nvSpPr>
          <p:cNvPr id="10" name="文字方塊 9">
            <a:extLst>
              <a:ext uri="{FF2B5EF4-FFF2-40B4-BE49-F238E27FC236}">
                <a16:creationId xmlns:a16="http://schemas.microsoft.com/office/drawing/2014/main" id="{EC748A86-7E06-46AE-83D9-ADE7FED48344}"/>
              </a:ext>
            </a:extLst>
          </p:cNvPr>
          <p:cNvSpPr txBox="1"/>
          <p:nvPr/>
        </p:nvSpPr>
        <p:spPr>
          <a:xfrm>
            <a:off x="1928812" y="6030756"/>
            <a:ext cx="8334375" cy="661720"/>
          </a:xfrm>
          <a:prstGeom prst="rect">
            <a:avLst/>
          </a:prstGeom>
          <a:noFill/>
        </p:spPr>
        <p:txBody>
          <a:bodyPr wrap="square" rtlCol="0" anchor="b">
            <a:spAutoFit/>
          </a:bodyPr>
          <a:lstStyle/>
          <a:p>
            <a:pPr algn="ctr">
              <a:spcAft>
                <a:spcPts val="600"/>
              </a:spcAft>
            </a:pPr>
            <a:r>
              <a:rPr lang="zh-TW" altLang="en-US" dirty="0">
                <a:latin typeface="DFPTieXianW3-B5" panose="03000300000000000000" pitchFamily="66" charset="-120"/>
                <a:ea typeface="DFPTieXianW3-B5" panose="03000300000000000000" pitchFamily="66" charset="-120"/>
              </a:rPr>
              <a:t>你們各人的重擔要互相擔當，如此，就完全了基督的律法。</a:t>
            </a:r>
            <a:endParaRPr lang="en-US" altLang="zh-TW" dirty="0">
              <a:latin typeface="DFPTieXianW3-B5" panose="03000300000000000000" pitchFamily="66" charset="-120"/>
              <a:ea typeface="DFPTieXianW3-B5" panose="03000300000000000000" pitchFamily="66" charset="-120"/>
            </a:endParaRPr>
          </a:p>
          <a:p>
            <a:pPr algn="ctr"/>
            <a:r>
              <a:rPr lang="zh-HK" altLang="en-US" sz="1400" dirty="0">
                <a:latin typeface="DFPTieXianW3-B5" panose="03000300000000000000" pitchFamily="66" charset="-120"/>
                <a:ea typeface="DFPTieXianW3-B5" panose="03000300000000000000" pitchFamily="66" charset="-120"/>
              </a:rPr>
              <a:t>加拉太書</a:t>
            </a:r>
            <a:r>
              <a:rPr lang="en-US" altLang="zh-HK" sz="1400" dirty="0">
                <a:latin typeface="DFPTieXianW3-B5" panose="03000300000000000000" pitchFamily="66" charset="-120"/>
                <a:ea typeface="DFPTieXianW3-B5" panose="03000300000000000000" pitchFamily="66" charset="-120"/>
              </a:rPr>
              <a:t>6</a:t>
            </a:r>
            <a:r>
              <a:rPr lang="zh-HK" altLang="en-US" sz="1400" dirty="0">
                <a:latin typeface="DFPTieXianW3-B5" panose="03000300000000000000" pitchFamily="66" charset="-120"/>
                <a:ea typeface="DFPTieXianW3-B5" panose="03000300000000000000" pitchFamily="66" charset="-120"/>
              </a:rPr>
              <a:t>：</a:t>
            </a:r>
            <a:r>
              <a:rPr lang="en-US" altLang="zh-HK" sz="1400" dirty="0">
                <a:latin typeface="DFPTieXianW3-B5" panose="03000300000000000000" pitchFamily="66" charset="-120"/>
                <a:ea typeface="DFPTieXianW3-B5" panose="03000300000000000000" pitchFamily="66" charset="-120"/>
              </a:rPr>
              <a:t>2</a:t>
            </a:r>
            <a:endParaRPr lang="zh-HK" altLang="en-US" sz="1400" dirty="0">
              <a:latin typeface="DFPTieXianW3-B5" panose="03000300000000000000" pitchFamily="66" charset="-120"/>
              <a:ea typeface="DFPTieXianW3-B5" panose="03000300000000000000" pitchFamily="66" charset="-120"/>
            </a:endParaRPr>
          </a:p>
        </p:txBody>
      </p:sp>
    </p:spTree>
    <p:extLst>
      <p:ext uri="{BB962C8B-B14F-4D97-AF65-F5344CB8AC3E}">
        <p14:creationId xmlns:p14="http://schemas.microsoft.com/office/powerpoint/2010/main" val="2694273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96D48814-2FA8-456E-A460-4E46F1B753B6}"/>
              </a:ext>
            </a:extLst>
          </p:cNvPr>
          <p:cNvSpPr/>
          <p:nvPr/>
        </p:nvSpPr>
        <p:spPr>
          <a:xfrm>
            <a:off x="838200" y="1027262"/>
            <a:ext cx="6858000" cy="4612975"/>
          </a:xfrm>
          <a:prstGeom prst="rect">
            <a:avLst/>
          </a:prstGeom>
          <a:gradFill flip="none" rotWithShape="1">
            <a:gsLst>
              <a:gs pos="0">
                <a:schemeClr val="accent6">
                  <a:lumMod val="40000"/>
                  <a:lumOff val="60000"/>
                </a:schemeClr>
              </a:gs>
              <a:gs pos="50000">
                <a:schemeClr val="accent6">
                  <a:lumMod val="40000"/>
                  <a:lumOff val="60000"/>
                  <a:tint val="44500"/>
                  <a:satMod val="160000"/>
                </a:schemeClr>
              </a:gs>
              <a:gs pos="100000">
                <a:schemeClr val="accent6">
                  <a:lumMod val="40000"/>
                  <a:lumOff val="6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zh-HK" altLang="en-US" dirty="0"/>
          </a:p>
        </p:txBody>
      </p:sp>
      <p:sp>
        <p:nvSpPr>
          <p:cNvPr id="8" name="矩形 7">
            <a:extLst>
              <a:ext uri="{FF2B5EF4-FFF2-40B4-BE49-F238E27FC236}">
                <a16:creationId xmlns:a16="http://schemas.microsoft.com/office/drawing/2014/main" id="{ED0355FE-39AA-4F51-AC63-9F83460BBDF1}"/>
              </a:ext>
            </a:extLst>
          </p:cNvPr>
          <p:cNvSpPr/>
          <p:nvPr/>
        </p:nvSpPr>
        <p:spPr>
          <a:xfrm>
            <a:off x="8153400" y="1027262"/>
            <a:ext cx="3200400" cy="4612975"/>
          </a:xfrm>
          <a:prstGeom prst="rect">
            <a:avLst/>
          </a:prstGeom>
          <a:gradFill flip="none" rotWithShape="1">
            <a:gsLst>
              <a:gs pos="0">
                <a:schemeClr val="accent2">
                  <a:lumMod val="40000"/>
                  <a:lumOff val="60000"/>
                </a:schemeClr>
              </a:gs>
              <a:gs pos="57000">
                <a:schemeClr val="accent2">
                  <a:lumMod val="20000"/>
                  <a:lumOff val="80000"/>
                </a:schemeClr>
              </a:gs>
              <a:gs pos="100000">
                <a:schemeClr val="accent2">
                  <a:lumMod val="40000"/>
                  <a:lumOff val="60000"/>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a:extLst>
              <a:ext uri="{FF2B5EF4-FFF2-40B4-BE49-F238E27FC236}">
                <a16:creationId xmlns:a16="http://schemas.microsoft.com/office/drawing/2014/main" id="{B35829BA-077F-44B8-BA42-85DC592DC81E}"/>
              </a:ext>
            </a:extLst>
          </p:cNvPr>
          <p:cNvSpPr>
            <a:spLocks noGrp="1"/>
          </p:cNvSpPr>
          <p:nvPr>
            <p:ph type="title"/>
          </p:nvPr>
        </p:nvSpPr>
        <p:spPr>
          <a:xfrm>
            <a:off x="838200" y="271313"/>
            <a:ext cx="5993921" cy="661418"/>
          </a:xfrm>
        </p:spPr>
        <p:txBody>
          <a:bodyPr/>
          <a:lstStyle/>
          <a:p>
            <a:r>
              <a:rPr lang="en-US" altLang="zh-HK" dirty="0">
                <a:latin typeface="DFHeiBold-B5" panose="020B0709000000000000" pitchFamily="49" charset="-120"/>
                <a:ea typeface="DFHeiBold-B5" panose="020B0709000000000000" pitchFamily="49" charset="-120"/>
              </a:rPr>
              <a:t>4</a:t>
            </a:r>
            <a:r>
              <a:rPr lang="zh-HK" altLang="en-US" dirty="0">
                <a:latin typeface="DFHeiBold-B5" panose="020B0709000000000000" pitchFamily="49" charset="-120"/>
                <a:ea typeface="DFHeiBold-B5" panose="020B0709000000000000" pitchFamily="49" charset="-120"/>
              </a:rPr>
              <a:t>月</a:t>
            </a:r>
            <a:r>
              <a:rPr lang="en-US" altLang="zh-HK" dirty="0">
                <a:latin typeface="DFHeiBold-B5" panose="020B0709000000000000" pitchFamily="49" charset="-120"/>
                <a:ea typeface="DFHeiBold-B5" panose="020B0709000000000000" pitchFamily="49" charset="-120"/>
              </a:rPr>
              <a:t>7-13</a:t>
            </a:r>
            <a:r>
              <a:rPr lang="zh-HK" altLang="en-US" dirty="0">
                <a:latin typeface="DFHeiBold-B5" panose="020B0709000000000000" pitchFamily="49" charset="-120"/>
                <a:ea typeface="DFHeiBold-B5" panose="020B0709000000000000" pitchFamily="49" charset="-120"/>
              </a:rPr>
              <a:t>日 </a:t>
            </a:r>
            <a:r>
              <a:rPr lang="en-US" altLang="zh-TW" dirty="0">
                <a:latin typeface="DFHeiBold-B5" panose="020B0709000000000000" pitchFamily="49" charset="-120"/>
                <a:ea typeface="DFHeiBold-B5" panose="020B0709000000000000" pitchFamily="49" charset="-120"/>
              </a:rPr>
              <a:t>(2)</a:t>
            </a:r>
            <a:endParaRPr lang="zh-HK" altLang="en-US" dirty="0">
              <a:latin typeface="DFHeiBold-B5" panose="020B0709000000000000" pitchFamily="49" charset="-120"/>
              <a:ea typeface="DFHeiBold-B5" panose="020B0709000000000000" pitchFamily="49" charset="-120"/>
            </a:endParaRPr>
          </a:p>
        </p:txBody>
      </p:sp>
      <p:sp>
        <p:nvSpPr>
          <p:cNvPr id="3" name="文字方塊 2">
            <a:extLst>
              <a:ext uri="{FF2B5EF4-FFF2-40B4-BE49-F238E27FC236}">
                <a16:creationId xmlns:a16="http://schemas.microsoft.com/office/drawing/2014/main" id="{E8B3B15C-86A4-4C94-865D-C052CDECEC4B}"/>
              </a:ext>
            </a:extLst>
          </p:cNvPr>
          <p:cNvSpPr txBox="1"/>
          <p:nvPr/>
        </p:nvSpPr>
        <p:spPr>
          <a:xfrm>
            <a:off x="923925" y="1182537"/>
            <a:ext cx="6686550" cy="3108543"/>
          </a:xfrm>
          <a:prstGeom prst="rect">
            <a:avLst/>
          </a:prstGeom>
          <a:noFill/>
        </p:spPr>
        <p:txBody>
          <a:bodyPr wrap="square" rtlCol="0">
            <a:spAutoFit/>
          </a:bodyPr>
          <a:lstStyle/>
          <a:p>
            <a:r>
              <a:rPr lang="zh-TW" altLang="en-US" dirty="0">
                <a:latin typeface="DFYuanMedium-B5" panose="020F0509000000000000" pitchFamily="49" charset="-120"/>
                <a:ea typeface="DFYuanMedium-B5" panose="020F0509000000000000" pitchFamily="49" charset="-120"/>
              </a:rPr>
              <a:t>基督教以便以謝創新堂</a:t>
            </a:r>
            <a:endParaRPr lang="en-US" altLang="zh-TW"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r>
              <a:rPr lang="en-US" altLang="zh-TW" sz="1600" dirty="0">
                <a:latin typeface="DFYuanMedium-B5" panose="020F0509000000000000" pitchFamily="49" charset="-120"/>
                <a:ea typeface="DFYuanMedium-B5" panose="020F0509000000000000" pitchFamily="49" charset="-120"/>
              </a:rPr>
              <a:t>1.</a:t>
            </a:r>
            <a:r>
              <a:rPr lang="zh-TW" altLang="en-US" sz="1600" dirty="0">
                <a:latin typeface="DFYuanMedium-B5" panose="020F0509000000000000" pitchFamily="49" charset="-120"/>
                <a:ea typeface="DFYuanMedium-B5" panose="020F0509000000000000" pitchFamily="49" charset="-120"/>
              </a:rPr>
              <a:t>求主讓真正貧窮人進到教會飯堂，享用熱食和接受關懷。</a:t>
            </a:r>
            <a:endParaRPr lang="en-US" altLang="zh-TW" sz="1600" dirty="0">
              <a:latin typeface="DFYuanMedium-B5" panose="020F0509000000000000" pitchFamily="49" charset="-120"/>
              <a:ea typeface="DFYuanMedium-B5" panose="020F0509000000000000" pitchFamily="49" charset="-120"/>
            </a:endParaRPr>
          </a:p>
          <a:p>
            <a:endParaRPr lang="zh-TW" altLang="en-US" sz="1600" dirty="0">
              <a:latin typeface="DFYuanMedium-B5" panose="020F0509000000000000" pitchFamily="49" charset="-120"/>
              <a:ea typeface="DFYuanMedium-B5" panose="020F0509000000000000" pitchFamily="49" charset="-120"/>
            </a:endParaRPr>
          </a:p>
          <a:p>
            <a:r>
              <a:rPr lang="en-US" altLang="zh-TW" sz="1600" dirty="0">
                <a:latin typeface="DFYuanMedium-B5" panose="020F0509000000000000" pitchFamily="49" charset="-120"/>
                <a:ea typeface="DFYuanMedium-B5" panose="020F0509000000000000" pitchFamily="49" charset="-120"/>
              </a:rPr>
              <a:t>2.</a:t>
            </a:r>
            <a:r>
              <a:rPr lang="zh-TW" altLang="en-US" sz="1600" dirty="0">
                <a:latin typeface="DFYuanMedium-B5" panose="020F0509000000000000" pitchFamily="49" charset="-120"/>
                <a:ea typeface="DFYuanMedium-B5" panose="020F0509000000000000" pitchFamily="49" charset="-120"/>
              </a:rPr>
              <a:t>求主保守每位參與派飯，派麵包的義工，有健康身體參與服事和增加義工。</a:t>
            </a:r>
            <a:endParaRPr lang="en-US" altLang="zh-TW" sz="1600" dirty="0">
              <a:latin typeface="DFYuanMedium-B5" panose="020F0509000000000000" pitchFamily="49" charset="-120"/>
              <a:ea typeface="DFYuanMedium-B5" panose="020F0509000000000000" pitchFamily="49" charset="-120"/>
            </a:endParaRPr>
          </a:p>
          <a:p>
            <a:endParaRPr lang="zh-TW" altLang="en-US" sz="1600" dirty="0">
              <a:latin typeface="DFYuanMedium-B5" panose="020F0509000000000000" pitchFamily="49" charset="-120"/>
              <a:ea typeface="DFYuanMedium-B5" panose="020F0509000000000000" pitchFamily="49" charset="-120"/>
            </a:endParaRPr>
          </a:p>
          <a:p>
            <a:r>
              <a:rPr lang="en-US" altLang="zh-TW" sz="1600" dirty="0">
                <a:latin typeface="DFYuanMedium-B5" panose="020F0509000000000000" pitchFamily="49" charset="-120"/>
                <a:ea typeface="DFYuanMedium-B5" panose="020F0509000000000000" pitchFamily="49" charset="-120"/>
              </a:rPr>
              <a:t>3.</a:t>
            </a:r>
            <a:r>
              <a:rPr lang="zh-TW" altLang="en-US" sz="1600" dirty="0">
                <a:latin typeface="DFYuanMedium-B5" panose="020F0509000000000000" pitchFamily="49" charset="-120"/>
                <a:ea typeface="DFYuanMedium-B5" panose="020F0509000000000000" pitchFamily="49" charset="-120"/>
              </a:rPr>
              <a:t>求主使用我們派飯，有更多人信主和參與教會。</a:t>
            </a:r>
            <a:endParaRPr lang="en-US" altLang="zh-TW" sz="1600" dirty="0">
              <a:latin typeface="DFYuanMedium-B5" panose="020F0509000000000000" pitchFamily="49" charset="-120"/>
              <a:ea typeface="DFYuanMedium-B5" panose="020F0509000000000000" pitchFamily="49" charset="-120"/>
            </a:endParaRPr>
          </a:p>
          <a:p>
            <a:endParaRPr lang="zh-TW" altLang="en-US" sz="1600" dirty="0">
              <a:latin typeface="DFYuanMedium-B5" panose="020F0509000000000000" pitchFamily="49" charset="-120"/>
              <a:ea typeface="DFYuanMedium-B5" panose="020F0509000000000000" pitchFamily="49" charset="-120"/>
            </a:endParaRPr>
          </a:p>
          <a:p>
            <a:r>
              <a:rPr lang="en-US" altLang="zh-TW" sz="1600" dirty="0">
                <a:latin typeface="DFYuanMedium-B5" panose="020F0509000000000000" pitchFamily="49" charset="-120"/>
                <a:ea typeface="DFYuanMedium-B5" panose="020F0509000000000000" pitchFamily="49" charset="-120"/>
              </a:rPr>
              <a:t>4.</a:t>
            </a:r>
            <a:r>
              <a:rPr lang="zh-TW" altLang="en-US" sz="1600" dirty="0">
                <a:latin typeface="DFYuanMedium-B5" panose="020F0509000000000000" pitchFamily="49" charset="-120"/>
                <a:ea typeface="DFYuanMedium-B5" panose="020F0509000000000000" pitchFamily="49" charset="-120"/>
              </a:rPr>
              <a:t>求神引導教會更多弟兄姊妹參與關懷的服事。</a:t>
            </a:r>
            <a:endParaRPr lang="en-US" altLang="zh-TW" sz="1600" dirty="0">
              <a:latin typeface="DFYuanMedium-B5" panose="020F0509000000000000" pitchFamily="49" charset="-120"/>
              <a:ea typeface="DFYuanMedium-B5" panose="020F0509000000000000" pitchFamily="49" charset="-120"/>
            </a:endParaRPr>
          </a:p>
          <a:p>
            <a:endParaRPr lang="zh-TW" altLang="en-US" sz="1600" dirty="0">
              <a:latin typeface="DFYuanMedium-B5" panose="020F0509000000000000" pitchFamily="49" charset="-120"/>
              <a:ea typeface="DFYuanMedium-B5" panose="020F0509000000000000" pitchFamily="49" charset="-120"/>
            </a:endParaRPr>
          </a:p>
          <a:p>
            <a:r>
              <a:rPr lang="en-US" altLang="zh-TW" sz="1600" dirty="0">
                <a:latin typeface="DFYuanMedium-B5" panose="020F0509000000000000" pitchFamily="49" charset="-120"/>
                <a:ea typeface="DFYuanMedium-B5" panose="020F0509000000000000" pitchFamily="49" charset="-120"/>
              </a:rPr>
              <a:t>5.</a:t>
            </a:r>
            <a:r>
              <a:rPr lang="zh-TW" altLang="en-US" sz="1600" dirty="0">
                <a:latin typeface="DFYuanMedium-B5" panose="020F0509000000000000" pitchFamily="49" charset="-120"/>
                <a:ea typeface="DFYuanMedium-B5" panose="020F0509000000000000" pitchFamily="49" charset="-120"/>
              </a:rPr>
              <a:t>求神供應教會需要，並可以持續服事社區的基層需要。</a:t>
            </a:r>
          </a:p>
        </p:txBody>
      </p:sp>
      <p:sp>
        <p:nvSpPr>
          <p:cNvPr id="5" name="文字方塊 4">
            <a:extLst>
              <a:ext uri="{FF2B5EF4-FFF2-40B4-BE49-F238E27FC236}">
                <a16:creationId xmlns:a16="http://schemas.microsoft.com/office/drawing/2014/main" id="{DA0E9EF3-464E-48AC-8E8E-E5F8B6757914}"/>
              </a:ext>
            </a:extLst>
          </p:cNvPr>
          <p:cNvSpPr txBox="1"/>
          <p:nvPr/>
        </p:nvSpPr>
        <p:spPr>
          <a:xfrm>
            <a:off x="8239125" y="1182537"/>
            <a:ext cx="3028950" cy="4296369"/>
          </a:xfrm>
          <a:prstGeom prst="rect">
            <a:avLst/>
          </a:prstGeom>
          <a:noFill/>
        </p:spPr>
        <p:txBody>
          <a:bodyPr wrap="square" rtlCol="0">
            <a:spAutoFit/>
          </a:bodyPr>
          <a:lstStyle/>
          <a:p>
            <a:r>
              <a:rPr lang="zh-TW" altLang="en-US" dirty="0">
                <a:latin typeface="DFYuanMedium-B5" panose="020F0509000000000000" pitchFamily="49" charset="-120"/>
                <a:ea typeface="DFYuanMedium-B5" panose="020F0509000000000000" pitchFamily="49" charset="-120"/>
              </a:rPr>
              <a:t>為教關友師發展日禱告：</a:t>
            </a:r>
            <a:endParaRPr lang="en-US" altLang="zh-TW"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pPr>
              <a:lnSpc>
                <a:spcPct val="150000"/>
              </a:lnSpc>
            </a:pPr>
            <a:r>
              <a:rPr lang="en-US" altLang="zh-TW" sz="1600" dirty="0">
                <a:latin typeface="DFYuanMedium-B5" panose="020F0509000000000000" pitchFamily="49" charset="-120"/>
                <a:ea typeface="DFYuanMedium-B5" panose="020F0509000000000000" pitchFamily="49" charset="-120"/>
              </a:rPr>
              <a:t>1. </a:t>
            </a:r>
            <a:r>
              <a:rPr lang="zh-TW" altLang="en-US" sz="1600" dirty="0">
                <a:latin typeface="DFYuanMedium-B5" panose="020F0509000000000000" pitchFamily="49" charset="-120"/>
                <a:ea typeface="DFYuanMedium-B5" panose="020F0509000000000000" pitchFamily="49" charset="-120"/>
              </a:rPr>
              <a:t>各項分享交流、見證、角色扮演、專題、工作坊等能幫助友師得到鼓勵、提昇能力，協助青少年成長、跨代脫貧、向上流動。</a:t>
            </a:r>
            <a:endParaRPr lang="en-US" altLang="zh-TW" sz="1600" dirty="0">
              <a:latin typeface="DFYuanMedium-B5" panose="020F0509000000000000" pitchFamily="49" charset="-120"/>
              <a:ea typeface="DFYuanMedium-B5" panose="020F0509000000000000" pitchFamily="49" charset="-120"/>
            </a:endParaRPr>
          </a:p>
          <a:p>
            <a:pPr>
              <a:lnSpc>
                <a:spcPct val="150000"/>
              </a:lnSpc>
            </a:pPr>
            <a:endParaRPr lang="zh-TW" altLang="en-US" sz="1600" dirty="0">
              <a:latin typeface="DFYuanMedium-B5" panose="020F0509000000000000" pitchFamily="49" charset="-120"/>
              <a:ea typeface="DFYuanMedium-B5" panose="020F0509000000000000" pitchFamily="49" charset="-120"/>
            </a:endParaRPr>
          </a:p>
          <a:p>
            <a:pPr>
              <a:lnSpc>
                <a:spcPct val="150000"/>
              </a:lnSpc>
            </a:pPr>
            <a:r>
              <a:rPr lang="en-US" altLang="zh-TW" sz="1600" dirty="0">
                <a:latin typeface="DFYuanMedium-B5" panose="020F0509000000000000" pitchFamily="49" charset="-120"/>
                <a:ea typeface="DFYuanMedium-B5" panose="020F0509000000000000" pitchFamily="49" charset="-120"/>
              </a:rPr>
              <a:t>2.</a:t>
            </a:r>
            <a:r>
              <a:rPr lang="zh-TW" altLang="en-US" sz="1600" dirty="0">
                <a:latin typeface="DFYuanMedium-B5" panose="020F0509000000000000" pitchFamily="49" charset="-120"/>
                <a:ea typeface="DFYuanMedium-B5" panose="020F0509000000000000" pitchFamily="49" charset="-120"/>
              </a:rPr>
              <a:t>能鼓勵更多信徒參與成為友師，服侍基層青少年。</a:t>
            </a:r>
            <a:endParaRPr lang="en-US" altLang="zh-TW" sz="1600" dirty="0">
              <a:latin typeface="DFYuanMedium-B5" panose="020F0509000000000000" pitchFamily="49" charset="-120"/>
              <a:ea typeface="DFYuanMedium-B5" panose="020F0509000000000000" pitchFamily="49" charset="-120"/>
            </a:endParaRPr>
          </a:p>
          <a:p>
            <a:pPr>
              <a:lnSpc>
                <a:spcPct val="150000"/>
              </a:lnSpc>
            </a:pPr>
            <a:endParaRPr lang="zh-TW" altLang="en-US" sz="1600" dirty="0">
              <a:latin typeface="DFYuanMedium-B5" panose="020F0509000000000000" pitchFamily="49" charset="-120"/>
              <a:ea typeface="DFYuanMedium-B5" panose="020F0509000000000000" pitchFamily="49" charset="-120"/>
            </a:endParaRPr>
          </a:p>
          <a:p>
            <a:pPr>
              <a:lnSpc>
                <a:spcPct val="150000"/>
              </a:lnSpc>
            </a:pPr>
            <a:r>
              <a:rPr lang="en-US" altLang="zh-TW" sz="1600" dirty="0">
                <a:latin typeface="DFYuanMedium-B5" panose="020F0509000000000000" pitchFamily="49" charset="-120"/>
                <a:ea typeface="DFYuanMedium-B5" panose="020F0509000000000000" pitchFamily="49" charset="-120"/>
              </a:rPr>
              <a:t>3. </a:t>
            </a:r>
            <a:r>
              <a:rPr lang="zh-TW" altLang="en-US" sz="1600" dirty="0">
                <a:latin typeface="DFYuanMedium-B5" panose="020F0509000000000000" pitchFamily="49" charset="-120"/>
                <a:ea typeface="DFYuanMedium-B5" panose="020F0509000000000000" pitchFamily="49" charset="-120"/>
              </a:rPr>
              <a:t>各伙伴單位同心協力，推廣師友文化。</a:t>
            </a:r>
            <a:endParaRPr lang="zh-HK" altLang="en-US" sz="1600" dirty="0">
              <a:latin typeface="DFYuanMedium-B5" panose="020F0509000000000000" pitchFamily="49" charset="-120"/>
              <a:ea typeface="DFYuanMedium-B5" panose="020F0509000000000000" pitchFamily="49" charset="-120"/>
            </a:endParaRPr>
          </a:p>
        </p:txBody>
      </p:sp>
      <p:sp>
        <p:nvSpPr>
          <p:cNvPr id="10" name="文字方塊 9">
            <a:extLst>
              <a:ext uri="{FF2B5EF4-FFF2-40B4-BE49-F238E27FC236}">
                <a16:creationId xmlns:a16="http://schemas.microsoft.com/office/drawing/2014/main" id="{EC748A86-7E06-46AE-83D9-ADE7FED48344}"/>
              </a:ext>
            </a:extLst>
          </p:cNvPr>
          <p:cNvSpPr txBox="1"/>
          <p:nvPr/>
        </p:nvSpPr>
        <p:spPr>
          <a:xfrm>
            <a:off x="1928812" y="6030756"/>
            <a:ext cx="8334375" cy="661720"/>
          </a:xfrm>
          <a:prstGeom prst="rect">
            <a:avLst/>
          </a:prstGeom>
          <a:noFill/>
        </p:spPr>
        <p:txBody>
          <a:bodyPr wrap="square" rtlCol="0" anchor="b">
            <a:spAutoFit/>
          </a:bodyPr>
          <a:lstStyle/>
          <a:p>
            <a:pPr algn="ctr">
              <a:spcAft>
                <a:spcPts val="600"/>
              </a:spcAft>
            </a:pPr>
            <a:r>
              <a:rPr lang="zh-TW" altLang="en-US" dirty="0">
                <a:latin typeface="DFPTieXianW3-B5" panose="03000300000000000000" pitchFamily="66" charset="-120"/>
                <a:ea typeface="DFPTieXianW3-B5" panose="03000300000000000000" pitchFamily="66" charset="-120"/>
              </a:rPr>
              <a:t>你們各人的重擔要互相擔當，如此，就完全了基督的律法。</a:t>
            </a:r>
            <a:endParaRPr lang="en-US" altLang="zh-TW" dirty="0">
              <a:latin typeface="DFPTieXianW3-B5" panose="03000300000000000000" pitchFamily="66" charset="-120"/>
              <a:ea typeface="DFPTieXianW3-B5" panose="03000300000000000000" pitchFamily="66" charset="-120"/>
            </a:endParaRPr>
          </a:p>
          <a:p>
            <a:pPr algn="ctr"/>
            <a:r>
              <a:rPr lang="zh-HK" altLang="en-US" sz="1400" dirty="0">
                <a:latin typeface="DFPTieXianW3-B5" panose="03000300000000000000" pitchFamily="66" charset="-120"/>
                <a:ea typeface="DFPTieXianW3-B5" panose="03000300000000000000" pitchFamily="66" charset="-120"/>
              </a:rPr>
              <a:t>加拉太書</a:t>
            </a:r>
            <a:r>
              <a:rPr lang="en-US" altLang="zh-HK" sz="1400" dirty="0">
                <a:latin typeface="DFPTieXianW3-B5" panose="03000300000000000000" pitchFamily="66" charset="-120"/>
                <a:ea typeface="DFPTieXianW3-B5" panose="03000300000000000000" pitchFamily="66" charset="-120"/>
              </a:rPr>
              <a:t>6</a:t>
            </a:r>
            <a:r>
              <a:rPr lang="zh-HK" altLang="en-US" sz="1400" dirty="0">
                <a:latin typeface="DFPTieXianW3-B5" panose="03000300000000000000" pitchFamily="66" charset="-120"/>
                <a:ea typeface="DFPTieXianW3-B5" panose="03000300000000000000" pitchFamily="66" charset="-120"/>
              </a:rPr>
              <a:t>：</a:t>
            </a:r>
            <a:r>
              <a:rPr lang="en-US" altLang="zh-HK" sz="1400" dirty="0">
                <a:latin typeface="DFPTieXianW3-B5" panose="03000300000000000000" pitchFamily="66" charset="-120"/>
                <a:ea typeface="DFPTieXianW3-B5" panose="03000300000000000000" pitchFamily="66" charset="-120"/>
              </a:rPr>
              <a:t>2</a:t>
            </a:r>
            <a:endParaRPr lang="zh-HK" altLang="en-US" sz="1400" dirty="0">
              <a:latin typeface="DFPTieXianW3-B5" panose="03000300000000000000" pitchFamily="66" charset="-120"/>
              <a:ea typeface="DFPTieXianW3-B5" panose="03000300000000000000" pitchFamily="66" charset="-120"/>
            </a:endParaRPr>
          </a:p>
        </p:txBody>
      </p:sp>
    </p:spTree>
    <p:extLst>
      <p:ext uri="{BB962C8B-B14F-4D97-AF65-F5344CB8AC3E}">
        <p14:creationId xmlns:p14="http://schemas.microsoft.com/office/powerpoint/2010/main" val="2407421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96D48814-2FA8-456E-A460-4E46F1B753B6}"/>
              </a:ext>
            </a:extLst>
          </p:cNvPr>
          <p:cNvSpPr/>
          <p:nvPr/>
        </p:nvSpPr>
        <p:spPr>
          <a:xfrm>
            <a:off x="838200" y="1027262"/>
            <a:ext cx="3200400" cy="4612975"/>
          </a:xfrm>
          <a:prstGeom prst="rect">
            <a:avLst/>
          </a:prstGeom>
          <a:gradFill flip="none" rotWithShape="1">
            <a:gsLst>
              <a:gs pos="0">
                <a:schemeClr val="accent6">
                  <a:lumMod val="40000"/>
                  <a:lumOff val="60000"/>
                </a:schemeClr>
              </a:gs>
              <a:gs pos="50000">
                <a:schemeClr val="accent6">
                  <a:lumMod val="40000"/>
                  <a:lumOff val="60000"/>
                  <a:tint val="44500"/>
                  <a:satMod val="160000"/>
                </a:schemeClr>
              </a:gs>
              <a:gs pos="100000">
                <a:schemeClr val="accent6">
                  <a:lumMod val="40000"/>
                  <a:lumOff val="6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zh-HK" altLang="en-US" dirty="0"/>
          </a:p>
        </p:txBody>
      </p:sp>
      <p:sp>
        <p:nvSpPr>
          <p:cNvPr id="7" name="矩形 6">
            <a:extLst>
              <a:ext uri="{FF2B5EF4-FFF2-40B4-BE49-F238E27FC236}">
                <a16:creationId xmlns:a16="http://schemas.microsoft.com/office/drawing/2014/main" id="{3E2445EB-0170-4AA6-90B9-3136D34329B5}"/>
              </a:ext>
            </a:extLst>
          </p:cNvPr>
          <p:cNvSpPr/>
          <p:nvPr/>
        </p:nvSpPr>
        <p:spPr>
          <a:xfrm>
            <a:off x="4495800" y="1027262"/>
            <a:ext cx="3200400" cy="4612975"/>
          </a:xfrm>
          <a:prstGeom prst="rect">
            <a:avLst/>
          </a:prstGeom>
          <a:gradFill flip="none" rotWithShape="1">
            <a:gsLst>
              <a:gs pos="0">
                <a:schemeClr val="accent5">
                  <a:lumMod val="60000"/>
                  <a:lumOff val="40000"/>
                </a:schemeClr>
              </a:gs>
              <a:gs pos="50000">
                <a:schemeClr val="accent5">
                  <a:lumMod val="20000"/>
                  <a:lumOff val="80000"/>
                </a:schemeClr>
              </a:gs>
              <a:gs pos="100000">
                <a:schemeClr val="accent5">
                  <a:lumMod val="20000"/>
                  <a:lumOff val="8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 name="矩形 7">
            <a:extLst>
              <a:ext uri="{FF2B5EF4-FFF2-40B4-BE49-F238E27FC236}">
                <a16:creationId xmlns:a16="http://schemas.microsoft.com/office/drawing/2014/main" id="{ED0355FE-39AA-4F51-AC63-9F83460BBDF1}"/>
              </a:ext>
            </a:extLst>
          </p:cNvPr>
          <p:cNvSpPr/>
          <p:nvPr/>
        </p:nvSpPr>
        <p:spPr>
          <a:xfrm>
            <a:off x="8153400" y="1027262"/>
            <a:ext cx="3200400" cy="4612975"/>
          </a:xfrm>
          <a:prstGeom prst="rect">
            <a:avLst/>
          </a:prstGeom>
          <a:gradFill flip="none" rotWithShape="1">
            <a:gsLst>
              <a:gs pos="0">
                <a:schemeClr val="accent2">
                  <a:lumMod val="40000"/>
                  <a:lumOff val="60000"/>
                </a:schemeClr>
              </a:gs>
              <a:gs pos="57000">
                <a:schemeClr val="accent2">
                  <a:lumMod val="20000"/>
                  <a:lumOff val="80000"/>
                </a:schemeClr>
              </a:gs>
              <a:gs pos="100000">
                <a:schemeClr val="accent2">
                  <a:lumMod val="40000"/>
                  <a:lumOff val="60000"/>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a:extLst>
              <a:ext uri="{FF2B5EF4-FFF2-40B4-BE49-F238E27FC236}">
                <a16:creationId xmlns:a16="http://schemas.microsoft.com/office/drawing/2014/main" id="{B35829BA-077F-44B8-BA42-85DC592DC81E}"/>
              </a:ext>
            </a:extLst>
          </p:cNvPr>
          <p:cNvSpPr>
            <a:spLocks noGrp="1"/>
          </p:cNvSpPr>
          <p:nvPr>
            <p:ph type="title"/>
          </p:nvPr>
        </p:nvSpPr>
        <p:spPr>
          <a:xfrm>
            <a:off x="838200" y="271313"/>
            <a:ext cx="5993921" cy="661418"/>
          </a:xfrm>
        </p:spPr>
        <p:txBody>
          <a:bodyPr/>
          <a:lstStyle/>
          <a:p>
            <a:r>
              <a:rPr lang="en-US" altLang="zh-HK" dirty="0">
                <a:latin typeface="DFHeiBold-B5" panose="020B0709000000000000" pitchFamily="49" charset="-120"/>
                <a:ea typeface="DFHeiBold-B5" panose="020B0709000000000000" pitchFamily="49" charset="-120"/>
              </a:rPr>
              <a:t>4</a:t>
            </a:r>
            <a:r>
              <a:rPr lang="zh-HK" altLang="en-US" dirty="0">
                <a:latin typeface="DFHeiBold-B5" panose="020B0709000000000000" pitchFamily="49" charset="-120"/>
                <a:ea typeface="DFHeiBold-B5" panose="020B0709000000000000" pitchFamily="49" charset="-120"/>
              </a:rPr>
              <a:t>月</a:t>
            </a:r>
            <a:r>
              <a:rPr lang="en-US" altLang="zh-TW" dirty="0">
                <a:latin typeface="DFHeiBold-B5" panose="020B0709000000000000" pitchFamily="49" charset="-120"/>
                <a:ea typeface="DFHeiBold-B5" panose="020B0709000000000000" pitchFamily="49" charset="-120"/>
              </a:rPr>
              <a:t>14</a:t>
            </a:r>
            <a:r>
              <a:rPr lang="en-US" altLang="zh-HK" dirty="0">
                <a:latin typeface="DFHeiBold-B5" panose="020B0709000000000000" pitchFamily="49" charset="-120"/>
                <a:ea typeface="DFHeiBold-B5" panose="020B0709000000000000" pitchFamily="49" charset="-120"/>
              </a:rPr>
              <a:t>-</a:t>
            </a:r>
            <a:r>
              <a:rPr lang="en-US" altLang="zh-TW" dirty="0">
                <a:latin typeface="DFHeiBold-B5" panose="020B0709000000000000" pitchFamily="49" charset="-120"/>
                <a:ea typeface="DFHeiBold-B5" panose="020B0709000000000000" pitchFamily="49" charset="-120"/>
              </a:rPr>
              <a:t>20</a:t>
            </a:r>
            <a:r>
              <a:rPr lang="zh-HK" altLang="en-US" dirty="0">
                <a:latin typeface="DFHeiBold-B5" panose="020B0709000000000000" pitchFamily="49" charset="-120"/>
                <a:ea typeface="DFHeiBold-B5" panose="020B0709000000000000" pitchFamily="49" charset="-120"/>
              </a:rPr>
              <a:t>日 </a:t>
            </a:r>
            <a:r>
              <a:rPr lang="en-US" altLang="zh-TW" dirty="0">
                <a:latin typeface="DFHeiBold-B5" panose="020B0709000000000000" pitchFamily="49" charset="-120"/>
                <a:ea typeface="DFHeiBold-B5" panose="020B0709000000000000" pitchFamily="49" charset="-120"/>
              </a:rPr>
              <a:t>(1)</a:t>
            </a:r>
            <a:endParaRPr lang="zh-HK" altLang="en-US" dirty="0">
              <a:latin typeface="DFHeiBold-B5" panose="020B0709000000000000" pitchFamily="49" charset="-120"/>
              <a:ea typeface="DFHeiBold-B5" panose="020B0709000000000000" pitchFamily="49" charset="-120"/>
            </a:endParaRPr>
          </a:p>
        </p:txBody>
      </p:sp>
      <p:sp>
        <p:nvSpPr>
          <p:cNvPr id="3" name="文字方塊 2">
            <a:extLst>
              <a:ext uri="{FF2B5EF4-FFF2-40B4-BE49-F238E27FC236}">
                <a16:creationId xmlns:a16="http://schemas.microsoft.com/office/drawing/2014/main" id="{E8B3B15C-86A4-4C94-865D-C052CDECEC4B}"/>
              </a:ext>
            </a:extLst>
          </p:cNvPr>
          <p:cNvSpPr txBox="1"/>
          <p:nvPr/>
        </p:nvSpPr>
        <p:spPr>
          <a:xfrm>
            <a:off x="923925" y="1182537"/>
            <a:ext cx="3028950" cy="2080378"/>
          </a:xfrm>
          <a:prstGeom prst="rect">
            <a:avLst/>
          </a:prstGeom>
          <a:noFill/>
        </p:spPr>
        <p:txBody>
          <a:bodyPr wrap="square" rtlCol="0">
            <a:spAutoFit/>
          </a:bodyPr>
          <a:lstStyle/>
          <a:p>
            <a:r>
              <a:rPr lang="zh-TW" altLang="en-US" dirty="0">
                <a:latin typeface="DFYuanMedium-B5" panose="020F0509000000000000" pitchFamily="49" charset="-120"/>
                <a:ea typeface="DFYuanMedium-B5" panose="020F0509000000000000" pitchFamily="49" charset="-120"/>
              </a:rPr>
              <a:t>啟德平安福音堂</a:t>
            </a:r>
            <a:endParaRPr lang="en-US" altLang="zh-TW"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pPr>
              <a:lnSpc>
                <a:spcPct val="150000"/>
              </a:lnSpc>
            </a:pPr>
            <a:r>
              <a:rPr lang="en-US" altLang="zh-TW" sz="1600" dirty="0">
                <a:latin typeface="DFYuanMedium-B5" panose="020F0509000000000000" pitchFamily="49" charset="-120"/>
                <a:ea typeface="DFYuanMedium-B5" panose="020F0509000000000000" pitchFamily="49" charset="-120"/>
              </a:rPr>
              <a:t>1. </a:t>
            </a:r>
            <a:r>
              <a:rPr lang="zh-TW" altLang="en-US" sz="1600" dirty="0">
                <a:latin typeface="DFYuanMedium-B5" panose="020F0509000000000000" pitchFamily="49" charset="-120"/>
                <a:ea typeface="DFYuanMedium-B5" panose="020F0509000000000000" pitchFamily="49" charset="-120"/>
              </a:rPr>
              <a:t>準備發展飯堂服侍基層家庭</a:t>
            </a:r>
            <a:endParaRPr lang="en-US" altLang="zh-TW" sz="1600" dirty="0">
              <a:latin typeface="DFYuanMedium-B5" panose="020F0509000000000000" pitchFamily="49" charset="-120"/>
              <a:ea typeface="DFYuanMedium-B5" panose="020F0509000000000000" pitchFamily="49" charset="-120"/>
            </a:endParaRPr>
          </a:p>
          <a:p>
            <a:pPr>
              <a:lnSpc>
                <a:spcPct val="150000"/>
              </a:lnSpc>
            </a:pPr>
            <a:endParaRPr lang="en-US" altLang="zh-TW" sz="1600" dirty="0">
              <a:latin typeface="DFYuanMedium-B5" panose="020F0509000000000000" pitchFamily="49" charset="-120"/>
              <a:ea typeface="DFYuanMedium-B5" panose="020F0509000000000000" pitchFamily="49" charset="-120"/>
            </a:endParaRPr>
          </a:p>
          <a:p>
            <a:pPr>
              <a:lnSpc>
                <a:spcPct val="150000"/>
              </a:lnSpc>
            </a:pPr>
            <a:r>
              <a:rPr lang="en-US" altLang="zh-TW" sz="1600" dirty="0">
                <a:latin typeface="DFYuanMedium-B5" panose="020F0509000000000000" pitchFamily="49" charset="-120"/>
                <a:ea typeface="DFYuanMedium-B5" panose="020F0509000000000000" pitchFamily="49" charset="-120"/>
              </a:rPr>
              <a:t>2. </a:t>
            </a:r>
            <a:r>
              <a:rPr lang="zh-TW" altLang="en-US" sz="1600" dirty="0">
                <a:latin typeface="DFYuanMedium-B5" panose="020F0509000000000000" pitchFamily="49" charset="-120"/>
                <a:ea typeface="DFYuanMedium-B5" panose="020F0509000000000000" pitchFamily="49" charset="-120"/>
              </a:rPr>
              <a:t>為未來申請基金及取得更多資源</a:t>
            </a:r>
          </a:p>
        </p:txBody>
      </p:sp>
      <p:sp>
        <p:nvSpPr>
          <p:cNvPr id="4" name="文字方塊 3">
            <a:extLst>
              <a:ext uri="{FF2B5EF4-FFF2-40B4-BE49-F238E27FC236}">
                <a16:creationId xmlns:a16="http://schemas.microsoft.com/office/drawing/2014/main" id="{687E77EB-D711-4910-BE80-C369B9BA9DED}"/>
              </a:ext>
            </a:extLst>
          </p:cNvPr>
          <p:cNvSpPr txBox="1"/>
          <p:nvPr/>
        </p:nvSpPr>
        <p:spPr>
          <a:xfrm>
            <a:off x="4581525" y="1182537"/>
            <a:ext cx="3028950" cy="3557705"/>
          </a:xfrm>
          <a:prstGeom prst="rect">
            <a:avLst/>
          </a:prstGeom>
          <a:noFill/>
        </p:spPr>
        <p:txBody>
          <a:bodyPr wrap="square" rtlCol="0">
            <a:spAutoFit/>
          </a:bodyPr>
          <a:lstStyle/>
          <a:p>
            <a:r>
              <a:rPr lang="zh-TW" altLang="en-US" dirty="0">
                <a:latin typeface="DFYuanMedium-B5" panose="020F0509000000000000" pitchFamily="49" charset="-120"/>
                <a:ea typeface="DFYuanMedium-B5" panose="020F0509000000000000" pitchFamily="49" charset="-120"/>
              </a:rPr>
              <a:t>基督教迦南堂</a:t>
            </a:r>
            <a:endParaRPr lang="en-US" altLang="zh-TW"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pPr algn="just">
              <a:lnSpc>
                <a:spcPct val="150000"/>
              </a:lnSpc>
            </a:pPr>
            <a:r>
              <a:rPr lang="en-US" altLang="zh-TW" sz="1600" dirty="0">
                <a:latin typeface="DFYuanMedium-B5" panose="020F0509000000000000" pitchFamily="49" charset="-120"/>
                <a:ea typeface="DFYuanMedium-B5" panose="020F0509000000000000" pitchFamily="49" charset="-120"/>
              </a:rPr>
              <a:t>1. </a:t>
            </a:r>
            <a:r>
              <a:rPr lang="zh-TW" altLang="en-US" sz="1600" dirty="0">
                <a:latin typeface="DFYuanMedium-B5" panose="020F0509000000000000" pitchFamily="49" charset="-120"/>
                <a:ea typeface="DFYuanMedium-B5" panose="020F0509000000000000" pitchFamily="49" charset="-120"/>
              </a:rPr>
              <a:t>探訪隊能關心到受眾的需</a:t>
            </a:r>
            <a:br>
              <a:rPr lang="en-US" altLang="zh-TW" sz="1600" dirty="0">
                <a:latin typeface="DFYuanMedium-B5" panose="020F0509000000000000" pitchFamily="49" charset="-120"/>
                <a:ea typeface="DFYuanMedium-B5" panose="020F0509000000000000" pitchFamily="49" charset="-120"/>
              </a:rPr>
            </a:br>
            <a:r>
              <a:rPr lang="zh-TW" altLang="en-US" sz="1600" dirty="0">
                <a:latin typeface="DFYuanMedium-B5" panose="020F0509000000000000" pitchFamily="49" charset="-120"/>
                <a:ea typeface="DFYuanMedium-B5" panose="020F0509000000000000" pitchFamily="49" charset="-120"/>
              </a:rPr>
              <a:t>要，將主愛帶到他們當中</a:t>
            </a:r>
            <a:endParaRPr lang="en-US" altLang="zh-TW" sz="1600" dirty="0">
              <a:latin typeface="DFYuanMedium-B5" panose="020F0509000000000000" pitchFamily="49" charset="-120"/>
              <a:ea typeface="DFYuanMedium-B5" panose="020F0509000000000000" pitchFamily="49" charset="-120"/>
            </a:endParaRPr>
          </a:p>
          <a:p>
            <a:pPr algn="just">
              <a:lnSpc>
                <a:spcPct val="150000"/>
              </a:lnSpc>
            </a:pPr>
            <a:endParaRPr lang="zh-TW" altLang="en-US" sz="1600" dirty="0">
              <a:latin typeface="DFYuanMedium-B5" panose="020F0509000000000000" pitchFamily="49" charset="-120"/>
              <a:ea typeface="DFYuanMedium-B5" panose="020F0509000000000000" pitchFamily="49" charset="-120"/>
            </a:endParaRPr>
          </a:p>
          <a:p>
            <a:pPr algn="just">
              <a:lnSpc>
                <a:spcPct val="150000"/>
              </a:lnSpc>
            </a:pPr>
            <a:r>
              <a:rPr lang="en-US" altLang="zh-TW" sz="1600" dirty="0">
                <a:latin typeface="DFYuanMedium-B5" panose="020F0509000000000000" pitchFamily="49" charset="-120"/>
                <a:ea typeface="DFYuanMedium-B5" panose="020F0509000000000000" pitchFamily="49" charset="-120"/>
              </a:rPr>
              <a:t>2. </a:t>
            </a:r>
            <a:r>
              <a:rPr lang="zh-TW" altLang="en-US" sz="1600" dirty="0">
                <a:latin typeface="DFYuanMedium-B5" panose="020F0509000000000000" pitchFamily="49" charset="-120"/>
                <a:ea typeface="DFYuanMedium-B5" panose="020F0509000000000000" pitchFamily="49" charset="-120"/>
              </a:rPr>
              <a:t>受眾能打開心門，認識主</a:t>
            </a:r>
            <a:endParaRPr lang="en-US" altLang="zh-TW" sz="1600" dirty="0">
              <a:latin typeface="DFYuanMedium-B5" panose="020F0509000000000000" pitchFamily="49" charset="-120"/>
              <a:ea typeface="DFYuanMedium-B5" panose="020F0509000000000000" pitchFamily="49" charset="-120"/>
            </a:endParaRPr>
          </a:p>
          <a:p>
            <a:pPr algn="just">
              <a:lnSpc>
                <a:spcPct val="150000"/>
              </a:lnSpc>
            </a:pPr>
            <a:endParaRPr lang="zh-TW" altLang="en-US" sz="1600" dirty="0">
              <a:latin typeface="DFYuanMedium-B5" panose="020F0509000000000000" pitchFamily="49" charset="-120"/>
              <a:ea typeface="DFYuanMedium-B5" panose="020F0509000000000000" pitchFamily="49" charset="-120"/>
            </a:endParaRPr>
          </a:p>
          <a:p>
            <a:pPr algn="just">
              <a:lnSpc>
                <a:spcPct val="150000"/>
              </a:lnSpc>
            </a:pPr>
            <a:r>
              <a:rPr lang="en-US" altLang="zh-TW" sz="1600" dirty="0">
                <a:latin typeface="DFYuanMedium-B5" panose="020F0509000000000000" pitchFamily="49" charset="-120"/>
                <a:ea typeface="DFYuanMedium-B5" panose="020F0509000000000000" pitchFamily="49" charset="-120"/>
              </a:rPr>
              <a:t>3. </a:t>
            </a:r>
            <a:r>
              <a:rPr lang="zh-TW" altLang="en-US" sz="1600" dirty="0">
                <a:latin typeface="DFYuanMedium-B5" panose="020F0509000000000000" pitchFamily="49" charset="-120"/>
                <a:ea typeface="DFYuanMedium-B5" panose="020F0509000000000000" pitchFamily="49" charset="-120"/>
              </a:rPr>
              <a:t>教會教友能穩步成長、社關對象感受到、經歷神的愛，相</a:t>
            </a:r>
            <a:br>
              <a:rPr lang="en-US" altLang="zh-TW" sz="1600" dirty="0">
                <a:latin typeface="DFYuanMedium-B5" panose="020F0509000000000000" pitchFamily="49" charset="-120"/>
                <a:ea typeface="DFYuanMedium-B5" panose="020F0509000000000000" pitchFamily="49" charset="-120"/>
              </a:rPr>
            </a:br>
            <a:r>
              <a:rPr lang="zh-TW" altLang="en-US" sz="1600" dirty="0">
                <a:latin typeface="DFYuanMedium-B5" panose="020F0509000000000000" pitchFamily="49" charset="-120"/>
                <a:ea typeface="DFYuanMedium-B5" panose="020F0509000000000000" pitchFamily="49" charset="-120"/>
              </a:rPr>
              <a:t>信主</a:t>
            </a:r>
            <a:endParaRPr lang="zh-HK" altLang="en-US" sz="1600" dirty="0">
              <a:latin typeface="DFYuanMedium-B5" panose="020F0509000000000000" pitchFamily="49" charset="-120"/>
              <a:ea typeface="DFYuanMedium-B5" panose="020F0509000000000000" pitchFamily="49" charset="-120"/>
            </a:endParaRPr>
          </a:p>
        </p:txBody>
      </p:sp>
      <p:sp>
        <p:nvSpPr>
          <p:cNvPr id="5" name="文字方塊 4">
            <a:extLst>
              <a:ext uri="{FF2B5EF4-FFF2-40B4-BE49-F238E27FC236}">
                <a16:creationId xmlns:a16="http://schemas.microsoft.com/office/drawing/2014/main" id="{DA0E9EF3-464E-48AC-8E8E-E5F8B6757914}"/>
              </a:ext>
            </a:extLst>
          </p:cNvPr>
          <p:cNvSpPr txBox="1"/>
          <p:nvPr/>
        </p:nvSpPr>
        <p:spPr>
          <a:xfrm>
            <a:off x="8239125" y="1182537"/>
            <a:ext cx="3028950" cy="2080378"/>
          </a:xfrm>
          <a:prstGeom prst="rect">
            <a:avLst/>
          </a:prstGeom>
          <a:noFill/>
        </p:spPr>
        <p:txBody>
          <a:bodyPr wrap="square" rtlCol="0">
            <a:spAutoFit/>
          </a:bodyPr>
          <a:lstStyle/>
          <a:p>
            <a:r>
              <a:rPr lang="zh-TW" altLang="en-US" dirty="0">
                <a:latin typeface="DFYuanMedium-B5" panose="020F0509000000000000" pitchFamily="49" charset="-120"/>
                <a:ea typeface="DFYuanMedium-B5" panose="020F0509000000000000" pitchFamily="49" charset="-120"/>
              </a:rPr>
              <a:t>香港基督徒聚會中心</a:t>
            </a:r>
            <a:endParaRPr lang="en-US" altLang="zh-TW"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pPr>
              <a:lnSpc>
                <a:spcPct val="150000"/>
              </a:lnSpc>
            </a:pPr>
            <a:r>
              <a:rPr lang="zh-TW" altLang="en-US" sz="1600" dirty="0">
                <a:latin typeface="DFYuanMedium-B5" panose="020F0509000000000000" pitchFamily="49" charset="-120"/>
                <a:ea typeface="DFYuanMedium-B5" panose="020F0509000000000000" pitchFamily="49" charset="-120"/>
              </a:rPr>
              <a:t>請為教會以下的事工代禱：</a:t>
            </a:r>
            <a:endParaRPr lang="en-US" altLang="zh-TW" sz="1600" dirty="0">
              <a:latin typeface="DFYuanMedium-B5" panose="020F0509000000000000" pitchFamily="49" charset="-120"/>
              <a:ea typeface="DFYuanMedium-B5" panose="020F0509000000000000" pitchFamily="49" charset="-120"/>
            </a:endParaRPr>
          </a:p>
          <a:p>
            <a:pPr>
              <a:lnSpc>
                <a:spcPct val="150000"/>
              </a:lnSpc>
            </a:pPr>
            <a:r>
              <a:rPr lang="zh-TW" altLang="en-US" sz="1600" dirty="0">
                <a:latin typeface="DFYuanMedium-B5" panose="020F0509000000000000" pitchFamily="49" charset="-120"/>
                <a:ea typeface="DFYuanMedium-B5" panose="020F0509000000000000" pitchFamily="49" charset="-120"/>
              </a:rPr>
              <a:t>社區戶外親子崇拜</a:t>
            </a:r>
          </a:p>
          <a:p>
            <a:pPr>
              <a:lnSpc>
                <a:spcPct val="150000"/>
              </a:lnSpc>
            </a:pPr>
            <a:r>
              <a:rPr lang="zh-TW" altLang="en-US" sz="1600" dirty="0">
                <a:latin typeface="DFYuanMedium-B5" panose="020F0509000000000000" pitchFamily="49" charset="-120"/>
                <a:ea typeface="DFYuanMedium-B5" panose="020F0509000000000000" pitchFamily="49" charset="-120"/>
              </a:rPr>
              <a:t>社區基層從業關懷</a:t>
            </a:r>
          </a:p>
          <a:p>
            <a:pPr>
              <a:lnSpc>
                <a:spcPct val="150000"/>
              </a:lnSpc>
            </a:pPr>
            <a:r>
              <a:rPr lang="zh-TW" altLang="en-US" sz="1600" dirty="0">
                <a:latin typeface="DFYuanMedium-B5" panose="020F0509000000000000" pitchFamily="49" charset="-120"/>
                <a:ea typeface="DFYuanMedium-B5" panose="020F0509000000000000" pitchFamily="49" charset="-120"/>
              </a:rPr>
              <a:t>社區親子關愛活動</a:t>
            </a:r>
            <a:endParaRPr lang="zh-HK" altLang="en-US" sz="1600" dirty="0">
              <a:latin typeface="DFYuanMedium-B5" panose="020F0509000000000000" pitchFamily="49" charset="-120"/>
              <a:ea typeface="DFYuanMedium-B5" panose="020F0509000000000000" pitchFamily="49" charset="-120"/>
            </a:endParaRPr>
          </a:p>
        </p:txBody>
      </p:sp>
      <p:sp>
        <p:nvSpPr>
          <p:cNvPr id="10" name="文字方塊 9">
            <a:extLst>
              <a:ext uri="{FF2B5EF4-FFF2-40B4-BE49-F238E27FC236}">
                <a16:creationId xmlns:a16="http://schemas.microsoft.com/office/drawing/2014/main" id="{EC748A86-7E06-46AE-83D9-ADE7FED48344}"/>
              </a:ext>
            </a:extLst>
          </p:cNvPr>
          <p:cNvSpPr txBox="1"/>
          <p:nvPr/>
        </p:nvSpPr>
        <p:spPr>
          <a:xfrm>
            <a:off x="1928812" y="5815313"/>
            <a:ext cx="8334375" cy="877163"/>
          </a:xfrm>
          <a:prstGeom prst="rect">
            <a:avLst/>
          </a:prstGeom>
          <a:noFill/>
        </p:spPr>
        <p:txBody>
          <a:bodyPr wrap="square" rtlCol="0" anchor="b">
            <a:spAutoFit/>
          </a:bodyPr>
          <a:lstStyle/>
          <a:p>
            <a:pPr algn="ctr">
              <a:spcAft>
                <a:spcPts val="600"/>
              </a:spcAft>
            </a:pPr>
            <a:r>
              <a:rPr lang="zh-TW" altLang="en-US" sz="1600" dirty="0">
                <a:latin typeface="DFPTieXianW3-B5" panose="03000300000000000000" pitchFamily="66" charset="-120"/>
                <a:ea typeface="DFPTieXianW3-B5" panose="03000300000000000000" pitchFamily="66" charset="-120"/>
              </a:rPr>
              <a:t>願頌讚歸與我們的主耶穌基督的父神，就是發慈悲的父，賜各樣安慰的神。</a:t>
            </a:r>
            <a:br>
              <a:rPr lang="en-US" altLang="zh-TW" sz="1600" dirty="0">
                <a:latin typeface="DFPTieXianW3-B5" panose="03000300000000000000" pitchFamily="66" charset="-120"/>
                <a:ea typeface="DFPTieXianW3-B5" panose="03000300000000000000" pitchFamily="66" charset="-120"/>
              </a:rPr>
            </a:br>
            <a:r>
              <a:rPr lang="zh-TW" altLang="en-US" sz="1600" dirty="0">
                <a:latin typeface="DFPTieXianW3-B5" panose="03000300000000000000" pitchFamily="66" charset="-120"/>
                <a:ea typeface="DFPTieXianW3-B5" panose="03000300000000000000" pitchFamily="66" charset="-120"/>
              </a:rPr>
              <a:t>我們在一切患難中，他就安慰我們，叫我們能用神所賜的安慰去安慰那遭各樣患難的人。</a:t>
            </a:r>
            <a:endParaRPr lang="en-US" altLang="zh-TW" sz="1600" dirty="0">
              <a:latin typeface="DFPTieXianW3-B5" panose="03000300000000000000" pitchFamily="66" charset="-120"/>
              <a:ea typeface="DFPTieXianW3-B5" panose="03000300000000000000" pitchFamily="66" charset="-120"/>
            </a:endParaRPr>
          </a:p>
          <a:p>
            <a:pPr algn="ctr"/>
            <a:r>
              <a:rPr lang="zh-TW" altLang="en-US" sz="1400" dirty="0">
                <a:latin typeface="DFPTieXianW3-B5" panose="03000300000000000000" pitchFamily="66" charset="-120"/>
                <a:ea typeface="DFPTieXianW3-B5" panose="03000300000000000000" pitchFamily="66" charset="-120"/>
              </a:rPr>
              <a:t>哥林多後書 </a:t>
            </a:r>
            <a:r>
              <a:rPr lang="en-US" altLang="zh-TW" sz="1400" dirty="0">
                <a:latin typeface="DFPTieXianW3-B5" panose="03000300000000000000" pitchFamily="66" charset="-120"/>
                <a:ea typeface="DFPTieXianW3-B5" panose="03000300000000000000" pitchFamily="66" charset="-120"/>
              </a:rPr>
              <a:t>1</a:t>
            </a:r>
            <a:r>
              <a:rPr lang="zh-TW" altLang="en-US" sz="1400" dirty="0">
                <a:latin typeface="DFPTieXianW3-B5" panose="03000300000000000000" pitchFamily="66" charset="-120"/>
                <a:ea typeface="DFPTieXianW3-B5" panose="03000300000000000000" pitchFamily="66" charset="-120"/>
              </a:rPr>
              <a:t>：</a:t>
            </a:r>
            <a:r>
              <a:rPr lang="en-US" altLang="zh-TW" sz="1400" dirty="0">
                <a:latin typeface="DFPTieXianW3-B5" panose="03000300000000000000" pitchFamily="66" charset="-120"/>
                <a:ea typeface="DFPTieXianW3-B5" panose="03000300000000000000" pitchFamily="66" charset="-120"/>
              </a:rPr>
              <a:t>3-4</a:t>
            </a:r>
            <a:endParaRPr lang="zh-HK" altLang="en-US" sz="1400" dirty="0">
              <a:latin typeface="DFPTieXianW3-B5" panose="03000300000000000000" pitchFamily="66" charset="-120"/>
              <a:ea typeface="DFPTieXianW3-B5" panose="03000300000000000000" pitchFamily="66" charset="-120"/>
            </a:endParaRPr>
          </a:p>
        </p:txBody>
      </p:sp>
    </p:spTree>
    <p:extLst>
      <p:ext uri="{BB962C8B-B14F-4D97-AF65-F5344CB8AC3E}">
        <p14:creationId xmlns:p14="http://schemas.microsoft.com/office/powerpoint/2010/main" val="3248306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96D48814-2FA8-456E-A460-4E46F1B753B6}"/>
              </a:ext>
            </a:extLst>
          </p:cNvPr>
          <p:cNvSpPr/>
          <p:nvPr/>
        </p:nvSpPr>
        <p:spPr>
          <a:xfrm>
            <a:off x="838200" y="1027262"/>
            <a:ext cx="3200400" cy="4612975"/>
          </a:xfrm>
          <a:prstGeom prst="rect">
            <a:avLst/>
          </a:prstGeom>
          <a:gradFill flip="none" rotWithShape="1">
            <a:gsLst>
              <a:gs pos="0">
                <a:schemeClr val="accent6">
                  <a:lumMod val="40000"/>
                  <a:lumOff val="60000"/>
                </a:schemeClr>
              </a:gs>
              <a:gs pos="50000">
                <a:schemeClr val="accent6">
                  <a:lumMod val="40000"/>
                  <a:lumOff val="60000"/>
                  <a:tint val="44500"/>
                  <a:satMod val="160000"/>
                </a:schemeClr>
              </a:gs>
              <a:gs pos="100000">
                <a:schemeClr val="accent6">
                  <a:lumMod val="40000"/>
                  <a:lumOff val="6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zh-HK" altLang="en-US" dirty="0"/>
          </a:p>
        </p:txBody>
      </p:sp>
      <p:sp>
        <p:nvSpPr>
          <p:cNvPr id="7" name="矩形 6">
            <a:extLst>
              <a:ext uri="{FF2B5EF4-FFF2-40B4-BE49-F238E27FC236}">
                <a16:creationId xmlns:a16="http://schemas.microsoft.com/office/drawing/2014/main" id="{3E2445EB-0170-4AA6-90B9-3136D34329B5}"/>
              </a:ext>
            </a:extLst>
          </p:cNvPr>
          <p:cNvSpPr/>
          <p:nvPr/>
        </p:nvSpPr>
        <p:spPr>
          <a:xfrm>
            <a:off x="4495800" y="1027262"/>
            <a:ext cx="6858000" cy="4612975"/>
          </a:xfrm>
          <a:prstGeom prst="rect">
            <a:avLst/>
          </a:prstGeom>
          <a:gradFill flip="none" rotWithShape="1">
            <a:gsLst>
              <a:gs pos="0">
                <a:schemeClr val="accent5">
                  <a:lumMod val="60000"/>
                  <a:lumOff val="40000"/>
                </a:schemeClr>
              </a:gs>
              <a:gs pos="50000">
                <a:schemeClr val="accent5">
                  <a:lumMod val="20000"/>
                  <a:lumOff val="80000"/>
                </a:schemeClr>
              </a:gs>
              <a:gs pos="100000">
                <a:schemeClr val="accent5">
                  <a:lumMod val="20000"/>
                  <a:lumOff val="8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a:extLst>
              <a:ext uri="{FF2B5EF4-FFF2-40B4-BE49-F238E27FC236}">
                <a16:creationId xmlns:a16="http://schemas.microsoft.com/office/drawing/2014/main" id="{B35829BA-077F-44B8-BA42-85DC592DC81E}"/>
              </a:ext>
            </a:extLst>
          </p:cNvPr>
          <p:cNvSpPr>
            <a:spLocks noGrp="1"/>
          </p:cNvSpPr>
          <p:nvPr>
            <p:ph type="title"/>
          </p:nvPr>
        </p:nvSpPr>
        <p:spPr>
          <a:xfrm>
            <a:off x="838200" y="271313"/>
            <a:ext cx="5993921" cy="661418"/>
          </a:xfrm>
        </p:spPr>
        <p:txBody>
          <a:bodyPr/>
          <a:lstStyle/>
          <a:p>
            <a:r>
              <a:rPr lang="en-US" altLang="zh-HK" dirty="0">
                <a:latin typeface="DFHeiBold-B5" panose="020B0709000000000000" pitchFamily="49" charset="-120"/>
                <a:ea typeface="DFHeiBold-B5" panose="020B0709000000000000" pitchFamily="49" charset="-120"/>
              </a:rPr>
              <a:t>4</a:t>
            </a:r>
            <a:r>
              <a:rPr lang="zh-HK" altLang="en-US" dirty="0">
                <a:latin typeface="DFHeiBold-B5" panose="020B0709000000000000" pitchFamily="49" charset="-120"/>
                <a:ea typeface="DFHeiBold-B5" panose="020B0709000000000000" pitchFamily="49" charset="-120"/>
              </a:rPr>
              <a:t>月</a:t>
            </a:r>
            <a:r>
              <a:rPr lang="en-US" altLang="zh-TW" dirty="0">
                <a:latin typeface="DFHeiBold-B5" panose="020B0709000000000000" pitchFamily="49" charset="-120"/>
                <a:ea typeface="DFHeiBold-B5" panose="020B0709000000000000" pitchFamily="49" charset="-120"/>
              </a:rPr>
              <a:t>14</a:t>
            </a:r>
            <a:r>
              <a:rPr lang="en-US" altLang="zh-HK" dirty="0">
                <a:latin typeface="DFHeiBold-B5" panose="020B0709000000000000" pitchFamily="49" charset="-120"/>
                <a:ea typeface="DFHeiBold-B5" panose="020B0709000000000000" pitchFamily="49" charset="-120"/>
              </a:rPr>
              <a:t>-</a:t>
            </a:r>
            <a:r>
              <a:rPr lang="en-US" altLang="zh-TW" dirty="0">
                <a:latin typeface="DFHeiBold-B5" panose="020B0709000000000000" pitchFamily="49" charset="-120"/>
                <a:ea typeface="DFHeiBold-B5" panose="020B0709000000000000" pitchFamily="49" charset="-120"/>
              </a:rPr>
              <a:t>20</a:t>
            </a:r>
            <a:r>
              <a:rPr lang="zh-HK" altLang="en-US" dirty="0">
                <a:latin typeface="DFHeiBold-B5" panose="020B0709000000000000" pitchFamily="49" charset="-120"/>
                <a:ea typeface="DFHeiBold-B5" panose="020B0709000000000000" pitchFamily="49" charset="-120"/>
              </a:rPr>
              <a:t>日 </a:t>
            </a:r>
            <a:r>
              <a:rPr lang="en-US" altLang="zh-TW" dirty="0">
                <a:latin typeface="DFHeiBold-B5" panose="020B0709000000000000" pitchFamily="49" charset="-120"/>
                <a:ea typeface="DFHeiBold-B5" panose="020B0709000000000000" pitchFamily="49" charset="-120"/>
              </a:rPr>
              <a:t>(2)</a:t>
            </a:r>
            <a:endParaRPr lang="zh-HK" altLang="en-US" dirty="0">
              <a:latin typeface="DFHeiBold-B5" panose="020B0709000000000000" pitchFamily="49" charset="-120"/>
              <a:ea typeface="DFHeiBold-B5" panose="020B0709000000000000" pitchFamily="49" charset="-120"/>
            </a:endParaRPr>
          </a:p>
        </p:txBody>
      </p:sp>
      <p:sp>
        <p:nvSpPr>
          <p:cNvPr id="3" name="文字方塊 2">
            <a:extLst>
              <a:ext uri="{FF2B5EF4-FFF2-40B4-BE49-F238E27FC236}">
                <a16:creationId xmlns:a16="http://schemas.microsoft.com/office/drawing/2014/main" id="{E8B3B15C-86A4-4C94-865D-C052CDECEC4B}"/>
              </a:ext>
            </a:extLst>
          </p:cNvPr>
          <p:cNvSpPr txBox="1"/>
          <p:nvPr/>
        </p:nvSpPr>
        <p:spPr>
          <a:xfrm>
            <a:off x="923925" y="1182537"/>
            <a:ext cx="3028950" cy="2449710"/>
          </a:xfrm>
          <a:prstGeom prst="rect">
            <a:avLst/>
          </a:prstGeom>
          <a:noFill/>
        </p:spPr>
        <p:txBody>
          <a:bodyPr wrap="square" rtlCol="0">
            <a:spAutoFit/>
          </a:bodyPr>
          <a:lstStyle/>
          <a:p>
            <a:r>
              <a:rPr lang="zh-TW" altLang="en-US" spc="-150" dirty="0">
                <a:latin typeface="DFYuanMedium-B5" panose="020F0509000000000000" pitchFamily="49" charset="-120"/>
                <a:ea typeface="DFYuanMedium-B5" panose="020F0509000000000000" pitchFamily="49" charset="-120"/>
              </a:rPr>
              <a:t>中華基督教教會油麻地基道堂</a:t>
            </a:r>
            <a:endParaRPr lang="en-US" altLang="zh-TW" spc="-150"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pPr>
              <a:lnSpc>
                <a:spcPct val="150000"/>
              </a:lnSpc>
            </a:pPr>
            <a:r>
              <a:rPr lang="zh-TW" altLang="en-US" sz="1600" dirty="0">
                <a:latin typeface="DFYuanMedium-B5" panose="020F0509000000000000" pitchFamily="49" charset="-120"/>
                <a:ea typeface="DFYuanMedium-B5" panose="020F0509000000000000" pitchFamily="49" charset="-120"/>
              </a:rPr>
              <a:t>請為教會能認定自己在社區為盬為光的身份代禱。區內需要很大及很複雜，求聖靈感動整個群體去實踐服侍弟兄中最小的一位就是服侍主的任務。</a:t>
            </a:r>
          </a:p>
        </p:txBody>
      </p:sp>
      <p:sp>
        <p:nvSpPr>
          <p:cNvPr id="4" name="文字方塊 3">
            <a:extLst>
              <a:ext uri="{FF2B5EF4-FFF2-40B4-BE49-F238E27FC236}">
                <a16:creationId xmlns:a16="http://schemas.microsoft.com/office/drawing/2014/main" id="{687E77EB-D711-4910-BE80-C369B9BA9DED}"/>
              </a:ext>
            </a:extLst>
          </p:cNvPr>
          <p:cNvSpPr txBox="1"/>
          <p:nvPr/>
        </p:nvSpPr>
        <p:spPr>
          <a:xfrm>
            <a:off x="4581525" y="1182537"/>
            <a:ext cx="6686550" cy="3847207"/>
          </a:xfrm>
          <a:prstGeom prst="rect">
            <a:avLst/>
          </a:prstGeom>
          <a:noFill/>
        </p:spPr>
        <p:txBody>
          <a:bodyPr wrap="square" rtlCol="0">
            <a:spAutoFit/>
          </a:bodyPr>
          <a:lstStyle/>
          <a:p>
            <a:r>
              <a:rPr lang="zh-TW" altLang="en-US" dirty="0">
                <a:latin typeface="DFYuanMedium-B5" panose="020F0509000000000000" pitchFamily="49" charset="-120"/>
                <a:ea typeface="DFYuanMedium-B5" panose="020F0509000000000000" pitchFamily="49" charset="-120"/>
              </a:rPr>
              <a:t>五旬節聖潔會靈康堂</a:t>
            </a:r>
            <a:endParaRPr lang="en-US" altLang="zh-TW"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r>
              <a:rPr lang="zh-TW" altLang="en-US" sz="1600" dirty="0">
                <a:latin typeface="DFYuanMedium-B5" panose="020F0509000000000000" pitchFamily="49" charset="-120"/>
                <a:ea typeface="DFYuanMedium-B5" panose="020F0509000000000000" pitchFamily="49" charset="-120"/>
              </a:rPr>
              <a:t>水泉澳事工的代禱需要：</a:t>
            </a:r>
            <a:endParaRPr lang="en-US" altLang="zh-TW" sz="1600" dirty="0">
              <a:latin typeface="DFYuanMedium-B5" panose="020F0509000000000000" pitchFamily="49" charset="-120"/>
              <a:ea typeface="DFYuanMedium-B5" panose="020F0509000000000000" pitchFamily="49" charset="-120"/>
            </a:endParaRPr>
          </a:p>
          <a:p>
            <a:pPr algn="just"/>
            <a:r>
              <a:rPr lang="en-US" altLang="zh-TW" sz="1600" dirty="0">
                <a:latin typeface="DFYuanMedium-B5" panose="020F0509000000000000" pitchFamily="49" charset="-120"/>
                <a:ea typeface="DFYuanMedium-B5" panose="020F0509000000000000" pitchFamily="49" charset="-120"/>
              </a:rPr>
              <a:t>1. </a:t>
            </a:r>
            <a:r>
              <a:rPr lang="zh-TW" altLang="en-US" sz="1600" dirty="0">
                <a:latin typeface="DFYuanMedium-B5" panose="020F0509000000000000" pitchFamily="49" charset="-120"/>
                <a:ea typeface="DFYuanMedium-B5" panose="020F0509000000000000" pitchFamily="49" charset="-120"/>
              </a:rPr>
              <a:t>每週一晚的青少年籃球場事工禱告</a:t>
            </a:r>
            <a:r>
              <a:rPr lang="en-US" altLang="zh-TW" sz="1600" dirty="0">
                <a:latin typeface="DFYuanMedium-B5" panose="020F0509000000000000" pitchFamily="49" charset="-120"/>
                <a:ea typeface="DFYuanMedium-B5" panose="020F0509000000000000" pitchFamily="49" charset="-120"/>
              </a:rPr>
              <a:t>: </a:t>
            </a:r>
            <a:r>
              <a:rPr lang="zh-TW" altLang="en-US" sz="1600" dirty="0">
                <a:latin typeface="DFYuanMedium-B5" panose="020F0509000000000000" pitchFamily="49" charset="-120"/>
                <a:ea typeface="DFYuanMedium-B5" panose="020F0509000000000000" pitchFamily="49" charset="-120"/>
              </a:rPr>
              <a:t>接觸青少年人，建立關係，關心他們的需要</a:t>
            </a:r>
            <a:endParaRPr lang="en-US" altLang="zh-TW" sz="1600" dirty="0">
              <a:latin typeface="DFYuanMedium-B5" panose="020F0509000000000000" pitchFamily="49" charset="-120"/>
              <a:ea typeface="DFYuanMedium-B5" panose="020F0509000000000000" pitchFamily="49" charset="-120"/>
            </a:endParaRPr>
          </a:p>
          <a:p>
            <a:pPr algn="just"/>
            <a:endParaRPr lang="zh-TW" altLang="en-US" sz="1600" dirty="0">
              <a:latin typeface="DFYuanMedium-B5" panose="020F0509000000000000" pitchFamily="49" charset="-120"/>
              <a:ea typeface="DFYuanMedium-B5" panose="020F0509000000000000" pitchFamily="49" charset="-120"/>
            </a:endParaRPr>
          </a:p>
          <a:p>
            <a:pPr algn="just"/>
            <a:r>
              <a:rPr lang="en-US" altLang="zh-TW" sz="1600" dirty="0">
                <a:latin typeface="DFYuanMedium-B5" panose="020F0509000000000000" pitchFamily="49" charset="-120"/>
                <a:ea typeface="DFYuanMedium-B5" panose="020F0509000000000000" pitchFamily="49" charset="-120"/>
              </a:rPr>
              <a:t>2. </a:t>
            </a:r>
            <a:r>
              <a:rPr lang="zh-TW" altLang="en-US" sz="1600" dirty="0">
                <a:latin typeface="DFYuanMedium-B5" panose="020F0509000000000000" pitchFamily="49" charset="-120"/>
                <a:ea typeface="DFYuanMedium-B5" panose="020F0509000000000000" pitchFamily="49" charset="-120"/>
              </a:rPr>
              <a:t>每週一晚的街頭接觸街坊</a:t>
            </a:r>
            <a:r>
              <a:rPr lang="en-US" altLang="zh-TW" sz="1600" dirty="0">
                <a:latin typeface="DFYuanMedium-B5" panose="020F0509000000000000" pitchFamily="49" charset="-120"/>
                <a:ea typeface="DFYuanMedium-B5" panose="020F0509000000000000" pitchFamily="49" charset="-120"/>
              </a:rPr>
              <a:t>: </a:t>
            </a:r>
            <a:r>
              <a:rPr lang="zh-TW" altLang="en-US" sz="1600" dirty="0">
                <a:latin typeface="DFYuanMedium-B5" panose="020F0509000000000000" pitchFamily="49" charset="-120"/>
                <a:ea typeface="DFYuanMedium-B5" panose="020F0509000000000000" pitchFamily="49" charset="-120"/>
              </a:rPr>
              <a:t>接觸不少南亞裔小朋友，也有家長願意傾談，求主繼續開路</a:t>
            </a:r>
            <a:endParaRPr lang="en-US" altLang="zh-TW" sz="1600" dirty="0">
              <a:latin typeface="DFYuanMedium-B5" panose="020F0509000000000000" pitchFamily="49" charset="-120"/>
              <a:ea typeface="DFYuanMedium-B5" panose="020F0509000000000000" pitchFamily="49" charset="-120"/>
            </a:endParaRPr>
          </a:p>
          <a:p>
            <a:pPr algn="just"/>
            <a:endParaRPr lang="zh-TW" altLang="en-US" sz="1600" dirty="0">
              <a:latin typeface="DFYuanMedium-B5" panose="020F0509000000000000" pitchFamily="49" charset="-120"/>
              <a:ea typeface="DFYuanMedium-B5" panose="020F0509000000000000" pitchFamily="49" charset="-120"/>
            </a:endParaRPr>
          </a:p>
          <a:p>
            <a:pPr algn="just"/>
            <a:r>
              <a:rPr lang="en-US" altLang="zh-TW" sz="1600" dirty="0">
                <a:latin typeface="DFYuanMedium-B5" panose="020F0509000000000000" pitchFamily="49" charset="-120"/>
                <a:ea typeface="DFYuanMedium-B5" panose="020F0509000000000000" pitchFamily="49" charset="-120"/>
              </a:rPr>
              <a:t>3. </a:t>
            </a:r>
            <a:r>
              <a:rPr lang="zh-TW" altLang="en-US" sz="1600" dirty="0">
                <a:latin typeface="DFYuanMedium-B5" panose="020F0509000000000000" pitchFamily="49" charset="-120"/>
                <a:ea typeface="DFYuanMedium-B5" panose="020F0509000000000000" pitchFamily="49" charset="-120"/>
              </a:rPr>
              <a:t>每週一個早上探訪及接觸長者和婦女</a:t>
            </a:r>
            <a:r>
              <a:rPr lang="en-US" altLang="zh-TW" sz="1600" dirty="0">
                <a:latin typeface="DFYuanMedium-B5" panose="020F0509000000000000" pitchFamily="49" charset="-120"/>
                <a:ea typeface="DFYuanMedium-B5" panose="020F0509000000000000" pitchFamily="49" charset="-120"/>
              </a:rPr>
              <a:t>: </a:t>
            </a:r>
            <a:r>
              <a:rPr lang="zh-TW" altLang="en-US" sz="1600" dirty="0">
                <a:latin typeface="DFYuanMedium-B5" panose="020F0509000000000000" pitchFamily="49" charset="-120"/>
                <a:ea typeface="DFYuanMedium-B5" panose="020F0509000000000000" pitchFamily="49" charset="-120"/>
              </a:rPr>
              <a:t>求主帶領能夠從生活關心進到分享福音</a:t>
            </a:r>
            <a:endParaRPr lang="en-US" altLang="zh-TW" sz="1600" dirty="0">
              <a:latin typeface="DFYuanMedium-B5" panose="020F0509000000000000" pitchFamily="49" charset="-120"/>
              <a:ea typeface="DFYuanMedium-B5" panose="020F0509000000000000" pitchFamily="49" charset="-120"/>
            </a:endParaRPr>
          </a:p>
          <a:p>
            <a:pPr algn="just"/>
            <a:endParaRPr lang="zh-TW" altLang="en-US" sz="1600" dirty="0">
              <a:latin typeface="DFYuanMedium-B5" panose="020F0509000000000000" pitchFamily="49" charset="-120"/>
              <a:ea typeface="DFYuanMedium-B5" panose="020F0509000000000000" pitchFamily="49" charset="-120"/>
            </a:endParaRPr>
          </a:p>
          <a:p>
            <a:pPr algn="just"/>
            <a:r>
              <a:rPr lang="en-US" altLang="zh-TW" sz="1600" dirty="0">
                <a:latin typeface="DFYuanMedium-B5" panose="020F0509000000000000" pitchFamily="49" charset="-120"/>
                <a:ea typeface="DFYuanMedium-B5" panose="020F0509000000000000" pitchFamily="49" charset="-120"/>
              </a:rPr>
              <a:t>4. </a:t>
            </a:r>
            <a:r>
              <a:rPr lang="zh-TW" altLang="en-US" sz="1600" dirty="0">
                <a:latin typeface="DFYuanMedium-B5" panose="020F0509000000000000" pitchFamily="49" charset="-120"/>
                <a:ea typeface="DFYuanMedium-B5" panose="020F0509000000000000" pitchFamily="49" charset="-120"/>
              </a:rPr>
              <a:t>開辦水泉澳兒童籃球班</a:t>
            </a:r>
            <a:r>
              <a:rPr lang="en-US" altLang="zh-TW" sz="1600" dirty="0">
                <a:latin typeface="DFYuanMedium-B5" panose="020F0509000000000000" pitchFamily="49" charset="-120"/>
                <a:ea typeface="DFYuanMedium-B5" panose="020F0509000000000000" pitchFamily="49" charset="-120"/>
              </a:rPr>
              <a:t>: </a:t>
            </a:r>
            <a:r>
              <a:rPr lang="zh-TW" altLang="en-US" sz="1600" dirty="0">
                <a:latin typeface="DFYuanMedium-B5" panose="020F0509000000000000" pitchFamily="49" charset="-120"/>
                <a:ea typeface="DFYuanMedium-B5" panose="020F0509000000000000" pitchFamily="49" charset="-120"/>
              </a:rPr>
              <a:t>求主招聚高小同學來參加，透過訓練，建立小朋友生命及認識主耶穌</a:t>
            </a:r>
            <a:endParaRPr lang="en-US" altLang="zh-HK" sz="1600" dirty="0">
              <a:latin typeface="DFYuanMedium-B5" panose="020F0509000000000000" pitchFamily="49" charset="-120"/>
              <a:ea typeface="DFYuanMedium-B5" panose="020F0509000000000000" pitchFamily="49" charset="-120"/>
            </a:endParaRPr>
          </a:p>
          <a:p>
            <a:pPr algn="just"/>
            <a:endParaRPr lang="zh-HK" altLang="en-US" sz="1600" dirty="0">
              <a:latin typeface="DFYuanMedium-B5" panose="020F0509000000000000" pitchFamily="49" charset="-120"/>
              <a:ea typeface="DFYuanMedium-B5" panose="020F0509000000000000" pitchFamily="49" charset="-120"/>
            </a:endParaRPr>
          </a:p>
        </p:txBody>
      </p:sp>
      <p:sp>
        <p:nvSpPr>
          <p:cNvPr id="10" name="文字方塊 9">
            <a:extLst>
              <a:ext uri="{FF2B5EF4-FFF2-40B4-BE49-F238E27FC236}">
                <a16:creationId xmlns:a16="http://schemas.microsoft.com/office/drawing/2014/main" id="{EC748A86-7E06-46AE-83D9-ADE7FED48344}"/>
              </a:ext>
            </a:extLst>
          </p:cNvPr>
          <p:cNvSpPr txBox="1"/>
          <p:nvPr/>
        </p:nvSpPr>
        <p:spPr>
          <a:xfrm>
            <a:off x="1928812" y="5815313"/>
            <a:ext cx="8334375" cy="877163"/>
          </a:xfrm>
          <a:prstGeom prst="rect">
            <a:avLst/>
          </a:prstGeom>
          <a:noFill/>
        </p:spPr>
        <p:txBody>
          <a:bodyPr wrap="square" rtlCol="0" anchor="b">
            <a:spAutoFit/>
          </a:bodyPr>
          <a:lstStyle/>
          <a:p>
            <a:pPr algn="ctr">
              <a:spcAft>
                <a:spcPts val="600"/>
              </a:spcAft>
            </a:pPr>
            <a:r>
              <a:rPr lang="zh-TW" altLang="en-US" sz="1600" dirty="0">
                <a:latin typeface="DFPTieXianW3-B5" panose="03000300000000000000" pitchFamily="66" charset="-120"/>
                <a:ea typeface="DFPTieXianW3-B5" panose="03000300000000000000" pitchFamily="66" charset="-120"/>
              </a:rPr>
              <a:t>願頌讚歸與我們的主耶穌基督的父神，就是發慈悲的父，賜各樣安慰的神。</a:t>
            </a:r>
            <a:br>
              <a:rPr lang="en-US" altLang="zh-TW" sz="1600" dirty="0">
                <a:latin typeface="DFPTieXianW3-B5" panose="03000300000000000000" pitchFamily="66" charset="-120"/>
                <a:ea typeface="DFPTieXianW3-B5" panose="03000300000000000000" pitchFamily="66" charset="-120"/>
              </a:rPr>
            </a:br>
            <a:r>
              <a:rPr lang="zh-TW" altLang="en-US" sz="1600" dirty="0">
                <a:latin typeface="DFPTieXianW3-B5" panose="03000300000000000000" pitchFamily="66" charset="-120"/>
                <a:ea typeface="DFPTieXianW3-B5" panose="03000300000000000000" pitchFamily="66" charset="-120"/>
              </a:rPr>
              <a:t>我們在一切患難中，他就安慰我們，叫我們能用神所賜的安慰去安慰那遭各樣患難的人。</a:t>
            </a:r>
            <a:endParaRPr lang="en-US" altLang="zh-TW" sz="1600" dirty="0">
              <a:latin typeface="DFPTieXianW3-B5" panose="03000300000000000000" pitchFamily="66" charset="-120"/>
              <a:ea typeface="DFPTieXianW3-B5" panose="03000300000000000000" pitchFamily="66" charset="-120"/>
            </a:endParaRPr>
          </a:p>
          <a:p>
            <a:pPr algn="ctr"/>
            <a:r>
              <a:rPr lang="zh-TW" altLang="en-US" sz="1400" dirty="0">
                <a:latin typeface="DFPTieXianW3-B5" panose="03000300000000000000" pitchFamily="66" charset="-120"/>
                <a:ea typeface="DFPTieXianW3-B5" panose="03000300000000000000" pitchFamily="66" charset="-120"/>
              </a:rPr>
              <a:t>哥林多後書 </a:t>
            </a:r>
            <a:r>
              <a:rPr lang="en-US" altLang="zh-TW" sz="1400" dirty="0">
                <a:latin typeface="DFPTieXianW3-B5" panose="03000300000000000000" pitchFamily="66" charset="-120"/>
                <a:ea typeface="DFPTieXianW3-B5" panose="03000300000000000000" pitchFamily="66" charset="-120"/>
              </a:rPr>
              <a:t>1</a:t>
            </a:r>
            <a:r>
              <a:rPr lang="zh-TW" altLang="en-US" sz="1400" dirty="0">
                <a:latin typeface="DFPTieXianW3-B5" panose="03000300000000000000" pitchFamily="66" charset="-120"/>
                <a:ea typeface="DFPTieXianW3-B5" panose="03000300000000000000" pitchFamily="66" charset="-120"/>
              </a:rPr>
              <a:t>：</a:t>
            </a:r>
            <a:r>
              <a:rPr lang="en-US" altLang="zh-TW" sz="1400" dirty="0">
                <a:latin typeface="DFPTieXianW3-B5" panose="03000300000000000000" pitchFamily="66" charset="-120"/>
                <a:ea typeface="DFPTieXianW3-B5" panose="03000300000000000000" pitchFamily="66" charset="-120"/>
              </a:rPr>
              <a:t>3-4</a:t>
            </a:r>
            <a:endParaRPr lang="zh-HK" altLang="en-US" sz="1400" dirty="0">
              <a:latin typeface="DFPTieXianW3-B5" panose="03000300000000000000" pitchFamily="66" charset="-120"/>
              <a:ea typeface="DFPTieXianW3-B5" panose="03000300000000000000" pitchFamily="66" charset="-120"/>
            </a:endParaRPr>
          </a:p>
        </p:txBody>
      </p:sp>
    </p:spTree>
    <p:extLst>
      <p:ext uri="{BB962C8B-B14F-4D97-AF65-F5344CB8AC3E}">
        <p14:creationId xmlns:p14="http://schemas.microsoft.com/office/powerpoint/2010/main" val="660000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ED0355FE-39AA-4F51-AC63-9F83460BBDF1}"/>
              </a:ext>
            </a:extLst>
          </p:cNvPr>
          <p:cNvSpPr/>
          <p:nvPr/>
        </p:nvSpPr>
        <p:spPr>
          <a:xfrm>
            <a:off x="838200" y="1027262"/>
            <a:ext cx="10515600" cy="4612975"/>
          </a:xfrm>
          <a:prstGeom prst="rect">
            <a:avLst/>
          </a:prstGeom>
          <a:gradFill flip="none" rotWithShape="1">
            <a:gsLst>
              <a:gs pos="0">
                <a:schemeClr val="accent2">
                  <a:lumMod val="40000"/>
                  <a:lumOff val="60000"/>
                </a:schemeClr>
              </a:gs>
              <a:gs pos="57000">
                <a:schemeClr val="accent2">
                  <a:lumMod val="20000"/>
                  <a:lumOff val="80000"/>
                </a:schemeClr>
              </a:gs>
              <a:gs pos="100000">
                <a:schemeClr val="accent2">
                  <a:lumMod val="40000"/>
                  <a:lumOff val="60000"/>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a:extLst>
              <a:ext uri="{FF2B5EF4-FFF2-40B4-BE49-F238E27FC236}">
                <a16:creationId xmlns:a16="http://schemas.microsoft.com/office/drawing/2014/main" id="{B35829BA-077F-44B8-BA42-85DC592DC81E}"/>
              </a:ext>
            </a:extLst>
          </p:cNvPr>
          <p:cNvSpPr>
            <a:spLocks noGrp="1"/>
          </p:cNvSpPr>
          <p:nvPr>
            <p:ph type="title"/>
          </p:nvPr>
        </p:nvSpPr>
        <p:spPr>
          <a:xfrm>
            <a:off x="838200" y="271313"/>
            <a:ext cx="5993921" cy="661418"/>
          </a:xfrm>
        </p:spPr>
        <p:txBody>
          <a:bodyPr/>
          <a:lstStyle/>
          <a:p>
            <a:r>
              <a:rPr lang="en-US" altLang="zh-HK" dirty="0">
                <a:latin typeface="DFHeiBold-B5" panose="020B0709000000000000" pitchFamily="49" charset="-120"/>
                <a:ea typeface="DFHeiBold-B5" panose="020B0709000000000000" pitchFamily="49" charset="-120"/>
              </a:rPr>
              <a:t>4</a:t>
            </a:r>
            <a:r>
              <a:rPr lang="zh-HK" altLang="en-US" dirty="0">
                <a:latin typeface="DFHeiBold-B5" panose="020B0709000000000000" pitchFamily="49" charset="-120"/>
                <a:ea typeface="DFHeiBold-B5" panose="020B0709000000000000" pitchFamily="49" charset="-120"/>
              </a:rPr>
              <a:t>月</a:t>
            </a:r>
            <a:r>
              <a:rPr lang="en-US" altLang="zh-TW" dirty="0">
                <a:latin typeface="DFHeiBold-B5" panose="020B0709000000000000" pitchFamily="49" charset="-120"/>
                <a:ea typeface="DFHeiBold-B5" panose="020B0709000000000000" pitchFamily="49" charset="-120"/>
              </a:rPr>
              <a:t>21</a:t>
            </a:r>
            <a:r>
              <a:rPr lang="zh-HK" altLang="en-US" dirty="0">
                <a:latin typeface="DFHeiBold-B5" panose="020B0709000000000000" pitchFamily="49" charset="-120"/>
                <a:ea typeface="DFHeiBold-B5" panose="020B0709000000000000" pitchFamily="49" charset="-120"/>
              </a:rPr>
              <a:t>日 </a:t>
            </a:r>
            <a:r>
              <a:rPr lang="zh-TW" altLang="en-US" dirty="0">
                <a:latin typeface="DFHeiBold-B5" panose="020B0709000000000000" pitchFamily="49" charset="-120"/>
                <a:ea typeface="DFHeiBold-B5" panose="020B0709000000000000" pitchFamily="49" charset="-120"/>
              </a:rPr>
              <a:t>復活主日</a:t>
            </a:r>
            <a:endParaRPr lang="zh-HK" altLang="en-US" dirty="0">
              <a:latin typeface="DFHeiBold-B5" panose="020B0709000000000000" pitchFamily="49" charset="-120"/>
              <a:ea typeface="DFHeiBold-B5" panose="020B0709000000000000" pitchFamily="49" charset="-120"/>
            </a:endParaRPr>
          </a:p>
        </p:txBody>
      </p:sp>
      <p:sp>
        <p:nvSpPr>
          <p:cNvPr id="5" name="文字方塊 4">
            <a:extLst>
              <a:ext uri="{FF2B5EF4-FFF2-40B4-BE49-F238E27FC236}">
                <a16:creationId xmlns:a16="http://schemas.microsoft.com/office/drawing/2014/main" id="{DA0E9EF3-464E-48AC-8E8E-E5F8B6757914}"/>
              </a:ext>
            </a:extLst>
          </p:cNvPr>
          <p:cNvSpPr txBox="1"/>
          <p:nvPr/>
        </p:nvSpPr>
        <p:spPr>
          <a:xfrm>
            <a:off x="923924" y="1217763"/>
            <a:ext cx="10344150" cy="3567643"/>
          </a:xfrm>
          <a:prstGeom prst="rect">
            <a:avLst/>
          </a:prstGeom>
          <a:noFill/>
        </p:spPr>
        <p:txBody>
          <a:bodyPr wrap="square" rtlCol="0">
            <a:spAutoFit/>
          </a:bodyPr>
          <a:lstStyle/>
          <a:p>
            <a:pPr algn="ctr"/>
            <a:r>
              <a:rPr lang="zh-TW" altLang="en-US" sz="2000" dirty="0">
                <a:latin typeface="DFYuanMedium-B5" panose="020F0509000000000000" pitchFamily="49" charset="-120"/>
                <a:ea typeface="DFYuanMedium-B5" panose="020F0509000000000000" pitchFamily="49" charset="-120"/>
              </a:rPr>
              <a:t>請為香港貧窮人禱告，懇求上主護祐：</a:t>
            </a:r>
            <a:endParaRPr lang="en-US" altLang="zh-TW" sz="2000" dirty="0">
              <a:latin typeface="DFYuanMedium-B5" panose="020F0509000000000000" pitchFamily="49" charset="-120"/>
              <a:ea typeface="DFYuanMedium-B5" panose="020F0509000000000000" pitchFamily="49" charset="-120"/>
            </a:endParaRPr>
          </a:p>
          <a:p>
            <a:pPr algn="ctr"/>
            <a:endParaRPr lang="en-US" altLang="zh-HK" sz="2000" dirty="0">
              <a:latin typeface="DFYuanMedium-B5" panose="020F0509000000000000" pitchFamily="49" charset="-120"/>
              <a:ea typeface="DFYuanMedium-B5" panose="020F0509000000000000" pitchFamily="49" charset="-120"/>
            </a:endParaRPr>
          </a:p>
          <a:p>
            <a:pPr algn="ctr">
              <a:lnSpc>
                <a:spcPct val="150000"/>
              </a:lnSpc>
            </a:pPr>
            <a:r>
              <a:rPr lang="zh-TW" altLang="en-US" dirty="0">
                <a:latin typeface="DFYuanMedium-B5" panose="020F0509000000000000" pitchFamily="49" charset="-120"/>
                <a:ea typeface="DFYuanMedium-B5" panose="020F0509000000000000" pitchFamily="49" charset="-120"/>
              </a:rPr>
              <a:t>主耶穌，祢是復活得勝的主。</a:t>
            </a:r>
            <a:endParaRPr lang="en-US" altLang="zh-TW" dirty="0">
              <a:latin typeface="DFYuanMedium-B5" panose="020F0509000000000000" pitchFamily="49" charset="-120"/>
              <a:ea typeface="DFYuanMedium-B5" panose="020F0509000000000000" pitchFamily="49" charset="-120"/>
            </a:endParaRPr>
          </a:p>
          <a:p>
            <a:pPr algn="ctr">
              <a:lnSpc>
                <a:spcPct val="150000"/>
              </a:lnSpc>
            </a:pPr>
            <a:r>
              <a:rPr lang="zh-TW" altLang="en-US" dirty="0">
                <a:latin typeface="DFYuanMedium-B5" panose="020F0509000000000000" pitchFamily="49" charset="-120"/>
                <a:ea typeface="DFYuanMedium-B5" panose="020F0509000000000000" pitchFamily="49" charset="-120"/>
              </a:rPr>
              <a:t>我們懇求祢蔭庇眾教會，叫我們同得生命的更新與復興。</a:t>
            </a:r>
            <a:endParaRPr lang="en-US" altLang="zh-TW" dirty="0">
              <a:latin typeface="DFYuanMedium-B5" panose="020F0509000000000000" pitchFamily="49" charset="-120"/>
              <a:ea typeface="DFYuanMedium-B5" panose="020F0509000000000000" pitchFamily="49" charset="-120"/>
            </a:endParaRPr>
          </a:p>
          <a:p>
            <a:pPr algn="ctr">
              <a:lnSpc>
                <a:spcPct val="150000"/>
              </a:lnSpc>
            </a:pPr>
            <a:r>
              <a:rPr lang="zh-TW" altLang="en-US" dirty="0">
                <a:latin typeface="DFYuanMedium-B5" panose="020F0509000000000000" pitchFamily="49" charset="-120"/>
                <a:ea typeface="DFYuanMedium-B5" panose="020F0509000000000000" pitchFamily="49" charset="-120"/>
              </a:rPr>
              <a:t>香港乃我們土生土長的城市，城市內的人群都與我們息息相關。</a:t>
            </a:r>
            <a:endParaRPr lang="en-US" altLang="zh-TW" dirty="0">
              <a:latin typeface="DFYuanMedium-B5" panose="020F0509000000000000" pitchFamily="49" charset="-120"/>
              <a:ea typeface="DFYuanMedium-B5" panose="020F0509000000000000" pitchFamily="49" charset="-120"/>
            </a:endParaRPr>
          </a:p>
          <a:p>
            <a:pPr algn="ctr">
              <a:lnSpc>
                <a:spcPct val="150000"/>
              </a:lnSpc>
            </a:pPr>
            <a:r>
              <a:rPr lang="zh-TW" altLang="en-US" dirty="0">
                <a:latin typeface="DFYuanMedium-B5" panose="020F0509000000000000" pitchFamily="49" charset="-120"/>
                <a:ea typeface="DFYuanMedium-B5" panose="020F0509000000000000" pitchFamily="49" charset="-120"/>
              </a:rPr>
              <a:t>因祢在十字架上所承受的苦難，我們願意學習彼此承擔困難與痛苦，</a:t>
            </a:r>
            <a:endParaRPr lang="en-US" altLang="zh-TW" dirty="0">
              <a:latin typeface="DFYuanMedium-B5" panose="020F0509000000000000" pitchFamily="49" charset="-120"/>
              <a:ea typeface="DFYuanMedium-B5" panose="020F0509000000000000" pitchFamily="49" charset="-120"/>
            </a:endParaRPr>
          </a:p>
          <a:p>
            <a:pPr algn="ctr">
              <a:lnSpc>
                <a:spcPct val="150000"/>
              </a:lnSpc>
            </a:pPr>
            <a:r>
              <a:rPr lang="zh-TW" altLang="en-US" dirty="0">
                <a:latin typeface="DFYuanMedium-B5" panose="020F0509000000000000" pitchFamily="49" charset="-120"/>
                <a:ea typeface="DFYuanMedium-B5" panose="020F0509000000000000" pitchFamily="49" charset="-120"/>
              </a:rPr>
              <a:t>將祢捨身的大愛及復活的盼望，帶到社區中的每個角落，使各人的生命都得到轉化。</a:t>
            </a:r>
            <a:endParaRPr lang="en-US" altLang="zh-TW" dirty="0">
              <a:latin typeface="DFYuanMedium-B5" panose="020F0509000000000000" pitchFamily="49" charset="-120"/>
              <a:ea typeface="DFYuanMedium-B5" panose="020F0509000000000000" pitchFamily="49" charset="-120"/>
            </a:endParaRPr>
          </a:p>
          <a:p>
            <a:pPr algn="ctr">
              <a:lnSpc>
                <a:spcPct val="150000"/>
              </a:lnSpc>
            </a:pPr>
            <a:endParaRPr lang="en-US" altLang="zh-TW" dirty="0">
              <a:latin typeface="DFYuanMedium-B5" panose="020F0509000000000000" pitchFamily="49" charset="-120"/>
              <a:ea typeface="DFYuanMedium-B5" panose="020F0509000000000000" pitchFamily="49" charset="-120"/>
            </a:endParaRPr>
          </a:p>
          <a:p>
            <a:pPr algn="ctr">
              <a:lnSpc>
                <a:spcPct val="150000"/>
              </a:lnSpc>
            </a:pPr>
            <a:r>
              <a:rPr lang="zh-TW" altLang="en-US" dirty="0">
                <a:latin typeface="DFYuanMedium-B5" panose="020F0509000000000000" pitchFamily="49" charset="-120"/>
                <a:ea typeface="DFYuanMedium-B5" panose="020F0509000000000000" pitchFamily="49" charset="-120"/>
              </a:rPr>
              <a:t>奉救主耶穌基督的名字禱告，阿們！</a:t>
            </a:r>
            <a:endParaRPr lang="zh-HK" altLang="en-US" dirty="0">
              <a:latin typeface="DFYuanMedium-B5" panose="020F0509000000000000" pitchFamily="49" charset="-120"/>
              <a:ea typeface="DFYuanMedium-B5" panose="020F0509000000000000" pitchFamily="49" charset="-120"/>
            </a:endParaRPr>
          </a:p>
        </p:txBody>
      </p:sp>
      <p:sp>
        <p:nvSpPr>
          <p:cNvPr id="10" name="文字方塊 9">
            <a:extLst>
              <a:ext uri="{FF2B5EF4-FFF2-40B4-BE49-F238E27FC236}">
                <a16:creationId xmlns:a16="http://schemas.microsoft.com/office/drawing/2014/main" id="{EC748A86-7E06-46AE-83D9-ADE7FED48344}"/>
              </a:ext>
            </a:extLst>
          </p:cNvPr>
          <p:cNvSpPr txBox="1"/>
          <p:nvPr/>
        </p:nvSpPr>
        <p:spPr>
          <a:xfrm>
            <a:off x="1928812" y="5753757"/>
            <a:ext cx="8334375" cy="938719"/>
          </a:xfrm>
          <a:prstGeom prst="rect">
            <a:avLst/>
          </a:prstGeom>
          <a:noFill/>
        </p:spPr>
        <p:txBody>
          <a:bodyPr wrap="square" rtlCol="0" anchor="b">
            <a:spAutoFit/>
          </a:bodyPr>
          <a:lstStyle/>
          <a:p>
            <a:pPr algn="ctr">
              <a:spcAft>
                <a:spcPts val="600"/>
              </a:spcAft>
            </a:pPr>
            <a:r>
              <a:rPr lang="zh-TW" altLang="en-US" dirty="0">
                <a:latin typeface="DFPTieXianW3-B5" panose="03000300000000000000" pitchFamily="66" charset="-120"/>
                <a:ea typeface="DFPTieXianW3-B5" panose="03000300000000000000" pitchFamily="66" charset="-120"/>
              </a:rPr>
              <a:t>諸天哪，應當歡呼！大地啊，應當快樂！眾山哪，應當發聲歌唱！</a:t>
            </a:r>
            <a:br>
              <a:rPr lang="en-US" altLang="zh-TW" dirty="0">
                <a:latin typeface="DFPTieXianW3-B5" panose="03000300000000000000" pitchFamily="66" charset="-120"/>
                <a:ea typeface="DFPTieXianW3-B5" panose="03000300000000000000" pitchFamily="66" charset="-120"/>
              </a:rPr>
            </a:br>
            <a:r>
              <a:rPr lang="zh-TW" altLang="en-US" dirty="0">
                <a:latin typeface="DFPTieXianW3-B5" panose="03000300000000000000" pitchFamily="66" charset="-120"/>
                <a:ea typeface="DFPTieXianW3-B5" panose="03000300000000000000" pitchFamily="66" charset="-120"/>
              </a:rPr>
              <a:t>因為耶和華已經安慰他的百姓，也要憐恤他困苦之民。</a:t>
            </a:r>
            <a:endParaRPr lang="en-US" altLang="zh-TW" dirty="0">
              <a:latin typeface="DFPTieXianW3-B5" panose="03000300000000000000" pitchFamily="66" charset="-120"/>
              <a:ea typeface="DFPTieXianW3-B5" panose="03000300000000000000" pitchFamily="66" charset="-120"/>
            </a:endParaRPr>
          </a:p>
          <a:p>
            <a:pPr algn="ctr"/>
            <a:r>
              <a:rPr lang="zh-TW" altLang="en-US" sz="1400" dirty="0">
                <a:latin typeface="DFPTieXianW3-B5" panose="03000300000000000000" pitchFamily="66" charset="-120"/>
                <a:ea typeface="DFPTieXianW3-B5" panose="03000300000000000000" pitchFamily="66" charset="-120"/>
              </a:rPr>
              <a:t>以賽亞書</a:t>
            </a:r>
            <a:r>
              <a:rPr lang="en-US" altLang="zh-TW" sz="1400" dirty="0">
                <a:latin typeface="DFPTieXianW3-B5" panose="03000300000000000000" pitchFamily="66" charset="-120"/>
                <a:ea typeface="DFPTieXianW3-B5" panose="03000300000000000000" pitchFamily="66" charset="-120"/>
              </a:rPr>
              <a:t>49</a:t>
            </a:r>
            <a:r>
              <a:rPr lang="zh-TW" altLang="en-US" sz="1400" dirty="0">
                <a:latin typeface="DFPTieXianW3-B5" panose="03000300000000000000" pitchFamily="66" charset="-120"/>
                <a:ea typeface="DFPTieXianW3-B5" panose="03000300000000000000" pitchFamily="66" charset="-120"/>
              </a:rPr>
              <a:t>：</a:t>
            </a:r>
            <a:r>
              <a:rPr lang="en-US" altLang="zh-TW" sz="1400" dirty="0">
                <a:latin typeface="DFPTieXianW3-B5" panose="03000300000000000000" pitchFamily="66" charset="-120"/>
                <a:ea typeface="DFPTieXianW3-B5" panose="03000300000000000000" pitchFamily="66" charset="-120"/>
              </a:rPr>
              <a:t>13</a:t>
            </a:r>
            <a:endParaRPr lang="zh-HK" altLang="en-US" sz="1400" dirty="0">
              <a:latin typeface="DFPTieXianW3-B5" panose="03000300000000000000" pitchFamily="66" charset="-120"/>
              <a:ea typeface="DFPTieXianW3-B5" panose="03000300000000000000" pitchFamily="66" charset="-120"/>
            </a:endParaRPr>
          </a:p>
        </p:txBody>
      </p:sp>
    </p:spTree>
    <p:extLst>
      <p:ext uri="{BB962C8B-B14F-4D97-AF65-F5344CB8AC3E}">
        <p14:creationId xmlns:p14="http://schemas.microsoft.com/office/powerpoint/2010/main" val="1453479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96D48814-2FA8-456E-A460-4E46F1B753B6}"/>
              </a:ext>
            </a:extLst>
          </p:cNvPr>
          <p:cNvSpPr/>
          <p:nvPr/>
        </p:nvSpPr>
        <p:spPr>
          <a:xfrm>
            <a:off x="838200" y="1027262"/>
            <a:ext cx="3200400" cy="4612975"/>
          </a:xfrm>
          <a:prstGeom prst="rect">
            <a:avLst/>
          </a:prstGeom>
          <a:gradFill flip="none" rotWithShape="1">
            <a:gsLst>
              <a:gs pos="0">
                <a:schemeClr val="accent6">
                  <a:lumMod val="40000"/>
                  <a:lumOff val="60000"/>
                </a:schemeClr>
              </a:gs>
              <a:gs pos="50000">
                <a:schemeClr val="accent6">
                  <a:lumMod val="40000"/>
                  <a:lumOff val="60000"/>
                  <a:tint val="44500"/>
                  <a:satMod val="160000"/>
                </a:schemeClr>
              </a:gs>
              <a:gs pos="100000">
                <a:schemeClr val="accent6">
                  <a:lumMod val="40000"/>
                  <a:lumOff val="6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zh-HK" altLang="en-US" dirty="0"/>
          </a:p>
        </p:txBody>
      </p:sp>
      <p:sp>
        <p:nvSpPr>
          <p:cNvPr id="7" name="矩形 6">
            <a:extLst>
              <a:ext uri="{FF2B5EF4-FFF2-40B4-BE49-F238E27FC236}">
                <a16:creationId xmlns:a16="http://schemas.microsoft.com/office/drawing/2014/main" id="{3E2445EB-0170-4AA6-90B9-3136D34329B5}"/>
              </a:ext>
            </a:extLst>
          </p:cNvPr>
          <p:cNvSpPr/>
          <p:nvPr/>
        </p:nvSpPr>
        <p:spPr>
          <a:xfrm>
            <a:off x="4495800" y="1027262"/>
            <a:ext cx="6858000" cy="4612975"/>
          </a:xfrm>
          <a:prstGeom prst="rect">
            <a:avLst/>
          </a:prstGeom>
          <a:gradFill flip="none" rotWithShape="1">
            <a:gsLst>
              <a:gs pos="0">
                <a:schemeClr val="accent5">
                  <a:lumMod val="60000"/>
                  <a:lumOff val="40000"/>
                </a:schemeClr>
              </a:gs>
              <a:gs pos="50000">
                <a:schemeClr val="accent5">
                  <a:lumMod val="20000"/>
                  <a:lumOff val="80000"/>
                </a:schemeClr>
              </a:gs>
              <a:gs pos="100000">
                <a:schemeClr val="accent5">
                  <a:lumMod val="20000"/>
                  <a:lumOff val="8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a:extLst>
              <a:ext uri="{FF2B5EF4-FFF2-40B4-BE49-F238E27FC236}">
                <a16:creationId xmlns:a16="http://schemas.microsoft.com/office/drawing/2014/main" id="{B35829BA-077F-44B8-BA42-85DC592DC81E}"/>
              </a:ext>
            </a:extLst>
          </p:cNvPr>
          <p:cNvSpPr>
            <a:spLocks noGrp="1"/>
          </p:cNvSpPr>
          <p:nvPr>
            <p:ph type="title"/>
          </p:nvPr>
        </p:nvSpPr>
        <p:spPr>
          <a:xfrm>
            <a:off x="838200" y="271313"/>
            <a:ext cx="5993921" cy="661418"/>
          </a:xfrm>
        </p:spPr>
        <p:txBody>
          <a:bodyPr/>
          <a:lstStyle/>
          <a:p>
            <a:r>
              <a:rPr lang="en-US" altLang="zh-TW" dirty="0">
                <a:latin typeface="DFHeiBold-B5" panose="020B0709000000000000" pitchFamily="49" charset="-120"/>
                <a:ea typeface="DFHeiBold-B5" panose="020B0709000000000000" pitchFamily="49" charset="-120"/>
              </a:rPr>
              <a:t>3</a:t>
            </a:r>
            <a:r>
              <a:rPr lang="zh-TW" altLang="en-US" dirty="0">
                <a:latin typeface="DFHeiBold-B5" panose="020B0709000000000000" pitchFamily="49" charset="-120"/>
                <a:ea typeface="DFHeiBold-B5" panose="020B0709000000000000" pitchFamily="49" charset="-120"/>
              </a:rPr>
              <a:t>月</a:t>
            </a:r>
            <a:r>
              <a:rPr lang="en-US" altLang="zh-TW" dirty="0">
                <a:latin typeface="DFHeiBold-B5" panose="020B0709000000000000" pitchFamily="49" charset="-120"/>
                <a:ea typeface="DFHeiBold-B5" panose="020B0709000000000000" pitchFamily="49" charset="-120"/>
              </a:rPr>
              <a:t>6-9</a:t>
            </a:r>
            <a:r>
              <a:rPr lang="zh-TW" altLang="en-US" dirty="0">
                <a:latin typeface="DFHeiBold-B5" panose="020B0709000000000000" pitchFamily="49" charset="-120"/>
                <a:ea typeface="DFHeiBold-B5" panose="020B0709000000000000" pitchFamily="49" charset="-120"/>
              </a:rPr>
              <a:t>日 </a:t>
            </a:r>
            <a:r>
              <a:rPr lang="en-US" altLang="zh-TW" dirty="0">
                <a:latin typeface="DFHeiBold-B5" panose="020B0709000000000000" pitchFamily="49" charset="-120"/>
                <a:ea typeface="DFHeiBold-B5" panose="020B0709000000000000" pitchFamily="49" charset="-120"/>
              </a:rPr>
              <a:t>(1)</a:t>
            </a:r>
            <a:endParaRPr lang="zh-HK" altLang="en-US" dirty="0">
              <a:latin typeface="DFHeiBold-B5" panose="020B0709000000000000" pitchFamily="49" charset="-120"/>
              <a:ea typeface="DFHeiBold-B5" panose="020B0709000000000000" pitchFamily="49" charset="-120"/>
            </a:endParaRPr>
          </a:p>
        </p:txBody>
      </p:sp>
      <p:sp>
        <p:nvSpPr>
          <p:cNvPr id="3" name="文字方塊 2">
            <a:extLst>
              <a:ext uri="{FF2B5EF4-FFF2-40B4-BE49-F238E27FC236}">
                <a16:creationId xmlns:a16="http://schemas.microsoft.com/office/drawing/2014/main" id="{E8B3B15C-86A4-4C94-865D-C052CDECEC4B}"/>
              </a:ext>
            </a:extLst>
          </p:cNvPr>
          <p:cNvSpPr txBox="1"/>
          <p:nvPr/>
        </p:nvSpPr>
        <p:spPr>
          <a:xfrm>
            <a:off x="923925" y="1182537"/>
            <a:ext cx="3028950" cy="2080378"/>
          </a:xfrm>
          <a:prstGeom prst="rect">
            <a:avLst/>
          </a:prstGeom>
          <a:noFill/>
        </p:spPr>
        <p:txBody>
          <a:bodyPr wrap="square" rtlCol="0">
            <a:spAutoFit/>
          </a:bodyPr>
          <a:lstStyle/>
          <a:p>
            <a:r>
              <a:rPr lang="zh-TW" altLang="en-US" dirty="0">
                <a:latin typeface="DFYuanMedium-B5" panose="020F0509000000000000" pitchFamily="49" charset="-120"/>
                <a:ea typeface="DFYuanMedium-B5" panose="020F0509000000000000" pitchFamily="49" charset="-120"/>
              </a:rPr>
              <a:t>中華基督教會灣仔堂</a:t>
            </a:r>
            <a:endParaRPr lang="en-US" altLang="zh-TW"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pPr>
              <a:lnSpc>
                <a:spcPct val="150000"/>
              </a:lnSpc>
            </a:pPr>
            <a:r>
              <a:rPr lang="zh-TW" altLang="en-US" sz="1600" dirty="0">
                <a:latin typeface="DFYuanMedium-B5" panose="020F0509000000000000" pitchFamily="49" charset="-120"/>
                <a:ea typeface="DFYuanMedium-B5" panose="020F0509000000000000" pitchFamily="49" charset="-120"/>
              </a:rPr>
              <a:t>為現時在港難民祈禱，他們因宗教或政治迫害被迫流落異鄉，他們在港生活拮据，等候遣送收容國時間極長。</a:t>
            </a:r>
            <a:endParaRPr lang="zh-HK" altLang="en-US" sz="1600" dirty="0">
              <a:latin typeface="DFYuanMedium-B5" panose="020F0509000000000000" pitchFamily="49" charset="-120"/>
              <a:ea typeface="DFYuanMedium-B5" panose="020F0509000000000000" pitchFamily="49" charset="-120"/>
            </a:endParaRPr>
          </a:p>
        </p:txBody>
      </p:sp>
      <p:sp>
        <p:nvSpPr>
          <p:cNvPr id="4" name="文字方塊 3">
            <a:extLst>
              <a:ext uri="{FF2B5EF4-FFF2-40B4-BE49-F238E27FC236}">
                <a16:creationId xmlns:a16="http://schemas.microsoft.com/office/drawing/2014/main" id="{687E77EB-D711-4910-BE80-C369B9BA9DED}"/>
              </a:ext>
            </a:extLst>
          </p:cNvPr>
          <p:cNvSpPr txBox="1"/>
          <p:nvPr/>
        </p:nvSpPr>
        <p:spPr>
          <a:xfrm>
            <a:off x="4581525" y="1182537"/>
            <a:ext cx="6686550" cy="4939814"/>
          </a:xfrm>
          <a:prstGeom prst="rect">
            <a:avLst/>
          </a:prstGeom>
          <a:noFill/>
        </p:spPr>
        <p:txBody>
          <a:bodyPr wrap="square" rtlCol="0">
            <a:spAutoFit/>
          </a:bodyPr>
          <a:lstStyle/>
          <a:p>
            <a:r>
              <a:rPr lang="zh-TW" altLang="en-US" dirty="0">
                <a:latin typeface="DFYuanMedium-B5" panose="020F0509000000000000" pitchFamily="49" charset="-120"/>
                <a:ea typeface="DFYuanMedium-B5" panose="020F0509000000000000" pitchFamily="49" charset="-120"/>
              </a:rPr>
              <a:t>恩薈使命教會</a:t>
            </a:r>
            <a:endParaRPr lang="en-US" altLang="zh-TW"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pPr algn="just">
              <a:lnSpc>
                <a:spcPct val="150000"/>
              </a:lnSpc>
            </a:pPr>
            <a:r>
              <a:rPr lang="en-US" altLang="zh-TW" sz="1400" dirty="0">
                <a:latin typeface="DFYuanMedium-B5" panose="020F0509000000000000" pitchFamily="49" charset="-120"/>
                <a:ea typeface="DFYuanMedium-B5" panose="020F0509000000000000" pitchFamily="49" charset="-120"/>
              </a:rPr>
              <a:t>1. </a:t>
            </a:r>
            <a:r>
              <a:rPr lang="zh-TW" altLang="en-US" sz="1400" dirty="0">
                <a:latin typeface="DFYuanMedium-B5" panose="020F0509000000000000" pitchFamily="49" charset="-120"/>
                <a:ea typeface="DFYuanMedium-B5" panose="020F0509000000000000" pitchFamily="49" charset="-120"/>
              </a:rPr>
              <a:t>願主使用本年度婚姻戀愛課程及相關營會在東涌、深水埗區及相關地區的開辦，促進婚姻健康美滿，及建構以基督為中心的家庭婚姻價值觀；同時，求主耶穌基督的愛和喜樂平安使用本年度課程臨到所有報名參加者，使當中的未信者認識耶穌基督，及讓參加者經歷福音大能，歸向基督。</a:t>
            </a:r>
          </a:p>
          <a:p>
            <a:pPr algn="just">
              <a:lnSpc>
                <a:spcPct val="150000"/>
              </a:lnSpc>
            </a:pPr>
            <a:endParaRPr lang="zh-TW" altLang="en-US" sz="1400" dirty="0">
              <a:latin typeface="DFYuanMedium-B5" panose="020F0509000000000000" pitchFamily="49" charset="-120"/>
              <a:ea typeface="DFYuanMedium-B5" panose="020F0509000000000000" pitchFamily="49" charset="-120"/>
            </a:endParaRPr>
          </a:p>
          <a:p>
            <a:pPr algn="just">
              <a:lnSpc>
                <a:spcPct val="150000"/>
              </a:lnSpc>
            </a:pPr>
            <a:r>
              <a:rPr lang="en-US" altLang="zh-TW" sz="1400" dirty="0">
                <a:latin typeface="DFYuanMedium-B5" panose="020F0509000000000000" pitchFamily="49" charset="-120"/>
                <a:ea typeface="DFYuanMedium-B5" panose="020F0509000000000000" pitchFamily="49" charset="-120"/>
              </a:rPr>
              <a:t>2. </a:t>
            </a:r>
            <a:r>
              <a:rPr lang="zh-TW" altLang="en-US" sz="1400" dirty="0">
                <a:latin typeface="DFYuanMedium-B5" panose="020F0509000000000000" pitchFamily="49" charset="-120"/>
                <a:ea typeface="DFYuanMedium-B5" panose="020F0509000000000000" pitchFamily="49" charset="-120"/>
              </a:rPr>
              <a:t>願主使用本年度在東涌、深水埗區及相關地區的營商宣教工作，榮神益人，為東涌建會工作提供重要資源。求主差遣支持本會建會的有心人及機構，與本會結連伙伴，成就祂自己的榮耀工作。</a:t>
            </a:r>
          </a:p>
          <a:p>
            <a:pPr algn="just">
              <a:lnSpc>
                <a:spcPct val="150000"/>
              </a:lnSpc>
            </a:pPr>
            <a:endParaRPr lang="zh-TW" altLang="en-US" sz="1400" dirty="0">
              <a:latin typeface="DFYuanMedium-B5" panose="020F0509000000000000" pitchFamily="49" charset="-120"/>
              <a:ea typeface="DFYuanMedium-B5" panose="020F0509000000000000" pitchFamily="49" charset="-120"/>
            </a:endParaRPr>
          </a:p>
          <a:p>
            <a:pPr algn="just">
              <a:lnSpc>
                <a:spcPct val="150000"/>
              </a:lnSpc>
            </a:pPr>
            <a:r>
              <a:rPr lang="en-US" altLang="zh-TW" sz="1400" dirty="0">
                <a:latin typeface="DFYuanMedium-B5" panose="020F0509000000000000" pitchFamily="49" charset="-120"/>
                <a:ea typeface="DFYuanMedium-B5" panose="020F0509000000000000" pitchFamily="49" charset="-120"/>
              </a:rPr>
              <a:t>3. </a:t>
            </a:r>
            <a:r>
              <a:rPr lang="zh-TW" altLang="en-US" sz="1400" dirty="0">
                <a:latin typeface="DFYuanMedium-B5" panose="020F0509000000000000" pitchFamily="49" charset="-120"/>
                <a:ea typeface="DFYuanMedium-B5" panose="020F0509000000000000" pitchFamily="49" charset="-120"/>
              </a:rPr>
              <a:t>願主使用本會及合作伙伴機會的各類教育課程及相關活動，成為搶救未信者靈魂及培育門徒領袖的祝福渠道。</a:t>
            </a:r>
          </a:p>
          <a:p>
            <a:endParaRPr lang="zh-TW" altLang="en-US" sz="1600" dirty="0">
              <a:latin typeface="DFYuanMedium-B5" panose="020F0509000000000000" pitchFamily="49" charset="-120"/>
              <a:ea typeface="DFYuanMedium-B5" panose="020F0509000000000000" pitchFamily="49" charset="-120"/>
            </a:endParaRPr>
          </a:p>
          <a:p>
            <a:endParaRPr lang="zh-TW" altLang="en-US" sz="1600" dirty="0">
              <a:latin typeface="DFYuanMedium-B5" panose="020F0509000000000000" pitchFamily="49" charset="-120"/>
              <a:ea typeface="DFYuanMedium-B5" panose="020F0509000000000000" pitchFamily="49" charset="-120"/>
            </a:endParaRPr>
          </a:p>
          <a:p>
            <a:endParaRPr lang="zh-HK" altLang="en-US" sz="1600" dirty="0">
              <a:latin typeface="DFYuanMedium-B5" panose="020F0509000000000000" pitchFamily="49" charset="-120"/>
              <a:ea typeface="DFYuanMedium-B5" panose="020F0509000000000000" pitchFamily="49" charset="-120"/>
            </a:endParaRPr>
          </a:p>
        </p:txBody>
      </p:sp>
      <p:sp>
        <p:nvSpPr>
          <p:cNvPr id="9" name="文字方塊 8">
            <a:extLst>
              <a:ext uri="{FF2B5EF4-FFF2-40B4-BE49-F238E27FC236}">
                <a16:creationId xmlns:a16="http://schemas.microsoft.com/office/drawing/2014/main" id="{276C36A4-DA20-4FF6-A089-CF3824575AF6}"/>
              </a:ext>
            </a:extLst>
          </p:cNvPr>
          <p:cNvSpPr txBox="1"/>
          <p:nvPr/>
        </p:nvSpPr>
        <p:spPr>
          <a:xfrm>
            <a:off x="1928812" y="5754537"/>
            <a:ext cx="8334375" cy="938719"/>
          </a:xfrm>
          <a:prstGeom prst="rect">
            <a:avLst/>
          </a:prstGeom>
          <a:noFill/>
        </p:spPr>
        <p:txBody>
          <a:bodyPr wrap="square" rtlCol="0" anchor="b">
            <a:spAutoFit/>
          </a:bodyPr>
          <a:lstStyle/>
          <a:p>
            <a:pPr algn="ctr">
              <a:spcAft>
                <a:spcPts val="600"/>
              </a:spcAft>
            </a:pPr>
            <a:r>
              <a:rPr lang="zh-TW" altLang="en-US" dirty="0">
                <a:latin typeface="DFPTieXianW3-B5" panose="03000300000000000000" pitchFamily="66" charset="-120"/>
                <a:ea typeface="DFPTieXianW3-B5" panose="03000300000000000000" pitchFamily="66" charset="-120"/>
              </a:rPr>
              <a:t>耶穌出來，見有許多的人，就憐憫他們，因為他們如同羊沒有牧人一般，</a:t>
            </a:r>
            <a:br>
              <a:rPr lang="en-US" altLang="zh-TW" dirty="0">
                <a:latin typeface="DFPTieXianW3-B5" panose="03000300000000000000" pitchFamily="66" charset="-120"/>
                <a:ea typeface="DFPTieXianW3-B5" panose="03000300000000000000" pitchFamily="66" charset="-120"/>
              </a:rPr>
            </a:br>
            <a:r>
              <a:rPr lang="zh-TW" altLang="en-US" dirty="0">
                <a:latin typeface="DFPTieXianW3-B5" panose="03000300000000000000" pitchFamily="66" charset="-120"/>
                <a:ea typeface="DFPTieXianW3-B5" panose="03000300000000000000" pitchFamily="66" charset="-120"/>
              </a:rPr>
              <a:t>於是開口教訓他們許多道理。</a:t>
            </a:r>
            <a:endParaRPr lang="en-US" altLang="zh-TW" dirty="0">
              <a:latin typeface="DFPTieXianW3-B5" panose="03000300000000000000" pitchFamily="66" charset="-120"/>
              <a:ea typeface="DFPTieXianW3-B5" panose="03000300000000000000" pitchFamily="66" charset="-120"/>
            </a:endParaRPr>
          </a:p>
          <a:p>
            <a:pPr algn="ctr"/>
            <a:r>
              <a:rPr lang="zh-HK" altLang="en-US" sz="1400" dirty="0">
                <a:latin typeface="DFPTieXianW3-B5" panose="03000300000000000000" pitchFamily="66" charset="-120"/>
                <a:ea typeface="DFPTieXianW3-B5" panose="03000300000000000000" pitchFamily="66" charset="-120"/>
              </a:rPr>
              <a:t>馬可福音</a:t>
            </a:r>
            <a:r>
              <a:rPr lang="en-US" altLang="zh-HK" sz="1400" dirty="0">
                <a:latin typeface="DFPTieXianW3-B5" panose="03000300000000000000" pitchFamily="66" charset="-120"/>
                <a:ea typeface="DFPTieXianW3-B5" panose="03000300000000000000" pitchFamily="66" charset="-120"/>
              </a:rPr>
              <a:t>6</a:t>
            </a:r>
            <a:r>
              <a:rPr lang="zh-HK" altLang="en-US" sz="1400" dirty="0">
                <a:latin typeface="DFPTieXianW3-B5" panose="03000300000000000000" pitchFamily="66" charset="-120"/>
                <a:ea typeface="DFPTieXianW3-B5" panose="03000300000000000000" pitchFamily="66" charset="-120"/>
              </a:rPr>
              <a:t>：</a:t>
            </a:r>
            <a:r>
              <a:rPr lang="en-US" altLang="zh-HK" sz="1400" dirty="0">
                <a:latin typeface="DFPTieXianW3-B5" panose="03000300000000000000" pitchFamily="66" charset="-120"/>
                <a:ea typeface="DFPTieXianW3-B5" panose="03000300000000000000" pitchFamily="66" charset="-120"/>
              </a:rPr>
              <a:t>34</a:t>
            </a:r>
            <a:endParaRPr lang="zh-HK" altLang="en-US" sz="1400" dirty="0">
              <a:latin typeface="DFPTieXianW3-B5" panose="03000300000000000000" pitchFamily="66" charset="-120"/>
              <a:ea typeface="DFPTieXianW3-B5" panose="03000300000000000000" pitchFamily="66" charset="-120"/>
            </a:endParaRPr>
          </a:p>
        </p:txBody>
      </p:sp>
    </p:spTree>
    <p:extLst>
      <p:ext uri="{BB962C8B-B14F-4D97-AF65-F5344CB8AC3E}">
        <p14:creationId xmlns:p14="http://schemas.microsoft.com/office/powerpoint/2010/main" val="1120186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96D48814-2FA8-456E-A460-4E46F1B753B6}"/>
              </a:ext>
            </a:extLst>
          </p:cNvPr>
          <p:cNvSpPr/>
          <p:nvPr/>
        </p:nvSpPr>
        <p:spPr>
          <a:xfrm>
            <a:off x="838200" y="1027262"/>
            <a:ext cx="6858000" cy="4612975"/>
          </a:xfrm>
          <a:prstGeom prst="rect">
            <a:avLst/>
          </a:prstGeom>
          <a:gradFill flip="none" rotWithShape="1">
            <a:gsLst>
              <a:gs pos="0">
                <a:schemeClr val="accent6">
                  <a:lumMod val="40000"/>
                  <a:lumOff val="60000"/>
                </a:schemeClr>
              </a:gs>
              <a:gs pos="50000">
                <a:schemeClr val="accent6">
                  <a:lumMod val="40000"/>
                  <a:lumOff val="60000"/>
                  <a:tint val="44500"/>
                  <a:satMod val="160000"/>
                </a:schemeClr>
              </a:gs>
              <a:gs pos="100000">
                <a:schemeClr val="accent6">
                  <a:lumMod val="40000"/>
                  <a:lumOff val="6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zh-HK" altLang="en-US" dirty="0"/>
          </a:p>
        </p:txBody>
      </p:sp>
      <p:sp>
        <p:nvSpPr>
          <p:cNvPr id="8" name="矩形 7">
            <a:extLst>
              <a:ext uri="{FF2B5EF4-FFF2-40B4-BE49-F238E27FC236}">
                <a16:creationId xmlns:a16="http://schemas.microsoft.com/office/drawing/2014/main" id="{ED0355FE-39AA-4F51-AC63-9F83460BBDF1}"/>
              </a:ext>
            </a:extLst>
          </p:cNvPr>
          <p:cNvSpPr/>
          <p:nvPr/>
        </p:nvSpPr>
        <p:spPr>
          <a:xfrm>
            <a:off x="8153400" y="1027262"/>
            <a:ext cx="3200400" cy="4612975"/>
          </a:xfrm>
          <a:prstGeom prst="rect">
            <a:avLst/>
          </a:prstGeom>
          <a:gradFill flip="none" rotWithShape="1">
            <a:gsLst>
              <a:gs pos="0">
                <a:schemeClr val="accent2">
                  <a:lumMod val="40000"/>
                  <a:lumOff val="60000"/>
                </a:schemeClr>
              </a:gs>
              <a:gs pos="57000">
                <a:schemeClr val="accent2">
                  <a:lumMod val="20000"/>
                  <a:lumOff val="80000"/>
                </a:schemeClr>
              </a:gs>
              <a:gs pos="100000">
                <a:schemeClr val="accent2">
                  <a:lumMod val="40000"/>
                  <a:lumOff val="60000"/>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a:extLst>
              <a:ext uri="{FF2B5EF4-FFF2-40B4-BE49-F238E27FC236}">
                <a16:creationId xmlns:a16="http://schemas.microsoft.com/office/drawing/2014/main" id="{B35829BA-077F-44B8-BA42-85DC592DC81E}"/>
              </a:ext>
            </a:extLst>
          </p:cNvPr>
          <p:cNvSpPr>
            <a:spLocks noGrp="1"/>
          </p:cNvSpPr>
          <p:nvPr>
            <p:ph type="title"/>
          </p:nvPr>
        </p:nvSpPr>
        <p:spPr>
          <a:xfrm>
            <a:off x="838200" y="271313"/>
            <a:ext cx="5993921" cy="661418"/>
          </a:xfrm>
        </p:spPr>
        <p:txBody>
          <a:bodyPr/>
          <a:lstStyle/>
          <a:p>
            <a:r>
              <a:rPr lang="en-US" altLang="zh-TW" dirty="0">
                <a:latin typeface="DFHeiBold-B5" panose="020B0709000000000000" pitchFamily="49" charset="-120"/>
                <a:ea typeface="DFHeiBold-B5" panose="020B0709000000000000" pitchFamily="49" charset="-120"/>
              </a:rPr>
              <a:t>3</a:t>
            </a:r>
            <a:r>
              <a:rPr lang="zh-TW" altLang="en-US" dirty="0">
                <a:latin typeface="DFHeiBold-B5" panose="020B0709000000000000" pitchFamily="49" charset="-120"/>
                <a:ea typeface="DFHeiBold-B5" panose="020B0709000000000000" pitchFamily="49" charset="-120"/>
              </a:rPr>
              <a:t>月</a:t>
            </a:r>
            <a:r>
              <a:rPr lang="en-US" altLang="zh-TW" dirty="0">
                <a:latin typeface="DFHeiBold-B5" panose="020B0709000000000000" pitchFamily="49" charset="-120"/>
                <a:ea typeface="DFHeiBold-B5" panose="020B0709000000000000" pitchFamily="49" charset="-120"/>
              </a:rPr>
              <a:t>6-9</a:t>
            </a:r>
            <a:r>
              <a:rPr lang="zh-TW" altLang="en-US" dirty="0">
                <a:latin typeface="DFHeiBold-B5" panose="020B0709000000000000" pitchFamily="49" charset="-120"/>
                <a:ea typeface="DFHeiBold-B5" panose="020B0709000000000000" pitchFamily="49" charset="-120"/>
              </a:rPr>
              <a:t>日 </a:t>
            </a:r>
            <a:r>
              <a:rPr lang="en-US" altLang="zh-TW" dirty="0">
                <a:latin typeface="DFHeiBold-B5" panose="020B0709000000000000" pitchFamily="49" charset="-120"/>
                <a:ea typeface="DFHeiBold-B5" panose="020B0709000000000000" pitchFamily="49" charset="-120"/>
              </a:rPr>
              <a:t>(2)</a:t>
            </a:r>
            <a:endParaRPr lang="zh-HK" altLang="en-US" dirty="0">
              <a:latin typeface="DFHeiBold-B5" panose="020B0709000000000000" pitchFamily="49" charset="-120"/>
              <a:ea typeface="DFHeiBold-B5" panose="020B0709000000000000" pitchFamily="49" charset="-120"/>
            </a:endParaRPr>
          </a:p>
        </p:txBody>
      </p:sp>
      <p:sp>
        <p:nvSpPr>
          <p:cNvPr id="3" name="文字方塊 2">
            <a:extLst>
              <a:ext uri="{FF2B5EF4-FFF2-40B4-BE49-F238E27FC236}">
                <a16:creationId xmlns:a16="http://schemas.microsoft.com/office/drawing/2014/main" id="{E8B3B15C-86A4-4C94-865D-C052CDECEC4B}"/>
              </a:ext>
            </a:extLst>
          </p:cNvPr>
          <p:cNvSpPr txBox="1"/>
          <p:nvPr/>
        </p:nvSpPr>
        <p:spPr>
          <a:xfrm>
            <a:off x="923925" y="1182537"/>
            <a:ext cx="6686550" cy="2449710"/>
          </a:xfrm>
          <a:prstGeom prst="rect">
            <a:avLst/>
          </a:prstGeom>
          <a:noFill/>
        </p:spPr>
        <p:txBody>
          <a:bodyPr wrap="square" rtlCol="0">
            <a:spAutoFit/>
          </a:bodyPr>
          <a:lstStyle/>
          <a:p>
            <a:r>
              <a:rPr lang="zh-TW" altLang="en-US" dirty="0">
                <a:latin typeface="DFYuanMedium-B5" panose="020F0509000000000000" pitchFamily="49" charset="-120"/>
                <a:ea typeface="DFYuanMedium-B5" panose="020F0509000000000000" pitchFamily="49" charset="-120"/>
              </a:rPr>
              <a:t>中國基督教播道會觀塘福音堂</a:t>
            </a:r>
            <a:endParaRPr lang="en-US" altLang="zh-TW"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pPr>
              <a:lnSpc>
                <a:spcPct val="150000"/>
              </a:lnSpc>
            </a:pPr>
            <a:r>
              <a:rPr lang="zh-TW" altLang="en-US" sz="1600" dirty="0">
                <a:latin typeface="DFYuanMedium-B5" panose="020F0509000000000000" pitchFamily="49" charset="-120"/>
                <a:ea typeface="DFYuanMedium-B5" panose="020F0509000000000000" pitchFamily="49" charset="-120"/>
              </a:rPr>
              <a:t>為教會的探訪工作祈禱，我們教會附近的基層家庭、劏房戶、獨居長者人數極多，一方面需要很多物資作分發，二方面需要大量的義工人手。感謝神的恩典，我們透過不同的機構取得相當的物資，又能夠與機構同心圓一同合作探訪，實在是神美好的安排和配搭，深願我們的探訪關懷、贈送物資能成為街坊朋友的祝福，並能將福音傳給他們。</a:t>
            </a:r>
            <a:endParaRPr lang="zh-HK" altLang="en-US" sz="1600" dirty="0">
              <a:latin typeface="DFYuanMedium-B5" panose="020F0509000000000000" pitchFamily="49" charset="-120"/>
              <a:ea typeface="DFYuanMedium-B5" panose="020F0509000000000000" pitchFamily="49" charset="-120"/>
            </a:endParaRPr>
          </a:p>
        </p:txBody>
      </p:sp>
      <p:sp>
        <p:nvSpPr>
          <p:cNvPr id="4" name="文字方塊 3">
            <a:extLst>
              <a:ext uri="{FF2B5EF4-FFF2-40B4-BE49-F238E27FC236}">
                <a16:creationId xmlns:a16="http://schemas.microsoft.com/office/drawing/2014/main" id="{687E77EB-D711-4910-BE80-C369B9BA9DED}"/>
              </a:ext>
            </a:extLst>
          </p:cNvPr>
          <p:cNvSpPr txBox="1"/>
          <p:nvPr/>
        </p:nvSpPr>
        <p:spPr>
          <a:xfrm>
            <a:off x="4581525" y="1182537"/>
            <a:ext cx="3028950" cy="338554"/>
          </a:xfrm>
          <a:prstGeom prst="rect">
            <a:avLst/>
          </a:prstGeom>
          <a:noFill/>
        </p:spPr>
        <p:txBody>
          <a:bodyPr wrap="square" rtlCol="0">
            <a:spAutoFit/>
          </a:bodyPr>
          <a:lstStyle/>
          <a:p>
            <a:endParaRPr lang="zh-HK" altLang="en-US" sz="1600" dirty="0">
              <a:latin typeface="DFYuanMedium-B5" panose="020F0509000000000000" pitchFamily="49" charset="-120"/>
              <a:ea typeface="DFYuanMedium-B5" panose="020F0509000000000000" pitchFamily="49" charset="-120"/>
            </a:endParaRPr>
          </a:p>
        </p:txBody>
      </p:sp>
      <p:sp>
        <p:nvSpPr>
          <p:cNvPr id="5" name="文字方塊 4">
            <a:extLst>
              <a:ext uri="{FF2B5EF4-FFF2-40B4-BE49-F238E27FC236}">
                <a16:creationId xmlns:a16="http://schemas.microsoft.com/office/drawing/2014/main" id="{DA0E9EF3-464E-48AC-8E8E-E5F8B6757914}"/>
              </a:ext>
            </a:extLst>
          </p:cNvPr>
          <p:cNvSpPr txBox="1"/>
          <p:nvPr/>
        </p:nvSpPr>
        <p:spPr>
          <a:xfrm>
            <a:off x="8239125" y="1182537"/>
            <a:ext cx="3028950" cy="1341714"/>
          </a:xfrm>
          <a:prstGeom prst="rect">
            <a:avLst/>
          </a:prstGeom>
          <a:noFill/>
        </p:spPr>
        <p:txBody>
          <a:bodyPr wrap="square" rtlCol="0">
            <a:spAutoFit/>
          </a:bodyPr>
          <a:lstStyle/>
          <a:p>
            <a:r>
              <a:rPr lang="zh-TW" altLang="en-US" dirty="0">
                <a:latin typeface="DFYuanMedium-B5" panose="020F0509000000000000" pitchFamily="49" charset="-120"/>
                <a:ea typeface="DFYuanMedium-B5" panose="020F0509000000000000" pitchFamily="49" charset="-120"/>
              </a:rPr>
              <a:t>基督教屯門福臨教會</a:t>
            </a:r>
            <a:endParaRPr lang="en-US" altLang="zh-TW"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pPr>
              <a:lnSpc>
                <a:spcPct val="150000"/>
              </a:lnSpc>
            </a:pPr>
            <a:r>
              <a:rPr lang="zh-TW" altLang="en-US" sz="1600" dirty="0">
                <a:latin typeface="DFYuanMedium-B5" panose="020F0509000000000000" pitchFamily="49" charset="-120"/>
                <a:ea typeface="DFYuanMedium-B5" panose="020F0509000000000000" pitchFamily="49" charset="-120"/>
              </a:rPr>
              <a:t>祈求街坊能夠藉著教會認信，與上帝結連。</a:t>
            </a:r>
            <a:endParaRPr lang="zh-HK" altLang="en-US" sz="1600" dirty="0">
              <a:latin typeface="DFYuanMedium-B5" panose="020F0509000000000000" pitchFamily="49" charset="-120"/>
              <a:ea typeface="DFYuanMedium-B5" panose="020F0509000000000000" pitchFamily="49" charset="-120"/>
            </a:endParaRPr>
          </a:p>
        </p:txBody>
      </p:sp>
      <p:sp>
        <p:nvSpPr>
          <p:cNvPr id="10" name="文字方塊 9">
            <a:extLst>
              <a:ext uri="{FF2B5EF4-FFF2-40B4-BE49-F238E27FC236}">
                <a16:creationId xmlns:a16="http://schemas.microsoft.com/office/drawing/2014/main" id="{EC748A86-7E06-46AE-83D9-ADE7FED48344}"/>
              </a:ext>
            </a:extLst>
          </p:cNvPr>
          <p:cNvSpPr txBox="1"/>
          <p:nvPr/>
        </p:nvSpPr>
        <p:spPr>
          <a:xfrm>
            <a:off x="1928812" y="5754537"/>
            <a:ext cx="8334375" cy="938719"/>
          </a:xfrm>
          <a:prstGeom prst="rect">
            <a:avLst/>
          </a:prstGeom>
          <a:noFill/>
        </p:spPr>
        <p:txBody>
          <a:bodyPr wrap="square" rtlCol="0" anchor="b">
            <a:spAutoFit/>
          </a:bodyPr>
          <a:lstStyle/>
          <a:p>
            <a:pPr algn="ctr">
              <a:spcAft>
                <a:spcPts val="600"/>
              </a:spcAft>
            </a:pPr>
            <a:r>
              <a:rPr lang="zh-TW" altLang="en-US" dirty="0">
                <a:latin typeface="DFPTieXianW3-B5" panose="03000300000000000000" pitchFamily="66" charset="-120"/>
                <a:ea typeface="DFPTieXianW3-B5" panose="03000300000000000000" pitchFamily="66" charset="-120"/>
              </a:rPr>
              <a:t>耶穌出來，見有許多的人，就憐憫他們，因為他們如同羊沒有牧人一般，</a:t>
            </a:r>
            <a:br>
              <a:rPr lang="en-US" altLang="zh-TW" dirty="0">
                <a:latin typeface="DFPTieXianW3-B5" panose="03000300000000000000" pitchFamily="66" charset="-120"/>
                <a:ea typeface="DFPTieXianW3-B5" panose="03000300000000000000" pitchFamily="66" charset="-120"/>
              </a:rPr>
            </a:br>
            <a:r>
              <a:rPr lang="zh-TW" altLang="en-US" dirty="0">
                <a:latin typeface="DFPTieXianW3-B5" panose="03000300000000000000" pitchFamily="66" charset="-120"/>
                <a:ea typeface="DFPTieXianW3-B5" panose="03000300000000000000" pitchFamily="66" charset="-120"/>
              </a:rPr>
              <a:t>於是開口教訓他們許多道理。</a:t>
            </a:r>
            <a:endParaRPr lang="en-US" altLang="zh-TW" dirty="0">
              <a:latin typeface="DFPTieXianW3-B5" panose="03000300000000000000" pitchFamily="66" charset="-120"/>
              <a:ea typeface="DFPTieXianW3-B5" panose="03000300000000000000" pitchFamily="66" charset="-120"/>
            </a:endParaRPr>
          </a:p>
          <a:p>
            <a:pPr algn="ctr"/>
            <a:r>
              <a:rPr lang="zh-HK" altLang="en-US" sz="1400" dirty="0">
                <a:latin typeface="DFPTieXianW3-B5" panose="03000300000000000000" pitchFamily="66" charset="-120"/>
                <a:ea typeface="DFPTieXianW3-B5" panose="03000300000000000000" pitchFamily="66" charset="-120"/>
              </a:rPr>
              <a:t>馬可福音</a:t>
            </a:r>
            <a:r>
              <a:rPr lang="en-US" altLang="zh-HK" sz="1400" dirty="0">
                <a:latin typeface="DFPTieXianW3-B5" panose="03000300000000000000" pitchFamily="66" charset="-120"/>
                <a:ea typeface="DFPTieXianW3-B5" panose="03000300000000000000" pitchFamily="66" charset="-120"/>
              </a:rPr>
              <a:t>6</a:t>
            </a:r>
            <a:r>
              <a:rPr lang="zh-HK" altLang="en-US" sz="1400" dirty="0">
                <a:latin typeface="DFPTieXianW3-B5" panose="03000300000000000000" pitchFamily="66" charset="-120"/>
                <a:ea typeface="DFPTieXianW3-B5" panose="03000300000000000000" pitchFamily="66" charset="-120"/>
              </a:rPr>
              <a:t>：</a:t>
            </a:r>
            <a:r>
              <a:rPr lang="en-US" altLang="zh-HK" sz="1400" dirty="0">
                <a:latin typeface="DFPTieXianW3-B5" panose="03000300000000000000" pitchFamily="66" charset="-120"/>
                <a:ea typeface="DFPTieXianW3-B5" panose="03000300000000000000" pitchFamily="66" charset="-120"/>
              </a:rPr>
              <a:t>34</a:t>
            </a:r>
            <a:endParaRPr lang="zh-HK" altLang="en-US" sz="1400" dirty="0">
              <a:latin typeface="DFPTieXianW3-B5" panose="03000300000000000000" pitchFamily="66" charset="-120"/>
              <a:ea typeface="DFPTieXianW3-B5" panose="03000300000000000000" pitchFamily="66" charset="-120"/>
            </a:endParaRPr>
          </a:p>
        </p:txBody>
      </p:sp>
    </p:spTree>
    <p:extLst>
      <p:ext uri="{BB962C8B-B14F-4D97-AF65-F5344CB8AC3E}">
        <p14:creationId xmlns:p14="http://schemas.microsoft.com/office/powerpoint/2010/main" val="781757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3E2445EB-0170-4AA6-90B9-3136D34329B5}"/>
              </a:ext>
            </a:extLst>
          </p:cNvPr>
          <p:cNvSpPr/>
          <p:nvPr/>
        </p:nvSpPr>
        <p:spPr>
          <a:xfrm>
            <a:off x="838200" y="1027262"/>
            <a:ext cx="6858000" cy="4612975"/>
          </a:xfrm>
          <a:prstGeom prst="rect">
            <a:avLst/>
          </a:prstGeom>
          <a:gradFill flip="none" rotWithShape="1">
            <a:gsLst>
              <a:gs pos="0">
                <a:schemeClr val="accent5">
                  <a:lumMod val="60000"/>
                  <a:lumOff val="40000"/>
                </a:schemeClr>
              </a:gs>
              <a:gs pos="50000">
                <a:schemeClr val="accent5">
                  <a:lumMod val="20000"/>
                  <a:lumOff val="80000"/>
                </a:schemeClr>
              </a:gs>
              <a:gs pos="100000">
                <a:schemeClr val="accent5">
                  <a:lumMod val="20000"/>
                  <a:lumOff val="8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 name="矩形 7">
            <a:extLst>
              <a:ext uri="{FF2B5EF4-FFF2-40B4-BE49-F238E27FC236}">
                <a16:creationId xmlns:a16="http://schemas.microsoft.com/office/drawing/2014/main" id="{ED0355FE-39AA-4F51-AC63-9F83460BBDF1}"/>
              </a:ext>
            </a:extLst>
          </p:cNvPr>
          <p:cNvSpPr/>
          <p:nvPr/>
        </p:nvSpPr>
        <p:spPr>
          <a:xfrm>
            <a:off x="8153400" y="1027262"/>
            <a:ext cx="3200400" cy="4612975"/>
          </a:xfrm>
          <a:prstGeom prst="rect">
            <a:avLst/>
          </a:prstGeom>
          <a:gradFill flip="none" rotWithShape="1">
            <a:gsLst>
              <a:gs pos="0">
                <a:schemeClr val="accent2">
                  <a:lumMod val="40000"/>
                  <a:lumOff val="60000"/>
                </a:schemeClr>
              </a:gs>
              <a:gs pos="57000">
                <a:schemeClr val="accent2">
                  <a:lumMod val="20000"/>
                  <a:lumOff val="80000"/>
                </a:schemeClr>
              </a:gs>
              <a:gs pos="100000">
                <a:schemeClr val="accent2">
                  <a:lumMod val="40000"/>
                  <a:lumOff val="60000"/>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a:extLst>
              <a:ext uri="{FF2B5EF4-FFF2-40B4-BE49-F238E27FC236}">
                <a16:creationId xmlns:a16="http://schemas.microsoft.com/office/drawing/2014/main" id="{B35829BA-077F-44B8-BA42-85DC592DC81E}"/>
              </a:ext>
            </a:extLst>
          </p:cNvPr>
          <p:cNvSpPr>
            <a:spLocks noGrp="1"/>
          </p:cNvSpPr>
          <p:nvPr>
            <p:ph type="title"/>
          </p:nvPr>
        </p:nvSpPr>
        <p:spPr>
          <a:xfrm>
            <a:off x="838200" y="271313"/>
            <a:ext cx="5993921" cy="661418"/>
          </a:xfrm>
        </p:spPr>
        <p:txBody>
          <a:bodyPr/>
          <a:lstStyle/>
          <a:p>
            <a:r>
              <a:rPr lang="en-US" altLang="zh-TW" dirty="0">
                <a:latin typeface="DFHeiBold-B5" panose="020B0709000000000000" pitchFamily="49" charset="-120"/>
                <a:ea typeface="DFHeiBold-B5" panose="020B0709000000000000" pitchFamily="49" charset="-120"/>
              </a:rPr>
              <a:t>3</a:t>
            </a:r>
            <a:r>
              <a:rPr lang="zh-TW" altLang="en-US" dirty="0">
                <a:latin typeface="DFHeiBold-B5" panose="020B0709000000000000" pitchFamily="49" charset="-120"/>
                <a:ea typeface="DFHeiBold-B5" panose="020B0709000000000000" pitchFamily="49" charset="-120"/>
              </a:rPr>
              <a:t>月</a:t>
            </a:r>
            <a:r>
              <a:rPr lang="en-US" altLang="zh-TW" dirty="0">
                <a:latin typeface="DFHeiBold-B5" panose="020B0709000000000000" pitchFamily="49" charset="-120"/>
                <a:ea typeface="DFHeiBold-B5" panose="020B0709000000000000" pitchFamily="49" charset="-120"/>
              </a:rPr>
              <a:t>6-9</a:t>
            </a:r>
            <a:r>
              <a:rPr lang="zh-TW" altLang="en-US" dirty="0">
                <a:latin typeface="DFHeiBold-B5" panose="020B0709000000000000" pitchFamily="49" charset="-120"/>
                <a:ea typeface="DFHeiBold-B5" panose="020B0709000000000000" pitchFamily="49" charset="-120"/>
              </a:rPr>
              <a:t>日 </a:t>
            </a:r>
            <a:r>
              <a:rPr lang="en-US" altLang="zh-TW" dirty="0">
                <a:latin typeface="DFHeiBold-B5" panose="020B0709000000000000" pitchFamily="49" charset="-120"/>
                <a:ea typeface="DFHeiBold-B5" panose="020B0709000000000000" pitchFamily="49" charset="-120"/>
              </a:rPr>
              <a:t>(3)</a:t>
            </a:r>
            <a:endParaRPr lang="zh-HK" altLang="en-US" dirty="0">
              <a:latin typeface="DFHeiBold-B5" panose="020B0709000000000000" pitchFamily="49" charset="-120"/>
              <a:ea typeface="DFHeiBold-B5" panose="020B0709000000000000" pitchFamily="49" charset="-120"/>
            </a:endParaRPr>
          </a:p>
        </p:txBody>
      </p:sp>
      <p:sp>
        <p:nvSpPr>
          <p:cNvPr id="3" name="文字方塊 2">
            <a:extLst>
              <a:ext uri="{FF2B5EF4-FFF2-40B4-BE49-F238E27FC236}">
                <a16:creationId xmlns:a16="http://schemas.microsoft.com/office/drawing/2014/main" id="{E8B3B15C-86A4-4C94-865D-C052CDECEC4B}"/>
              </a:ext>
            </a:extLst>
          </p:cNvPr>
          <p:cNvSpPr txBox="1"/>
          <p:nvPr/>
        </p:nvSpPr>
        <p:spPr>
          <a:xfrm>
            <a:off x="923925" y="1182537"/>
            <a:ext cx="6686550" cy="4093428"/>
          </a:xfrm>
          <a:prstGeom prst="rect">
            <a:avLst/>
          </a:prstGeom>
          <a:noFill/>
        </p:spPr>
        <p:txBody>
          <a:bodyPr wrap="square" rtlCol="0">
            <a:spAutoFit/>
          </a:bodyPr>
          <a:lstStyle/>
          <a:p>
            <a:r>
              <a:rPr lang="zh-TW" altLang="en-US" dirty="0">
                <a:latin typeface="DFYuanMedium-B5" panose="020F0509000000000000" pitchFamily="49" charset="-120"/>
                <a:ea typeface="DFYuanMedium-B5" panose="020F0509000000000000" pitchFamily="49" charset="-120"/>
              </a:rPr>
              <a:t>基督教中國佈道會聖道迦南堂</a:t>
            </a:r>
            <a:endParaRPr lang="en-US" altLang="zh-TW"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r>
              <a:rPr lang="en-US" altLang="zh-TW" sz="1400" dirty="0">
                <a:latin typeface="DFYuanMedium-B5" panose="020F0509000000000000" pitchFamily="49" charset="-120"/>
                <a:ea typeface="DFYuanMedium-B5" panose="020F0509000000000000" pitchFamily="49" charset="-120"/>
              </a:rPr>
              <a:t>1.</a:t>
            </a:r>
            <a:r>
              <a:rPr lang="zh-TW" altLang="en-US" sz="1400" dirty="0">
                <a:latin typeface="DFYuanMedium-B5" panose="020F0509000000000000" pitchFamily="49" charset="-120"/>
                <a:ea typeface="DFYuanMedium-B5" panose="020F0509000000000000" pitchFamily="49" charset="-120"/>
              </a:rPr>
              <a:t>「喜樂小組」聚會是逢第一及三週之週六上午舉行。出席人數由去年</a:t>
            </a:r>
            <a:r>
              <a:rPr lang="en-US" altLang="zh-TW" sz="1400" dirty="0">
                <a:latin typeface="DFYuanMedium-B5" panose="020F0509000000000000" pitchFamily="49" charset="-120"/>
                <a:ea typeface="DFYuanMedium-B5" panose="020F0509000000000000" pitchFamily="49" charset="-120"/>
              </a:rPr>
              <a:t>20</a:t>
            </a:r>
            <a:r>
              <a:rPr lang="zh-TW" altLang="en-US" sz="1400" dirty="0">
                <a:latin typeface="DFYuanMedium-B5" panose="020F0509000000000000" pitchFamily="49" charset="-120"/>
                <a:ea typeface="DFYuanMedium-B5" panose="020F0509000000000000" pitchFamily="49" charset="-120"/>
              </a:rPr>
              <a:t>人增至現今</a:t>
            </a:r>
            <a:r>
              <a:rPr lang="en-US" altLang="zh-TW" sz="1400" dirty="0">
                <a:latin typeface="DFYuanMedium-B5" panose="020F0509000000000000" pitchFamily="49" charset="-120"/>
                <a:ea typeface="DFYuanMedium-B5" panose="020F0509000000000000" pitchFamily="49" charset="-120"/>
              </a:rPr>
              <a:t>50</a:t>
            </a:r>
            <a:r>
              <a:rPr lang="zh-TW" altLang="en-US" sz="1400" dirty="0">
                <a:latin typeface="DFYuanMedium-B5" panose="020F0509000000000000" pitchFamily="49" charset="-120"/>
                <a:ea typeface="DFYuanMedium-B5" panose="020F0509000000000000" pitchFamily="49" charset="-120"/>
              </a:rPr>
              <a:t>人。我們需要足夠資源及人手去牧養關顧及探訪。</a:t>
            </a:r>
          </a:p>
          <a:p>
            <a:endParaRPr lang="zh-TW" altLang="en-US" sz="1400" dirty="0">
              <a:latin typeface="DFYuanMedium-B5" panose="020F0509000000000000" pitchFamily="49" charset="-120"/>
              <a:ea typeface="DFYuanMedium-B5" panose="020F0509000000000000" pitchFamily="49" charset="-120"/>
            </a:endParaRPr>
          </a:p>
          <a:p>
            <a:r>
              <a:rPr lang="en-US" altLang="zh-TW" sz="1400" dirty="0">
                <a:latin typeface="DFYuanMedium-B5" panose="020F0509000000000000" pitchFamily="49" charset="-120"/>
                <a:ea typeface="DFYuanMedium-B5" panose="020F0509000000000000" pitchFamily="49" charset="-120"/>
              </a:rPr>
              <a:t>2. </a:t>
            </a:r>
            <a:r>
              <a:rPr lang="zh-TW" altLang="en-US" sz="1400" dirty="0">
                <a:latin typeface="DFYuanMedium-B5" panose="020F0509000000000000" pitchFamily="49" charset="-120"/>
                <a:ea typeface="DFYuanMedium-B5" panose="020F0509000000000000" pitchFamily="49" charset="-120"/>
              </a:rPr>
              <a:t>我們正呼籲</a:t>
            </a:r>
            <a:r>
              <a:rPr lang="en-US" altLang="zh-TW" sz="1400" dirty="0">
                <a:latin typeface="DFYuanMedium-B5" panose="020F0509000000000000" pitchFamily="49" charset="-120"/>
                <a:ea typeface="DFYuanMedium-B5" panose="020F0509000000000000" pitchFamily="49" charset="-120"/>
              </a:rPr>
              <a:t>4</a:t>
            </a:r>
            <a:r>
              <a:rPr lang="zh-TW" altLang="en-US" sz="1400" dirty="0">
                <a:latin typeface="DFYuanMedium-B5" panose="020F0509000000000000" pitchFamily="49" charset="-120"/>
                <a:ea typeface="DFYuanMedium-B5" panose="020F0509000000000000" pitchFamily="49" charset="-120"/>
              </a:rPr>
              <a:t>位肢體委身半年，參與每次「喜樂小組」，認識及學習服侍長者。</a:t>
            </a:r>
          </a:p>
          <a:p>
            <a:endParaRPr lang="zh-TW" altLang="en-US" sz="1400" dirty="0">
              <a:latin typeface="DFYuanMedium-B5" panose="020F0509000000000000" pitchFamily="49" charset="-120"/>
              <a:ea typeface="DFYuanMedium-B5" panose="020F0509000000000000" pitchFamily="49" charset="-120"/>
            </a:endParaRPr>
          </a:p>
          <a:p>
            <a:r>
              <a:rPr lang="en-US" altLang="zh-TW" sz="1400" dirty="0">
                <a:latin typeface="DFYuanMedium-B5" panose="020F0509000000000000" pitchFamily="49" charset="-120"/>
                <a:ea typeface="DFYuanMedium-B5" panose="020F0509000000000000" pitchFamily="49" charset="-120"/>
              </a:rPr>
              <a:t>3. </a:t>
            </a:r>
            <a:r>
              <a:rPr lang="zh-TW" altLang="en-US" sz="1400" dirty="0">
                <a:latin typeface="DFYuanMedium-B5" panose="020F0509000000000000" pitchFamily="49" charset="-120"/>
                <a:ea typeface="DFYuanMedium-B5" panose="020F0509000000000000" pitchFamily="49" charset="-120"/>
              </a:rPr>
              <a:t>去年尾受洗的</a:t>
            </a:r>
            <a:r>
              <a:rPr lang="en-US" altLang="zh-TW" sz="1400" dirty="0">
                <a:latin typeface="DFYuanMedium-B5" panose="020F0509000000000000" pitchFamily="49" charset="-120"/>
                <a:ea typeface="DFYuanMedium-B5" panose="020F0509000000000000" pitchFamily="49" charset="-120"/>
              </a:rPr>
              <a:t>4</a:t>
            </a:r>
            <a:r>
              <a:rPr lang="zh-TW" altLang="en-US" sz="1400" dirty="0">
                <a:latin typeface="DFYuanMedium-B5" panose="020F0509000000000000" pitchFamily="49" charset="-120"/>
                <a:ea typeface="DFYuanMedium-B5" panose="020F0509000000000000" pitchFamily="49" charset="-120"/>
              </a:rPr>
              <a:t>位街坊，需要人手做信仰栽培。</a:t>
            </a:r>
          </a:p>
          <a:p>
            <a:endParaRPr lang="zh-TW" altLang="en-US" sz="1400" dirty="0">
              <a:latin typeface="DFYuanMedium-B5" panose="020F0509000000000000" pitchFamily="49" charset="-120"/>
              <a:ea typeface="DFYuanMedium-B5" panose="020F0509000000000000" pitchFamily="49" charset="-120"/>
            </a:endParaRPr>
          </a:p>
          <a:p>
            <a:r>
              <a:rPr lang="en-US" altLang="zh-TW" sz="1400" dirty="0">
                <a:latin typeface="DFYuanMedium-B5" panose="020F0509000000000000" pitchFamily="49" charset="-120"/>
                <a:ea typeface="DFYuanMedium-B5" panose="020F0509000000000000" pitchFamily="49" charset="-120"/>
              </a:rPr>
              <a:t>4. </a:t>
            </a:r>
            <a:r>
              <a:rPr lang="zh-TW" altLang="en-US" sz="1400" dirty="0">
                <a:latin typeface="DFYuanMedium-B5" panose="020F0509000000000000" pitchFamily="49" charset="-120"/>
                <a:ea typeface="DFYuanMedium-B5" panose="020F0509000000000000" pitchFamily="49" charset="-120"/>
              </a:rPr>
              <a:t>去年中與社區內</a:t>
            </a:r>
            <a:r>
              <a:rPr lang="en-US" altLang="zh-TW" sz="1400" dirty="0">
                <a:latin typeface="DFYuanMedium-B5" panose="020F0509000000000000" pitchFamily="49" charset="-120"/>
                <a:ea typeface="DFYuanMedium-B5" panose="020F0509000000000000" pitchFamily="49" charset="-120"/>
              </a:rPr>
              <a:t>3</a:t>
            </a:r>
            <a:r>
              <a:rPr lang="zh-TW" altLang="en-US" sz="1400" dirty="0">
                <a:latin typeface="DFYuanMedium-B5" panose="020F0509000000000000" pitchFamily="49" charset="-120"/>
                <a:ea typeface="DFYuanMedium-B5" panose="020F0509000000000000" pitchFamily="49" charset="-120"/>
              </a:rPr>
              <a:t>間教會、基督教互愛中心及卓賢社郭必錚先生等結合成「四順福音聯盟」。期望在順利村、順天村、順安村及順緻苑等合力發展福音工作。</a:t>
            </a:r>
          </a:p>
          <a:p>
            <a:endParaRPr lang="zh-TW" altLang="en-US" sz="1400" dirty="0">
              <a:latin typeface="DFYuanMedium-B5" panose="020F0509000000000000" pitchFamily="49" charset="-120"/>
              <a:ea typeface="DFYuanMedium-B5" panose="020F0509000000000000" pitchFamily="49" charset="-120"/>
            </a:endParaRPr>
          </a:p>
          <a:p>
            <a:r>
              <a:rPr lang="en-US" altLang="zh-TW" sz="1400" dirty="0">
                <a:latin typeface="DFYuanMedium-B5" panose="020F0509000000000000" pitchFamily="49" charset="-120"/>
                <a:ea typeface="DFYuanMedium-B5" panose="020F0509000000000000" pitchFamily="49" charset="-120"/>
              </a:rPr>
              <a:t>5. </a:t>
            </a:r>
            <a:r>
              <a:rPr lang="zh-TW" altLang="en-US" sz="1400" dirty="0">
                <a:latin typeface="DFYuanMedium-B5" panose="020F0509000000000000" pitchFamily="49" charset="-120"/>
                <a:ea typeface="DFYuanMedium-B5" panose="020F0509000000000000" pitchFamily="49" charset="-120"/>
              </a:rPr>
              <a:t>本校全中三級學生關懷「學習障礙</a:t>
            </a:r>
            <a:r>
              <a:rPr lang="en-US" altLang="zh-TW" sz="1400" dirty="0">
                <a:latin typeface="DFYuanMedium-B5" panose="020F0509000000000000" pitchFamily="49" charset="-120"/>
                <a:ea typeface="DFYuanMedium-B5" panose="020F0509000000000000" pitchFamily="49" charset="-120"/>
              </a:rPr>
              <a:t>SEN</a:t>
            </a:r>
            <a:r>
              <a:rPr lang="zh-TW" altLang="en-US" sz="1400" dirty="0">
                <a:latin typeface="DFYuanMedium-B5" panose="020F0509000000000000" pitchFamily="49" charset="-120"/>
                <a:ea typeface="DFYuanMedium-B5" panose="020F0509000000000000" pitchFamily="49" charset="-120"/>
              </a:rPr>
              <a:t>」學生及其家人。於</a:t>
            </a:r>
            <a:r>
              <a:rPr lang="en-US" altLang="zh-TW" sz="1400" dirty="0">
                <a:latin typeface="DFYuanMedium-B5" panose="020F0509000000000000" pitchFamily="49" charset="-120"/>
                <a:ea typeface="DFYuanMedium-B5" panose="020F0509000000000000" pitchFamily="49" charset="-120"/>
              </a:rPr>
              <a:t>3</a:t>
            </a:r>
            <a:r>
              <a:rPr lang="zh-TW" altLang="en-US" sz="1400" dirty="0">
                <a:latin typeface="DFYuanMedium-B5" panose="020F0509000000000000" pitchFamily="49" charset="-120"/>
                <a:ea typeface="DFYuanMedium-B5" panose="020F0509000000000000" pitchFamily="49" charset="-120"/>
              </a:rPr>
              <a:t>月</a:t>
            </a:r>
            <a:r>
              <a:rPr lang="en-US" altLang="zh-TW" sz="1400" dirty="0">
                <a:latin typeface="DFYuanMedium-B5" panose="020F0509000000000000" pitchFamily="49" charset="-120"/>
                <a:ea typeface="DFYuanMedium-B5" panose="020F0509000000000000" pitchFamily="49" charset="-120"/>
              </a:rPr>
              <a:t>16</a:t>
            </a:r>
            <a:r>
              <a:rPr lang="zh-TW" altLang="en-US" sz="1400" dirty="0">
                <a:latin typeface="DFYuanMedium-B5" panose="020F0509000000000000" pitchFamily="49" charset="-120"/>
                <a:ea typeface="DFYuanMedium-B5" panose="020F0509000000000000" pitchFamily="49" charset="-120"/>
              </a:rPr>
              <a:t>日舉行活動：「關愛共融在迦南、迦南</a:t>
            </a:r>
            <a:r>
              <a:rPr lang="en-US" altLang="zh-TW" sz="1400" dirty="0">
                <a:latin typeface="DFYuanMedium-B5" panose="020F0509000000000000" pitchFamily="49" charset="-120"/>
                <a:ea typeface="DFYuanMedium-B5" panose="020F0509000000000000" pitchFamily="49" charset="-120"/>
              </a:rPr>
              <a:t>kinder</a:t>
            </a:r>
            <a:r>
              <a:rPr lang="zh-TW" altLang="en-US" sz="1400" dirty="0">
                <a:latin typeface="DFYuanMedium-B5" panose="020F0509000000000000" pitchFamily="49" charset="-120"/>
                <a:ea typeface="DFYuanMedium-B5" panose="020F0509000000000000" pitchFamily="49" charset="-120"/>
              </a:rPr>
              <a:t>奇妙旅程」，活動以</a:t>
            </a:r>
            <a:r>
              <a:rPr lang="en-US" altLang="zh-TW" sz="1400" dirty="0">
                <a:latin typeface="DFYuanMedium-B5" panose="020F0509000000000000" pitchFamily="49" charset="-120"/>
                <a:ea typeface="DFYuanMedium-B5" panose="020F0509000000000000" pitchFamily="49" charset="-120"/>
              </a:rPr>
              <a:t>4</a:t>
            </a:r>
            <a:r>
              <a:rPr lang="zh-TW" altLang="en-US" sz="1400" dirty="0">
                <a:latin typeface="DFYuanMedium-B5" panose="020F0509000000000000" pitchFamily="49" charset="-120"/>
                <a:ea typeface="DFYuanMedium-B5" panose="020F0509000000000000" pitchFamily="49" charset="-120"/>
              </a:rPr>
              <a:t>個工作坊形式舉行。主辦單位：聖道迦南書院、聖道學校、城巿睦福團契、努力試訓練中心及本堂。</a:t>
            </a:r>
          </a:p>
          <a:p>
            <a:endParaRPr lang="zh-TW" altLang="en-US" sz="1400" dirty="0">
              <a:latin typeface="DFYuanMedium-B5" panose="020F0509000000000000" pitchFamily="49" charset="-120"/>
              <a:ea typeface="DFYuanMedium-B5" panose="020F0509000000000000" pitchFamily="49" charset="-120"/>
            </a:endParaRPr>
          </a:p>
          <a:p>
            <a:r>
              <a:rPr lang="en-US" altLang="zh-TW" sz="1400" dirty="0">
                <a:latin typeface="DFYuanMedium-B5" panose="020F0509000000000000" pitchFamily="49" charset="-120"/>
                <a:ea typeface="DFYuanMedium-B5" panose="020F0509000000000000" pitchFamily="49" charset="-120"/>
              </a:rPr>
              <a:t>6. </a:t>
            </a:r>
            <a:r>
              <a:rPr lang="zh-TW" altLang="en-US" sz="1400" dirty="0">
                <a:latin typeface="DFYuanMedium-B5" panose="020F0509000000000000" pitchFamily="49" charset="-120"/>
                <a:ea typeface="DFYuanMedium-B5" panose="020F0509000000000000" pitchFamily="49" charset="-120"/>
              </a:rPr>
              <a:t>本堂於</a:t>
            </a:r>
            <a:r>
              <a:rPr lang="en-US" altLang="zh-TW" sz="1400" dirty="0">
                <a:latin typeface="DFYuanMedium-B5" panose="020F0509000000000000" pitchFamily="49" charset="-120"/>
                <a:ea typeface="DFYuanMedium-B5" panose="020F0509000000000000" pitchFamily="49" charset="-120"/>
              </a:rPr>
              <a:t>3</a:t>
            </a:r>
            <a:r>
              <a:rPr lang="zh-TW" altLang="en-US" sz="1400" dirty="0">
                <a:latin typeface="DFYuanMedium-B5" panose="020F0509000000000000" pitchFamily="49" charset="-120"/>
                <a:ea typeface="DFYuanMedium-B5" panose="020F0509000000000000" pitchFamily="49" charset="-120"/>
              </a:rPr>
              <a:t>月</a:t>
            </a:r>
            <a:r>
              <a:rPr lang="en-US" altLang="zh-TW" sz="1400" dirty="0">
                <a:latin typeface="DFYuanMedium-B5" panose="020F0509000000000000" pitchFamily="49" charset="-120"/>
                <a:ea typeface="DFYuanMedium-B5" panose="020F0509000000000000" pitchFamily="49" charset="-120"/>
              </a:rPr>
              <a:t>2</a:t>
            </a:r>
            <a:r>
              <a:rPr lang="zh-TW" altLang="en-US" sz="1400" dirty="0">
                <a:latin typeface="DFYuanMedium-B5" panose="020F0509000000000000" pitchFamily="49" charset="-120"/>
                <a:ea typeface="DFYuanMedium-B5" panose="020F0509000000000000" pitchFamily="49" charset="-120"/>
              </a:rPr>
              <a:t>日上午舉行社區福音佈道會及</a:t>
            </a:r>
            <a:r>
              <a:rPr lang="en-US" altLang="zh-TW" sz="1400" dirty="0">
                <a:latin typeface="DFYuanMedium-B5" panose="020F0509000000000000" pitchFamily="49" charset="-120"/>
                <a:ea typeface="DFYuanMedium-B5" panose="020F0509000000000000" pitchFamily="49" charset="-120"/>
              </a:rPr>
              <a:t>10</a:t>
            </a:r>
            <a:r>
              <a:rPr lang="zh-TW" altLang="en-US" sz="1400" dirty="0">
                <a:latin typeface="DFYuanMedium-B5" panose="020F0509000000000000" pitchFamily="49" charset="-120"/>
                <a:ea typeface="DFYuanMedium-B5" panose="020F0509000000000000" pitchFamily="49" charset="-120"/>
              </a:rPr>
              <a:t>圍盆菜宴。活動名為「福臨四順、恩澤萬民」，在校內舉行，求主使用福音佈道隊「禧福天國耆兵」。</a:t>
            </a:r>
            <a:endParaRPr lang="zh-HK" altLang="en-US" sz="1400" dirty="0">
              <a:latin typeface="DFYuanMedium-B5" panose="020F0509000000000000" pitchFamily="49" charset="-120"/>
              <a:ea typeface="DFYuanMedium-B5" panose="020F0509000000000000" pitchFamily="49" charset="-120"/>
            </a:endParaRPr>
          </a:p>
        </p:txBody>
      </p:sp>
      <p:sp>
        <p:nvSpPr>
          <p:cNvPr id="5" name="文字方塊 4">
            <a:extLst>
              <a:ext uri="{FF2B5EF4-FFF2-40B4-BE49-F238E27FC236}">
                <a16:creationId xmlns:a16="http://schemas.microsoft.com/office/drawing/2014/main" id="{DA0E9EF3-464E-48AC-8E8E-E5F8B6757914}"/>
              </a:ext>
            </a:extLst>
          </p:cNvPr>
          <p:cNvSpPr txBox="1"/>
          <p:nvPr/>
        </p:nvSpPr>
        <p:spPr>
          <a:xfrm>
            <a:off x="8239125" y="1182537"/>
            <a:ext cx="3028950" cy="2819041"/>
          </a:xfrm>
          <a:prstGeom prst="rect">
            <a:avLst/>
          </a:prstGeom>
          <a:noFill/>
        </p:spPr>
        <p:txBody>
          <a:bodyPr wrap="square" rtlCol="0">
            <a:spAutoFit/>
          </a:bodyPr>
          <a:lstStyle/>
          <a:p>
            <a:r>
              <a:rPr lang="zh-TW" altLang="en-US" spc="-150" dirty="0">
                <a:latin typeface="DFYuanMedium-B5" panose="020F0509000000000000" pitchFamily="49" charset="-120"/>
                <a:ea typeface="DFYuanMedium-B5" panose="020F0509000000000000" pitchFamily="49" charset="-120"/>
              </a:rPr>
              <a:t>為教關水泉澳綜合服務日禱告：</a:t>
            </a:r>
            <a:endParaRPr lang="en-US" altLang="zh-TW" spc="-150"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pPr>
              <a:lnSpc>
                <a:spcPct val="150000"/>
              </a:lnSpc>
            </a:pPr>
            <a:r>
              <a:rPr lang="en-US" altLang="zh-TW" sz="1600" dirty="0">
                <a:latin typeface="DFYuanMedium-B5" panose="020F0509000000000000" pitchFamily="49" charset="-120"/>
                <a:ea typeface="DFYuanMedium-B5" panose="020F0509000000000000" pitchFamily="49" charset="-120"/>
              </a:rPr>
              <a:t>3</a:t>
            </a:r>
            <a:r>
              <a:rPr lang="zh-TW" altLang="en-US" sz="1600" dirty="0">
                <a:latin typeface="DFYuanMedium-B5" panose="020F0509000000000000" pitchFamily="49" charset="-120"/>
                <a:ea typeface="DFYuanMedium-B5" panose="020F0509000000000000" pitchFamily="49" charset="-120"/>
              </a:rPr>
              <a:t>月</a:t>
            </a:r>
            <a:r>
              <a:rPr lang="en-US" altLang="zh-TW" sz="1600" dirty="0">
                <a:latin typeface="DFYuanMedium-B5" panose="020F0509000000000000" pitchFamily="49" charset="-120"/>
                <a:ea typeface="DFYuanMedium-B5" panose="020F0509000000000000" pitchFamily="49" charset="-120"/>
              </a:rPr>
              <a:t>30</a:t>
            </a:r>
            <a:r>
              <a:rPr lang="zh-TW" altLang="en-US" sz="1600" dirty="0">
                <a:latin typeface="DFYuanMedium-B5" panose="020F0509000000000000" pitchFamily="49" charset="-120"/>
                <a:ea typeface="DFYuanMedium-B5" panose="020F0509000000000000" pitchFamily="49" charset="-120"/>
              </a:rPr>
              <a:t>日沙田水泉澳同樂嘉年華將會透過一系列活動關心水泉澳居民。求主保守居民透過嘉年華更認識區內伙伴機構，建立更緊密關係，亦讓伙伴匯聚資源，共同服侍社區。</a:t>
            </a:r>
            <a:endParaRPr lang="zh-HK" altLang="en-US" sz="1600" dirty="0">
              <a:latin typeface="DFYuanMedium-B5" panose="020F0509000000000000" pitchFamily="49" charset="-120"/>
              <a:ea typeface="DFYuanMedium-B5" panose="020F0509000000000000" pitchFamily="49" charset="-120"/>
            </a:endParaRPr>
          </a:p>
        </p:txBody>
      </p:sp>
      <p:sp>
        <p:nvSpPr>
          <p:cNvPr id="10" name="文字方塊 9">
            <a:extLst>
              <a:ext uri="{FF2B5EF4-FFF2-40B4-BE49-F238E27FC236}">
                <a16:creationId xmlns:a16="http://schemas.microsoft.com/office/drawing/2014/main" id="{EC748A86-7E06-46AE-83D9-ADE7FED48344}"/>
              </a:ext>
            </a:extLst>
          </p:cNvPr>
          <p:cNvSpPr txBox="1"/>
          <p:nvPr/>
        </p:nvSpPr>
        <p:spPr>
          <a:xfrm>
            <a:off x="1928812" y="5754537"/>
            <a:ext cx="8334375" cy="938719"/>
          </a:xfrm>
          <a:prstGeom prst="rect">
            <a:avLst/>
          </a:prstGeom>
          <a:noFill/>
        </p:spPr>
        <p:txBody>
          <a:bodyPr wrap="square" rtlCol="0" anchor="b">
            <a:spAutoFit/>
          </a:bodyPr>
          <a:lstStyle/>
          <a:p>
            <a:pPr algn="ctr">
              <a:spcAft>
                <a:spcPts val="600"/>
              </a:spcAft>
            </a:pPr>
            <a:r>
              <a:rPr lang="zh-TW" altLang="en-US" dirty="0">
                <a:latin typeface="DFPTieXianW3-B5" panose="03000300000000000000" pitchFamily="66" charset="-120"/>
                <a:ea typeface="DFPTieXianW3-B5" panose="03000300000000000000" pitchFamily="66" charset="-120"/>
              </a:rPr>
              <a:t>耶穌出來，見有許多的人，就憐憫他們，因為他們如同羊沒有牧人一般，</a:t>
            </a:r>
            <a:br>
              <a:rPr lang="en-US" altLang="zh-TW" dirty="0">
                <a:latin typeface="DFPTieXianW3-B5" panose="03000300000000000000" pitchFamily="66" charset="-120"/>
                <a:ea typeface="DFPTieXianW3-B5" panose="03000300000000000000" pitchFamily="66" charset="-120"/>
              </a:rPr>
            </a:br>
            <a:r>
              <a:rPr lang="zh-TW" altLang="en-US" dirty="0">
                <a:latin typeface="DFPTieXianW3-B5" panose="03000300000000000000" pitchFamily="66" charset="-120"/>
                <a:ea typeface="DFPTieXianW3-B5" panose="03000300000000000000" pitchFamily="66" charset="-120"/>
              </a:rPr>
              <a:t>於是開口教訓他們許多道理。</a:t>
            </a:r>
            <a:endParaRPr lang="en-US" altLang="zh-TW" dirty="0">
              <a:latin typeface="DFPTieXianW3-B5" panose="03000300000000000000" pitchFamily="66" charset="-120"/>
              <a:ea typeface="DFPTieXianW3-B5" panose="03000300000000000000" pitchFamily="66" charset="-120"/>
            </a:endParaRPr>
          </a:p>
          <a:p>
            <a:pPr algn="ctr"/>
            <a:r>
              <a:rPr lang="zh-HK" altLang="en-US" sz="1400" dirty="0">
                <a:latin typeface="DFPTieXianW3-B5" panose="03000300000000000000" pitchFamily="66" charset="-120"/>
                <a:ea typeface="DFPTieXianW3-B5" panose="03000300000000000000" pitchFamily="66" charset="-120"/>
              </a:rPr>
              <a:t>馬可福音</a:t>
            </a:r>
            <a:r>
              <a:rPr lang="en-US" altLang="zh-HK" sz="1400" dirty="0">
                <a:latin typeface="DFPTieXianW3-B5" panose="03000300000000000000" pitchFamily="66" charset="-120"/>
                <a:ea typeface="DFPTieXianW3-B5" panose="03000300000000000000" pitchFamily="66" charset="-120"/>
              </a:rPr>
              <a:t>6</a:t>
            </a:r>
            <a:r>
              <a:rPr lang="zh-HK" altLang="en-US" sz="1400" dirty="0">
                <a:latin typeface="DFPTieXianW3-B5" panose="03000300000000000000" pitchFamily="66" charset="-120"/>
                <a:ea typeface="DFPTieXianW3-B5" panose="03000300000000000000" pitchFamily="66" charset="-120"/>
              </a:rPr>
              <a:t>：</a:t>
            </a:r>
            <a:r>
              <a:rPr lang="en-US" altLang="zh-HK" sz="1400" dirty="0">
                <a:latin typeface="DFPTieXianW3-B5" panose="03000300000000000000" pitchFamily="66" charset="-120"/>
                <a:ea typeface="DFPTieXianW3-B5" panose="03000300000000000000" pitchFamily="66" charset="-120"/>
              </a:rPr>
              <a:t>34</a:t>
            </a:r>
            <a:endParaRPr lang="zh-HK" altLang="en-US" sz="1400" dirty="0">
              <a:latin typeface="DFPTieXianW3-B5" panose="03000300000000000000" pitchFamily="66" charset="-120"/>
              <a:ea typeface="DFPTieXianW3-B5" panose="03000300000000000000" pitchFamily="66" charset="-120"/>
            </a:endParaRPr>
          </a:p>
        </p:txBody>
      </p:sp>
    </p:spTree>
    <p:extLst>
      <p:ext uri="{BB962C8B-B14F-4D97-AF65-F5344CB8AC3E}">
        <p14:creationId xmlns:p14="http://schemas.microsoft.com/office/powerpoint/2010/main" val="1467642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ED0355FE-39AA-4F51-AC63-9F83460BBDF1}"/>
              </a:ext>
            </a:extLst>
          </p:cNvPr>
          <p:cNvSpPr/>
          <p:nvPr/>
        </p:nvSpPr>
        <p:spPr>
          <a:xfrm>
            <a:off x="4495799" y="1027262"/>
            <a:ext cx="6858001" cy="4612975"/>
          </a:xfrm>
          <a:prstGeom prst="rect">
            <a:avLst/>
          </a:prstGeom>
          <a:gradFill flip="none" rotWithShape="1">
            <a:gsLst>
              <a:gs pos="0">
                <a:schemeClr val="accent2">
                  <a:lumMod val="40000"/>
                  <a:lumOff val="60000"/>
                </a:schemeClr>
              </a:gs>
              <a:gs pos="57000">
                <a:schemeClr val="accent2">
                  <a:lumMod val="20000"/>
                  <a:lumOff val="80000"/>
                </a:schemeClr>
              </a:gs>
              <a:gs pos="100000">
                <a:schemeClr val="accent2">
                  <a:lumMod val="40000"/>
                  <a:lumOff val="60000"/>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 name="文字方塊 4">
            <a:extLst>
              <a:ext uri="{FF2B5EF4-FFF2-40B4-BE49-F238E27FC236}">
                <a16:creationId xmlns:a16="http://schemas.microsoft.com/office/drawing/2014/main" id="{DA0E9EF3-464E-48AC-8E8E-E5F8B6757914}"/>
              </a:ext>
            </a:extLst>
          </p:cNvPr>
          <p:cNvSpPr txBox="1"/>
          <p:nvPr/>
        </p:nvSpPr>
        <p:spPr>
          <a:xfrm>
            <a:off x="4581523" y="1182537"/>
            <a:ext cx="6686552" cy="4093428"/>
          </a:xfrm>
          <a:prstGeom prst="rect">
            <a:avLst/>
          </a:prstGeom>
          <a:noFill/>
        </p:spPr>
        <p:txBody>
          <a:bodyPr wrap="square" rtlCol="0">
            <a:spAutoFit/>
          </a:bodyPr>
          <a:lstStyle/>
          <a:p>
            <a:r>
              <a:rPr lang="zh-TW" altLang="en-US" dirty="0">
                <a:latin typeface="DFYuanMedium-B5" panose="020F0509000000000000" pitchFamily="49" charset="-120"/>
                <a:ea typeface="DFYuanMedium-B5" panose="020F0509000000000000" pitchFamily="49" charset="-120"/>
              </a:rPr>
              <a:t>聖士提芬會</a:t>
            </a:r>
            <a:endParaRPr lang="en-US" altLang="zh-TW"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pPr algn="just"/>
            <a:r>
              <a:rPr lang="zh-TW" altLang="en-US" sz="1400" dirty="0">
                <a:latin typeface="DFYuanMedium-B5" panose="020F0509000000000000" pitchFamily="49" charset="-120"/>
                <a:ea typeface="DFYuanMedium-B5" panose="020F0509000000000000" pitchFamily="49" charset="-120"/>
              </a:rPr>
              <a:t>聖士提芬會致力傳福音，接觸窮人，透過相信耶穌基督得到自由。我們的心意是去到地極去訓練門徒。</a:t>
            </a:r>
          </a:p>
          <a:p>
            <a:pPr algn="just"/>
            <a:endParaRPr lang="zh-TW" altLang="en-US" sz="1400" dirty="0">
              <a:latin typeface="DFYuanMedium-B5" panose="020F0509000000000000" pitchFamily="49" charset="-120"/>
              <a:ea typeface="DFYuanMedium-B5" panose="020F0509000000000000" pitchFamily="49" charset="-120"/>
            </a:endParaRPr>
          </a:p>
          <a:p>
            <a:pPr algn="just"/>
            <a:r>
              <a:rPr lang="en-US" altLang="zh-TW" sz="1400" dirty="0">
                <a:latin typeface="DFYuanMedium-B5" panose="020F0509000000000000" pitchFamily="49" charset="-120"/>
                <a:ea typeface="DFYuanMedium-B5" panose="020F0509000000000000" pitchFamily="49" charset="-120"/>
              </a:rPr>
              <a:t>Jackie </a:t>
            </a:r>
            <a:r>
              <a:rPr lang="en-US" altLang="zh-TW" sz="1400" dirty="0" err="1">
                <a:latin typeface="DFYuanMedium-B5" panose="020F0509000000000000" pitchFamily="49" charset="-120"/>
                <a:ea typeface="DFYuanMedium-B5" panose="020F0509000000000000" pitchFamily="49" charset="-120"/>
              </a:rPr>
              <a:t>Pullinger</a:t>
            </a:r>
            <a:r>
              <a:rPr lang="zh-TW" altLang="en-US" sz="1400" dirty="0">
                <a:latin typeface="DFYuanMedium-B5" panose="020F0509000000000000" pitchFamily="49" charset="-120"/>
                <a:ea typeface="DFYuanMedium-B5" panose="020F0509000000000000" pitchFamily="49" charset="-120"/>
              </a:rPr>
              <a:t>（潘靈卓）在</a:t>
            </a:r>
            <a:r>
              <a:rPr lang="en-US" altLang="zh-TW" sz="1400" dirty="0">
                <a:latin typeface="DFYuanMedium-B5" panose="020F0509000000000000" pitchFamily="49" charset="-120"/>
                <a:ea typeface="DFYuanMedium-B5" panose="020F0509000000000000" pitchFamily="49" charset="-120"/>
              </a:rPr>
              <a:t>40</a:t>
            </a:r>
            <a:r>
              <a:rPr lang="zh-TW" altLang="en-US" sz="1400" dirty="0">
                <a:latin typeface="DFYuanMedium-B5" panose="020F0509000000000000" pitchFamily="49" charset="-120"/>
                <a:ea typeface="DFYuanMedium-B5" panose="020F0509000000000000" pitchFamily="49" charset="-120"/>
              </a:rPr>
              <a:t>年前從英國到香港。她開始在九龍寨城與黑社會的人和窮人分享耶穌。看到他們從毒癮得自由，開始新的生活。今天，許多認識了耶穌，又離開了毒癮的人都去了亞洲其他國家分享耶穌所做的事。</a:t>
            </a:r>
          </a:p>
          <a:p>
            <a:pPr algn="just"/>
            <a:endParaRPr lang="zh-TW" altLang="en-US" sz="1400" dirty="0">
              <a:latin typeface="DFYuanMedium-B5" panose="020F0509000000000000" pitchFamily="49" charset="-120"/>
              <a:ea typeface="DFYuanMedium-B5" panose="020F0509000000000000" pitchFamily="49" charset="-120"/>
            </a:endParaRPr>
          </a:p>
          <a:p>
            <a:pPr algn="just"/>
            <a:r>
              <a:rPr lang="zh-TW" altLang="en-US" sz="1400" dirty="0">
                <a:latin typeface="DFYuanMedium-B5" panose="020F0509000000000000" pitchFamily="49" charset="-120"/>
                <a:ea typeface="DFYuanMedium-B5" panose="020F0509000000000000" pitchFamily="49" charset="-120"/>
              </a:rPr>
              <a:t>我們仍在處理各種癮癖。我們有幾個家庭，那些有這樣問題的人可以來，遇見耶穌，經歷天父的愛，得自由和醫治，並學習怎樣跟從他。</a:t>
            </a:r>
          </a:p>
          <a:p>
            <a:pPr algn="just"/>
            <a:endParaRPr lang="zh-TW" altLang="en-US" sz="1400" dirty="0">
              <a:latin typeface="DFYuanMedium-B5" panose="020F0509000000000000" pitchFamily="49" charset="-120"/>
              <a:ea typeface="DFYuanMedium-B5" panose="020F0509000000000000" pitchFamily="49" charset="-120"/>
            </a:endParaRPr>
          </a:p>
          <a:p>
            <a:pPr algn="just"/>
            <a:r>
              <a:rPr lang="zh-TW" altLang="en-US" sz="1400" dirty="0">
                <a:latin typeface="DFYuanMedium-B5" panose="020F0509000000000000" pitchFamily="49" charset="-120"/>
                <a:ea typeface="DFYuanMedium-B5" panose="020F0509000000000000" pitchFamily="49" charset="-120"/>
              </a:rPr>
              <a:t>我們的心意不是他們留下來和我們住在一起，但是，他們嚐到了甜美之後，他們會去到地極分享他們嚐到的。所以，現在我們有些從這裡出去，生活在亞洲和印度次大陸的最貧窮國家，與那些還沒有聽見福音的分享。請為這些海外隊伍祈禱。</a:t>
            </a:r>
          </a:p>
          <a:p>
            <a:pPr algn="just"/>
            <a:endParaRPr lang="zh-TW" altLang="en-US" sz="1400" dirty="0">
              <a:latin typeface="DFYuanMedium-B5" panose="020F0509000000000000" pitchFamily="49" charset="-120"/>
              <a:ea typeface="DFYuanMedium-B5" panose="020F0509000000000000" pitchFamily="49" charset="-120"/>
            </a:endParaRPr>
          </a:p>
          <a:p>
            <a:pPr algn="just"/>
            <a:r>
              <a:rPr lang="zh-TW" altLang="en-US" sz="1400" dirty="0">
                <a:latin typeface="DFYuanMedium-B5" panose="020F0509000000000000" pitchFamily="49" charset="-120"/>
                <a:ea typeface="DFYuanMedium-B5" panose="020F0509000000000000" pitchFamily="49" charset="-120"/>
              </a:rPr>
              <a:t>禱告求主的祝福繼續臨到</a:t>
            </a:r>
            <a:r>
              <a:rPr lang="en-US" altLang="zh-TW" sz="1400" dirty="0">
                <a:latin typeface="DFYuanMedium-B5" panose="020F0509000000000000" pitchFamily="49" charset="-120"/>
                <a:ea typeface="DFYuanMedium-B5" panose="020F0509000000000000" pitchFamily="49" charset="-120"/>
              </a:rPr>
              <a:t>Jackie</a:t>
            </a:r>
            <a:r>
              <a:rPr lang="zh-TW" altLang="en-US" sz="1400" dirty="0">
                <a:latin typeface="DFYuanMedium-B5" panose="020F0509000000000000" pitchFamily="49" charset="-120"/>
                <a:ea typeface="DFYuanMedium-B5" panose="020F0509000000000000" pitchFamily="49" charset="-120"/>
              </a:rPr>
              <a:t>和她在聖士提芬會的團隊和會眾，並為即將倍增的新會眾禱告。</a:t>
            </a:r>
            <a:endParaRPr lang="zh-HK" altLang="en-US" sz="1400" dirty="0">
              <a:latin typeface="DFYuanMedium-B5" panose="020F0509000000000000" pitchFamily="49" charset="-120"/>
              <a:ea typeface="DFYuanMedium-B5" panose="020F0509000000000000" pitchFamily="49" charset="-120"/>
            </a:endParaRPr>
          </a:p>
        </p:txBody>
      </p:sp>
      <p:sp>
        <p:nvSpPr>
          <p:cNvPr id="6" name="矩形 5">
            <a:extLst>
              <a:ext uri="{FF2B5EF4-FFF2-40B4-BE49-F238E27FC236}">
                <a16:creationId xmlns:a16="http://schemas.microsoft.com/office/drawing/2014/main" id="{96D48814-2FA8-456E-A460-4E46F1B753B6}"/>
              </a:ext>
            </a:extLst>
          </p:cNvPr>
          <p:cNvSpPr/>
          <p:nvPr/>
        </p:nvSpPr>
        <p:spPr>
          <a:xfrm>
            <a:off x="838200" y="1027262"/>
            <a:ext cx="3200400" cy="4612975"/>
          </a:xfrm>
          <a:prstGeom prst="rect">
            <a:avLst/>
          </a:prstGeom>
          <a:gradFill flip="none" rotWithShape="1">
            <a:gsLst>
              <a:gs pos="0">
                <a:schemeClr val="accent6">
                  <a:lumMod val="40000"/>
                  <a:lumOff val="60000"/>
                </a:schemeClr>
              </a:gs>
              <a:gs pos="50000">
                <a:schemeClr val="accent6">
                  <a:lumMod val="40000"/>
                  <a:lumOff val="60000"/>
                  <a:tint val="44500"/>
                  <a:satMod val="160000"/>
                </a:schemeClr>
              </a:gs>
              <a:gs pos="100000">
                <a:schemeClr val="accent6">
                  <a:lumMod val="40000"/>
                  <a:lumOff val="6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zh-HK" altLang="en-US" dirty="0"/>
          </a:p>
        </p:txBody>
      </p:sp>
      <p:sp>
        <p:nvSpPr>
          <p:cNvPr id="2" name="標題 1">
            <a:extLst>
              <a:ext uri="{FF2B5EF4-FFF2-40B4-BE49-F238E27FC236}">
                <a16:creationId xmlns:a16="http://schemas.microsoft.com/office/drawing/2014/main" id="{B35829BA-077F-44B8-BA42-85DC592DC81E}"/>
              </a:ext>
            </a:extLst>
          </p:cNvPr>
          <p:cNvSpPr>
            <a:spLocks noGrp="1"/>
          </p:cNvSpPr>
          <p:nvPr>
            <p:ph type="title"/>
          </p:nvPr>
        </p:nvSpPr>
        <p:spPr>
          <a:xfrm>
            <a:off x="838200" y="271313"/>
            <a:ext cx="5993921" cy="661418"/>
          </a:xfrm>
        </p:spPr>
        <p:txBody>
          <a:bodyPr/>
          <a:lstStyle/>
          <a:p>
            <a:r>
              <a:rPr lang="en-US" altLang="zh-TW" dirty="0">
                <a:latin typeface="DFHeiBold-B5" panose="020B0709000000000000" pitchFamily="49" charset="-120"/>
                <a:ea typeface="DFHeiBold-B5" panose="020B0709000000000000" pitchFamily="49" charset="-120"/>
              </a:rPr>
              <a:t>3</a:t>
            </a:r>
            <a:r>
              <a:rPr lang="zh-TW" altLang="en-US" dirty="0">
                <a:latin typeface="DFHeiBold-B5" panose="020B0709000000000000" pitchFamily="49" charset="-120"/>
                <a:ea typeface="DFHeiBold-B5" panose="020B0709000000000000" pitchFamily="49" charset="-120"/>
              </a:rPr>
              <a:t>月</a:t>
            </a:r>
            <a:r>
              <a:rPr lang="en-US" altLang="zh-TW" dirty="0">
                <a:latin typeface="DFHeiBold-B5" panose="020B0709000000000000" pitchFamily="49" charset="-120"/>
                <a:ea typeface="DFHeiBold-B5" panose="020B0709000000000000" pitchFamily="49" charset="-120"/>
              </a:rPr>
              <a:t>10-16</a:t>
            </a:r>
            <a:r>
              <a:rPr lang="zh-TW" altLang="en-US" dirty="0">
                <a:latin typeface="DFHeiBold-B5" panose="020B0709000000000000" pitchFamily="49" charset="-120"/>
                <a:ea typeface="DFHeiBold-B5" panose="020B0709000000000000" pitchFamily="49" charset="-120"/>
              </a:rPr>
              <a:t>日 </a:t>
            </a:r>
            <a:r>
              <a:rPr lang="en-US" altLang="zh-TW" dirty="0">
                <a:latin typeface="DFHeiBold-B5" panose="020B0709000000000000" pitchFamily="49" charset="-120"/>
                <a:ea typeface="DFHeiBold-B5" panose="020B0709000000000000" pitchFamily="49" charset="-120"/>
              </a:rPr>
              <a:t>(1)</a:t>
            </a:r>
            <a:endParaRPr lang="zh-HK" altLang="en-US" dirty="0">
              <a:latin typeface="DFHeiBold-B5" panose="020B0709000000000000" pitchFamily="49" charset="-120"/>
              <a:ea typeface="DFHeiBold-B5" panose="020B0709000000000000" pitchFamily="49" charset="-120"/>
            </a:endParaRPr>
          </a:p>
        </p:txBody>
      </p:sp>
      <p:sp>
        <p:nvSpPr>
          <p:cNvPr id="3" name="文字方塊 2">
            <a:extLst>
              <a:ext uri="{FF2B5EF4-FFF2-40B4-BE49-F238E27FC236}">
                <a16:creationId xmlns:a16="http://schemas.microsoft.com/office/drawing/2014/main" id="{E8B3B15C-86A4-4C94-865D-C052CDECEC4B}"/>
              </a:ext>
            </a:extLst>
          </p:cNvPr>
          <p:cNvSpPr txBox="1"/>
          <p:nvPr/>
        </p:nvSpPr>
        <p:spPr>
          <a:xfrm>
            <a:off x="923925" y="1182537"/>
            <a:ext cx="3028950" cy="4163319"/>
          </a:xfrm>
          <a:prstGeom prst="rect">
            <a:avLst/>
          </a:prstGeom>
          <a:noFill/>
        </p:spPr>
        <p:txBody>
          <a:bodyPr wrap="square" rtlCol="0">
            <a:spAutoFit/>
          </a:bodyPr>
          <a:lstStyle/>
          <a:p>
            <a:r>
              <a:rPr lang="zh-TW" altLang="en-US" dirty="0">
                <a:latin typeface="DFYuanMedium-B5" panose="020F0509000000000000" pitchFamily="49" charset="-120"/>
                <a:ea typeface="DFYuanMedium-B5" panose="020F0509000000000000" pitchFamily="49" charset="-120"/>
              </a:rPr>
              <a:t>基督教宣道會沙田堂</a:t>
            </a:r>
            <a:endParaRPr lang="en-US" altLang="zh-TW"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pPr algn="just">
              <a:lnSpc>
                <a:spcPct val="150000"/>
              </a:lnSpc>
            </a:pPr>
            <a:r>
              <a:rPr lang="en-US" altLang="zh-TW" sz="1400" dirty="0">
                <a:latin typeface="DFYuanMedium-B5" panose="020F0509000000000000" pitchFamily="49" charset="-120"/>
                <a:ea typeface="DFYuanMedium-B5" panose="020F0509000000000000" pitchFamily="49" charset="-120"/>
              </a:rPr>
              <a:t>1. </a:t>
            </a:r>
            <a:r>
              <a:rPr lang="zh-TW" altLang="en-US" sz="1400" dirty="0">
                <a:latin typeface="DFYuanMedium-B5" panose="020F0509000000000000" pitchFamily="49" charset="-120"/>
                <a:ea typeface="DFYuanMedium-B5" panose="020F0509000000000000" pitchFamily="49" charset="-120"/>
              </a:rPr>
              <a:t>我們於二至三月期間，趁碩門邨二期入伙，於街站接觸及認識新街坊，了解他們的需要，希望提供合適的支持和幫助，願主使用我們，敏銳聖靈的引導，成為鄰舍的祝福。</a:t>
            </a:r>
          </a:p>
          <a:p>
            <a:pPr algn="just">
              <a:lnSpc>
                <a:spcPct val="150000"/>
              </a:lnSpc>
            </a:pPr>
            <a:endParaRPr lang="zh-TW" altLang="en-US" sz="1400" dirty="0">
              <a:latin typeface="DFYuanMedium-B5" panose="020F0509000000000000" pitchFamily="49" charset="-120"/>
              <a:ea typeface="DFYuanMedium-B5" panose="020F0509000000000000" pitchFamily="49" charset="-120"/>
            </a:endParaRPr>
          </a:p>
          <a:p>
            <a:pPr algn="just">
              <a:lnSpc>
                <a:spcPct val="150000"/>
              </a:lnSpc>
            </a:pPr>
            <a:r>
              <a:rPr lang="en-US" altLang="zh-TW" sz="1400" dirty="0">
                <a:latin typeface="DFYuanMedium-B5" panose="020F0509000000000000" pitchFamily="49" charset="-120"/>
                <a:ea typeface="DFYuanMedium-B5" panose="020F0509000000000000" pitchFamily="49" charset="-120"/>
              </a:rPr>
              <a:t>2. </a:t>
            </a:r>
            <a:r>
              <a:rPr lang="zh-TW" altLang="en-US" sz="1400" dirty="0">
                <a:latin typeface="DFYuanMedium-B5" panose="020F0509000000000000" pitchFamily="49" charset="-120"/>
                <a:ea typeface="DFYuanMedium-B5" panose="020F0509000000000000" pitchFamily="49" charset="-120"/>
              </a:rPr>
              <a:t>為新街坊能夠被我們接觸與歡迎，於居住環境改變之際，可能需要很多適應與支援，願主使用我們成為他們的朋友，讓他們感到教會願意與他們結伴同行。</a:t>
            </a:r>
            <a:endParaRPr lang="zh-HK" altLang="en-US" sz="1400" dirty="0">
              <a:latin typeface="DFYuanMedium-B5" panose="020F0509000000000000" pitchFamily="49" charset="-120"/>
              <a:ea typeface="DFYuanMedium-B5" panose="020F0509000000000000" pitchFamily="49" charset="-120"/>
            </a:endParaRPr>
          </a:p>
        </p:txBody>
      </p:sp>
      <p:sp>
        <p:nvSpPr>
          <p:cNvPr id="10" name="文字方塊 9">
            <a:extLst>
              <a:ext uri="{FF2B5EF4-FFF2-40B4-BE49-F238E27FC236}">
                <a16:creationId xmlns:a16="http://schemas.microsoft.com/office/drawing/2014/main" id="{EC748A86-7E06-46AE-83D9-ADE7FED48344}"/>
              </a:ext>
            </a:extLst>
          </p:cNvPr>
          <p:cNvSpPr txBox="1"/>
          <p:nvPr/>
        </p:nvSpPr>
        <p:spPr>
          <a:xfrm>
            <a:off x="1928812" y="5754537"/>
            <a:ext cx="8334375" cy="938719"/>
          </a:xfrm>
          <a:prstGeom prst="rect">
            <a:avLst/>
          </a:prstGeom>
          <a:noFill/>
        </p:spPr>
        <p:txBody>
          <a:bodyPr wrap="square" rtlCol="0" anchor="b">
            <a:spAutoFit/>
          </a:bodyPr>
          <a:lstStyle/>
          <a:p>
            <a:pPr algn="ctr">
              <a:spcAft>
                <a:spcPts val="600"/>
              </a:spcAft>
            </a:pPr>
            <a:r>
              <a:rPr lang="zh-TW" altLang="en-US" dirty="0">
                <a:latin typeface="DFPTieXianW3-B5" panose="03000300000000000000" pitchFamily="66" charset="-120"/>
                <a:ea typeface="DFPTieXianW3-B5" panose="03000300000000000000" pitchFamily="66" charset="-120"/>
              </a:rPr>
              <a:t>所以，無論何事，你們願意人怎樣待你們，你們也要怎樣待人，</a:t>
            </a:r>
            <a:br>
              <a:rPr lang="en-US" altLang="zh-TW" dirty="0">
                <a:latin typeface="DFPTieXianW3-B5" panose="03000300000000000000" pitchFamily="66" charset="-120"/>
                <a:ea typeface="DFPTieXianW3-B5" panose="03000300000000000000" pitchFamily="66" charset="-120"/>
              </a:rPr>
            </a:br>
            <a:r>
              <a:rPr lang="zh-TW" altLang="en-US" dirty="0">
                <a:latin typeface="DFPTieXianW3-B5" panose="03000300000000000000" pitchFamily="66" charset="-120"/>
                <a:ea typeface="DFPTieXianW3-B5" panose="03000300000000000000" pitchFamily="66" charset="-120"/>
              </a:rPr>
              <a:t>因為這就是律法和先知的道理。</a:t>
            </a:r>
            <a:endParaRPr lang="en-US" altLang="zh-TW" dirty="0">
              <a:latin typeface="DFPTieXianW3-B5" panose="03000300000000000000" pitchFamily="66" charset="-120"/>
              <a:ea typeface="DFPTieXianW3-B5" panose="03000300000000000000" pitchFamily="66" charset="-120"/>
            </a:endParaRPr>
          </a:p>
          <a:p>
            <a:pPr algn="ctr"/>
            <a:r>
              <a:rPr lang="zh-HK" altLang="en-US" sz="1400" dirty="0">
                <a:latin typeface="DFPTieXianW3-B5" panose="03000300000000000000" pitchFamily="66" charset="-120"/>
                <a:ea typeface="DFPTieXianW3-B5" panose="03000300000000000000" pitchFamily="66" charset="-120"/>
              </a:rPr>
              <a:t>馬太福音 </a:t>
            </a:r>
            <a:r>
              <a:rPr lang="en-US" altLang="zh-HK" sz="1400" dirty="0">
                <a:latin typeface="DFPTieXianW3-B5" panose="03000300000000000000" pitchFamily="66" charset="-120"/>
                <a:ea typeface="DFPTieXianW3-B5" panose="03000300000000000000" pitchFamily="66" charset="-120"/>
              </a:rPr>
              <a:t>7</a:t>
            </a:r>
            <a:r>
              <a:rPr lang="zh-HK" altLang="en-US" sz="1400" dirty="0">
                <a:latin typeface="DFPTieXianW3-B5" panose="03000300000000000000" pitchFamily="66" charset="-120"/>
                <a:ea typeface="DFPTieXianW3-B5" panose="03000300000000000000" pitchFamily="66" charset="-120"/>
              </a:rPr>
              <a:t>：</a:t>
            </a:r>
            <a:r>
              <a:rPr lang="en-US" altLang="zh-HK" sz="1400" dirty="0">
                <a:latin typeface="DFPTieXianW3-B5" panose="03000300000000000000" pitchFamily="66" charset="-120"/>
                <a:ea typeface="DFPTieXianW3-B5" panose="03000300000000000000" pitchFamily="66" charset="-120"/>
              </a:rPr>
              <a:t>12</a:t>
            </a:r>
            <a:endParaRPr lang="zh-HK" altLang="en-US" sz="1400" dirty="0">
              <a:latin typeface="DFPTieXianW3-B5" panose="03000300000000000000" pitchFamily="66" charset="-120"/>
              <a:ea typeface="DFPTieXianW3-B5" panose="03000300000000000000" pitchFamily="66" charset="-120"/>
            </a:endParaRPr>
          </a:p>
        </p:txBody>
      </p:sp>
    </p:spTree>
    <p:extLst>
      <p:ext uri="{BB962C8B-B14F-4D97-AF65-F5344CB8AC3E}">
        <p14:creationId xmlns:p14="http://schemas.microsoft.com/office/powerpoint/2010/main" val="251388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ED0355FE-39AA-4F51-AC63-9F83460BBDF1}"/>
              </a:ext>
            </a:extLst>
          </p:cNvPr>
          <p:cNvSpPr/>
          <p:nvPr/>
        </p:nvSpPr>
        <p:spPr>
          <a:xfrm>
            <a:off x="8153400" y="2363637"/>
            <a:ext cx="3200400" cy="3276600"/>
          </a:xfrm>
          <a:prstGeom prst="rect">
            <a:avLst/>
          </a:prstGeom>
          <a:gradFill flip="none" rotWithShape="1">
            <a:gsLst>
              <a:gs pos="0">
                <a:schemeClr val="accent2">
                  <a:lumMod val="40000"/>
                  <a:lumOff val="60000"/>
                </a:schemeClr>
              </a:gs>
              <a:gs pos="57000">
                <a:schemeClr val="accent2">
                  <a:lumMod val="20000"/>
                  <a:lumOff val="80000"/>
                </a:schemeClr>
              </a:gs>
              <a:gs pos="100000">
                <a:schemeClr val="accent2">
                  <a:lumMod val="40000"/>
                  <a:lumOff val="60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a:extLst>
              <a:ext uri="{FF2B5EF4-FFF2-40B4-BE49-F238E27FC236}">
                <a16:creationId xmlns:a16="http://schemas.microsoft.com/office/drawing/2014/main" id="{B35829BA-077F-44B8-BA42-85DC592DC81E}"/>
              </a:ext>
            </a:extLst>
          </p:cNvPr>
          <p:cNvSpPr>
            <a:spLocks noGrp="1"/>
          </p:cNvSpPr>
          <p:nvPr>
            <p:ph type="title"/>
          </p:nvPr>
        </p:nvSpPr>
        <p:spPr>
          <a:xfrm>
            <a:off x="838200" y="271313"/>
            <a:ext cx="5993921" cy="661418"/>
          </a:xfrm>
        </p:spPr>
        <p:txBody>
          <a:bodyPr/>
          <a:lstStyle/>
          <a:p>
            <a:r>
              <a:rPr lang="en-US" altLang="zh-TW" dirty="0">
                <a:latin typeface="DFHeiBold-B5" panose="020B0709000000000000" pitchFamily="49" charset="-120"/>
                <a:ea typeface="DFHeiBold-B5" panose="020B0709000000000000" pitchFamily="49" charset="-120"/>
              </a:rPr>
              <a:t>3</a:t>
            </a:r>
            <a:r>
              <a:rPr lang="zh-TW" altLang="en-US" dirty="0">
                <a:latin typeface="DFHeiBold-B5" panose="020B0709000000000000" pitchFamily="49" charset="-120"/>
                <a:ea typeface="DFHeiBold-B5" panose="020B0709000000000000" pitchFamily="49" charset="-120"/>
              </a:rPr>
              <a:t>月</a:t>
            </a:r>
            <a:r>
              <a:rPr lang="en-US" altLang="zh-TW" dirty="0">
                <a:latin typeface="DFHeiBold-B5" panose="020B0709000000000000" pitchFamily="49" charset="-120"/>
                <a:ea typeface="DFHeiBold-B5" panose="020B0709000000000000" pitchFamily="49" charset="-120"/>
              </a:rPr>
              <a:t>10-16</a:t>
            </a:r>
            <a:r>
              <a:rPr lang="zh-TW" altLang="en-US" dirty="0">
                <a:latin typeface="DFHeiBold-B5" panose="020B0709000000000000" pitchFamily="49" charset="-120"/>
                <a:ea typeface="DFHeiBold-B5" panose="020B0709000000000000" pitchFamily="49" charset="-120"/>
              </a:rPr>
              <a:t>日 </a:t>
            </a:r>
            <a:r>
              <a:rPr lang="en-US" altLang="zh-TW" dirty="0">
                <a:latin typeface="DFHeiBold-B5" panose="020B0709000000000000" pitchFamily="49" charset="-120"/>
                <a:ea typeface="DFHeiBold-B5" panose="020B0709000000000000" pitchFamily="49" charset="-120"/>
              </a:rPr>
              <a:t>(2)</a:t>
            </a:r>
            <a:endParaRPr lang="zh-HK" altLang="en-US" dirty="0">
              <a:latin typeface="DFHeiBold-B5" panose="020B0709000000000000" pitchFamily="49" charset="-120"/>
              <a:ea typeface="DFHeiBold-B5" panose="020B0709000000000000" pitchFamily="49" charset="-120"/>
            </a:endParaRPr>
          </a:p>
        </p:txBody>
      </p:sp>
      <p:sp>
        <p:nvSpPr>
          <p:cNvPr id="5" name="文字方塊 4">
            <a:extLst>
              <a:ext uri="{FF2B5EF4-FFF2-40B4-BE49-F238E27FC236}">
                <a16:creationId xmlns:a16="http://schemas.microsoft.com/office/drawing/2014/main" id="{DA0E9EF3-464E-48AC-8E8E-E5F8B6757914}"/>
              </a:ext>
            </a:extLst>
          </p:cNvPr>
          <p:cNvSpPr txBox="1"/>
          <p:nvPr/>
        </p:nvSpPr>
        <p:spPr>
          <a:xfrm>
            <a:off x="8239125" y="2551726"/>
            <a:ext cx="3028950" cy="2819041"/>
          </a:xfrm>
          <a:prstGeom prst="rect">
            <a:avLst/>
          </a:prstGeom>
          <a:noFill/>
        </p:spPr>
        <p:txBody>
          <a:bodyPr wrap="square" rtlCol="0">
            <a:spAutoFit/>
          </a:bodyPr>
          <a:lstStyle/>
          <a:p>
            <a:r>
              <a:rPr lang="zh-TW" altLang="en-US" spc="-150" dirty="0">
                <a:latin typeface="DFYuanMedium-B5" panose="020F0509000000000000" pitchFamily="49" charset="-120"/>
                <a:ea typeface="DFYuanMedium-B5" panose="020F0509000000000000" pitchFamily="49" charset="-120"/>
              </a:rPr>
              <a:t>為教關</a:t>
            </a:r>
            <a:r>
              <a:rPr lang="en-US" altLang="zh-TW" dirty="0">
                <a:latin typeface="DFYuanMedium-B5" panose="020F0509000000000000" pitchFamily="49" charset="-120"/>
                <a:ea typeface="DFYuanMedium-B5" panose="020F0509000000000000" pitchFamily="49" charset="-120"/>
              </a:rPr>
              <a:t>YUM</a:t>
            </a:r>
            <a:r>
              <a:rPr lang="zh-TW" altLang="en-US" spc="-150" dirty="0">
                <a:latin typeface="DFYuanMedium-B5" panose="020F0509000000000000" pitchFamily="49" charset="-120"/>
                <a:ea typeface="DFYuanMedium-B5" panose="020F0509000000000000" pitchFamily="49" charset="-120"/>
              </a:rPr>
              <a:t>職場體驗計劃禱告：</a:t>
            </a:r>
            <a:endParaRPr lang="en-US" altLang="zh-TW" spc="-150"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pPr>
              <a:lnSpc>
                <a:spcPct val="150000"/>
              </a:lnSpc>
            </a:pPr>
            <a:r>
              <a:rPr lang="en-US" altLang="zh-TW" sz="1600" dirty="0">
                <a:latin typeface="DFYuanMedium-B5" panose="020F0509000000000000" pitchFamily="49" charset="-120"/>
                <a:ea typeface="DFYuanMedium-B5" panose="020F0509000000000000" pitchFamily="49" charset="-120"/>
              </a:rPr>
              <a:t>4</a:t>
            </a:r>
            <a:r>
              <a:rPr lang="zh-TW" altLang="en-US" sz="1600" dirty="0">
                <a:latin typeface="DFYuanMedium-B5" panose="020F0509000000000000" pitchFamily="49" charset="-120"/>
                <a:ea typeface="DFYuanMedium-B5" panose="020F0509000000000000" pitchFamily="49" charset="-120"/>
              </a:rPr>
              <a:t>月</a:t>
            </a:r>
            <a:r>
              <a:rPr lang="en-US" altLang="zh-TW" sz="1600" dirty="0">
                <a:latin typeface="DFYuanMedium-B5" panose="020F0509000000000000" pitchFamily="49" charset="-120"/>
                <a:ea typeface="DFYuanMedium-B5" panose="020F0509000000000000" pitchFamily="49" charset="-120"/>
              </a:rPr>
              <a:t>25</a:t>
            </a:r>
            <a:r>
              <a:rPr lang="zh-TW" altLang="en-US" sz="1600" dirty="0">
                <a:latin typeface="DFYuanMedium-B5" panose="020F0509000000000000" pitchFamily="49" charset="-120"/>
                <a:ea typeface="DFYuanMedium-B5" panose="020F0509000000000000" pitchFamily="49" charset="-120"/>
              </a:rPr>
              <a:t>及</a:t>
            </a:r>
            <a:r>
              <a:rPr lang="en-US" altLang="zh-TW" sz="1600" dirty="0">
                <a:latin typeface="DFYuanMedium-B5" panose="020F0509000000000000" pitchFamily="49" charset="-120"/>
                <a:ea typeface="DFYuanMedium-B5" panose="020F0509000000000000" pitchFamily="49" charset="-120"/>
              </a:rPr>
              <a:t>26</a:t>
            </a:r>
            <a:r>
              <a:rPr lang="zh-TW" altLang="en-US" sz="1600" dirty="0">
                <a:latin typeface="DFYuanMedium-B5" panose="020F0509000000000000" pitchFamily="49" charset="-120"/>
                <a:ea typeface="DFYuanMedium-B5" panose="020F0509000000000000" pitchFamily="49" charset="-120"/>
              </a:rPr>
              <a:t>日，將有二百多位高中生，參加「教關</a:t>
            </a:r>
            <a:r>
              <a:rPr lang="en-US" altLang="zh-TW" sz="1600" dirty="0">
                <a:latin typeface="DFYuanMedium-B5" panose="020F0509000000000000" pitchFamily="49" charset="-120"/>
                <a:ea typeface="DFYuanMedium-B5" panose="020F0509000000000000" pitchFamily="49" charset="-120"/>
              </a:rPr>
              <a:t>YUM</a:t>
            </a:r>
            <a:r>
              <a:rPr lang="zh-TW" altLang="en-US" sz="1600" dirty="0">
                <a:latin typeface="DFYuanMedium-B5" panose="020F0509000000000000" pitchFamily="49" charset="-120"/>
                <a:ea typeface="DFYuanMedium-B5" panose="020F0509000000000000" pitchFamily="49" charset="-120"/>
              </a:rPr>
              <a:t>青年職場體驗計劃」，投身職場前線。求主保守他們有平安之餘，亦透過此活動，走進各階層和社區，體驗各行業的生活實況。</a:t>
            </a:r>
            <a:endParaRPr lang="zh-HK" altLang="en-US" sz="1600" dirty="0">
              <a:latin typeface="DFYuanMedium-B5" panose="020F0509000000000000" pitchFamily="49" charset="-120"/>
              <a:ea typeface="DFYuanMedium-B5" panose="020F0509000000000000" pitchFamily="49" charset="-120"/>
            </a:endParaRPr>
          </a:p>
        </p:txBody>
      </p:sp>
      <p:sp>
        <p:nvSpPr>
          <p:cNvPr id="10" name="文字方塊 9">
            <a:extLst>
              <a:ext uri="{FF2B5EF4-FFF2-40B4-BE49-F238E27FC236}">
                <a16:creationId xmlns:a16="http://schemas.microsoft.com/office/drawing/2014/main" id="{EC748A86-7E06-46AE-83D9-ADE7FED48344}"/>
              </a:ext>
            </a:extLst>
          </p:cNvPr>
          <p:cNvSpPr txBox="1"/>
          <p:nvPr/>
        </p:nvSpPr>
        <p:spPr>
          <a:xfrm>
            <a:off x="1928812" y="5754537"/>
            <a:ext cx="8334375" cy="938719"/>
          </a:xfrm>
          <a:prstGeom prst="rect">
            <a:avLst/>
          </a:prstGeom>
          <a:noFill/>
        </p:spPr>
        <p:txBody>
          <a:bodyPr wrap="square" rtlCol="0" anchor="b">
            <a:spAutoFit/>
          </a:bodyPr>
          <a:lstStyle/>
          <a:p>
            <a:pPr algn="ctr">
              <a:spcAft>
                <a:spcPts val="600"/>
              </a:spcAft>
            </a:pPr>
            <a:r>
              <a:rPr lang="zh-TW" altLang="en-US" dirty="0">
                <a:latin typeface="DFPTieXianW3-B5" panose="03000300000000000000" pitchFamily="66" charset="-120"/>
                <a:ea typeface="DFPTieXianW3-B5" panose="03000300000000000000" pitchFamily="66" charset="-120"/>
              </a:rPr>
              <a:t>所以，無論何事，你們願意人怎樣待你們，你們也要怎樣待人，</a:t>
            </a:r>
            <a:br>
              <a:rPr lang="en-US" altLang="zh-TW" dirty="0">
                <a:latin typeface="DFPTieXianW3-B5" panose="03000300000000000000" pitchFamily="66" charset="-120"/>
                <a:ea typeface="DFPTieXianW3-B5" panose="03000300000000000000" pitchFamily="66" charset="-120"/>
              </a:rPr>
            </a:br>
            <a:r>
              <a:rPr lang="zh-TW" altLang="en-US" dirty="0">
                <a:latin typeface="DFPTieXianW3-B5" panose="03000300000000000000" pitchFamily="66" charset="-120"/>
                <a:ea typeface="DFPTieXianW3-B5" panose="03000300000000000000" pitchFamily="66" charset="-120"/>
              </a:rPr>
              <a:t>因為這就是律法和先知的道理。</a:t>
            </a:r>
            <a:endParaRPr lang="en-US" altLang="zh-TW" dirty="0">
              <a:latin typeface="DFPTieXianW3-B5" panose="03000300000000000000" pitchFamily="66" charset="-120"/>
              <a:ea typeface="DFPTieXianW3-B5" panose="03000300000000000000" pitchFamily="66" charset="-120"/>
            </a:endParaRPr>
          </a:p>
          <a:p>
            <a:pPr algn="ctr"/>
            <a:r>
              <a:rPr lang="zh-HK" altLang="en-US" sz="1400" dirty="0">
                <a:latin typeface="DFPTieXianW3-B5" panose="03000300000000000000" pitchFamily="66" charset="-120"/>
                <a:ea typeface="DFPTieXianW3-B5" panose="03000300000000000000" pitchFamily="66" charset="-120"/>
              </a:rPr>
              <a:t>馬太福音 </a:t>
            </a:r>
            <a:r>
              <a:rPr lang="en-US" altLang="zh-HK" sz="1400" dirty="0">
                <a:latin typeface="DFPTieXianW3-B5" panose="03000300000000000000" pitchFamily="66" charset="-120"/>
                <a:ea typeface="DFPTieXianW3-B5" panose="03000300000000000000" pitchFamily="66" charset="-120"/>
              </a:rPr>
              <a:t>7</a:t>
            </a:r>
            <a:r>
              <a:rPr lang="zh-HK" altLang="en-US" sz="1400" dirty="0">
                <a:latin typeface="DFPTieXianW3-B5" panose="03000300000000000000" pitchFamily="66" charset="-120"/>
                <a:ea typeface="DFPTieXianW3-B5" panose="03000300000000000000" pitchFamily="66" charset="-120"/>
              </a:rPr>
              <a:t>：</a:t>
            </a:r>
            <a:r>
              <a:rPr lang="en-US" altLang="zh-HK" sz="1400" dirty="0">
                <a:latin typeface="DFPTieXianW3-B5" panose="03000300000000000000" pitchFamily="66" charset="-120"/>
                <a:ea typeface="DFPTieXianW3-B5" panose="03000300000000000000" pitchFamily="66" charset="-120"/>
              </a:rPr>
              <a:t>12</a:t>
            </a:r>
            <a:endParaRPr lang="zh-HK" altLang="en-US" sz="1400" dirty="0">
              <a:latin typeface="DFPTieXianW3-B5" panose="03000300000000000000" pitchFamily="66" charset="-120"/>
              <a:ea typeface="DFPTieXianW3-B5" panose="03000300000000000000" pitchFamily="66" charset="-120"/>
            </a:endParaRPr>
          </a:p>
        </p:txBody>
      </p:sp>
      <p:sp>
        <p:nvSpPr>
          <p:cNvPr id="9" name="矩形 8">
            <a:extLst>
              <a:ext uri="{FF2B5EF4-FFF2-40B4-BE49-F238E27FC236}">
                <a16:creationId xmlns:a16="http://schemas.microsoft.com/office/drawing/2014/main" id="{29F5F0F7-0B31-499F-91E7-1499C7A042CE}"/>
              </a:ext>
            </a:extLst>
          </p:cNvPr>
          <p:cNvSpPr/>
          <p:nvPr/>
        </p:nvSpPr>
        <p:spPr>
          <a:xfrm>
            <a:off x="838200" y="1027262"/>
            <a:ext cx="3200400" cy="4612975"/>
          </a:xfrm>
          <a:prstGeom prst="rect">
            <a:avLst/>
          </a:prstGeom>
          <a:gradFill flip="none" rotWithShape="1">
            <a:gsLst>
              <a:gs pos="0">
                <a:schemeClr val="accent6">
                  <a:lumMod val="40000"/>
                  <a:lumOff val="60000"/>
                </a:schemeClr>
              </a:gs>
              <a:gs pos="50000">
                <a:schemeClr val="accent6">
                  <a:lumMod val="40000"/>
                  <a:lumOff val="60000"/>
                  <a:tint val="44500"/>
                  <a:satMod val="160000"/>
                </a:schemeClr>
              </a:gs>
              <a:gs pos="100000">
                <a:schemeClr val="accent6">
                  <a:lumMod val="40000"/>
                  <a:lumOff val="6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zh-HK" altLang="en-US" dirty="0"/>
          </a:p>
        </p:txBody>
      </p:sp>
      <p:sp>
        <p:nvSpPr>
          <p:cNvPr id="11" name="文字方塊 10">
            <a:extLst>
              <a:ext uri="{FF2B5EF4-FFF2-40B4-BE49-F238E27FC236}">
                <a16:creationId xmlns:a16="http://schemas.microsoft.com/office/drawing/2014/main" id="{0012B9C0-F70A-495A-9973-5766878F7A2D}"/>
              </a:ext>
            </a:extLst>
          </p:cNvPr>
          <p:cNvSpPr txBox="1"/>
          <p:nvPr/>
        </p:nvSpPr>
        <p:spPr>
          <a:xfrm>
            <a:off x="923925" y="1182537"/>
            <a:ext cx="3028950" cy="4308872"/>
          </a:xfrm>
          <a:prstGeom prst="rect">
            <a:avLst/>
          </a:prstGeom>
          <a:noFill/>
        </p:spPr>
        <p:txBody>
          <a:bodyPr wrap="square" rtlCol="0">
            <a:spAutoFit/>
          </a:bodyPr>
          <a:lstStyle/>
          <a:p>
            <a:r>
              <a:rPr lang="zh-TW" altLang="en-US" dirty="0">
                <a:latin typeface="DFYuanMedium-B5" panose="020F0509000000000000" pitchFamily="49" charset="-120"/>
                <a:ea typeface="DFYuanMedium-B5" panose="020F0509000000000000" pitchFamily="49" charset="-120"/>
              </a:rPr>
              <a:t>香港浸信教會好鄰舍福音堂</a:t>
            </a:r>
            <a:endParaRPr lang="en-US" altLang="zh-TW"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pPr algn="just"/>
            <a:r>
              <a:rPr lang="en-US" altLang="zh-TW" sz="1400" dirty="0">
                <a:latin typeface="DFYuanMedium-B5" panose="020F0509000000000000" pitchFamily="49" charset="-120"/>
                <a:ea typeface="DFYuanMedium-B5" panose="020F0509000000000000" pitchFamily="49" charset="-120"/>
              </a:rPr>
              <a:t>1. </a:t>
            </a:r>
            <a:r>
              <a:rPr lang="zh-TW" altLang="en-US" sz="1400" dirty="0">
                <a:latin typeface="DFYuanMedium-B5" panose="020F0509000000000000" pitchFamily="49" charset="-120"/>
                <a:ea typeface="DFYuanMedium-B5" panose="020F0509000000000000" pitchFamily="49" charset="-120"/>
              </a:rPr>
              <a:t>請為本堂服務中心的溫習室補習和兒童王國英文班的基層的小學生及其家庭禱告。求主使用同工和導師們的服侍，讓他們得到適切的幫助，並讓學童和家長們能透過服務，經歷主愛，認識耶穌，得著豐盛的生命。</a:t>
            </a:r>
            <a:endParaRPr lang="en-US" altLang="zh-TW" sz="1400" dirty="0">
              <a:latin typeface="DFYuanMedium-B5" panose="020F0509000000000000" pitchFamily="49" charset="-120"/>
              <a:ea typeface="DFYuanMedium-B5" panose="020F0509000000000000" pitchFamily="49" charset="-120"/>
            </a:endParaRPr>
          </a:p>
          <a:p>
            <a:pPr algn="just"/>
            <a:endParaRPr lang="zh-TW" altLang="en-US" sz="1400" dirty="0">
              <a:latin typeface="DFYuanMedium-B5" panose="020F0509000000000000" pitchFamily="49" charset="-120"/>
              <a:ea typeface="DFYuanMedium-B5" panose="020F0509000000000000" pitchFamily="49" charset="-120"/>
            </a:endParaRPr>
          </a:p>
          <a:p>
            <a:pPr algn="just"/>
            <a:r>
              <a:rPr lang="en-US" altLang="zh-TW" sz="1400" dirty="0">
                <a:latin typeface="DFYuanMedium-B5" panose="020F0509000000000000" pitchFamily="49" charset="-120"/>
                <a:ea typeface="DFYuanMedium-B5" panose="020F0509000000000000" pitchFamily="49" charset="-120"/>
              </a:rPr>
              <a:t>2. </a:t>
            </a:r>
            <a:r>
              <a:rPr lang="zh-TW" altLang="en-US" sz="1400" dirty="0">
                <a:latin typeface="DFYuanMedium-B5" panose="020F0509000000000000" pitchFamily="49" charset="-120"/>
                <a:ea typeface="DFYuanMedium-B5" panose="020F0509000000000000" pitchFamily="49" charset="-120"/>
              </a:rPr>
              <a:t>透過堂會舉辦的扶貧宴、祝福行動、探訪、福音餐會等活動，讓區內基層群體得著祝福及認識耶穌，亦求主保守讓堂會的弟兄姊妹能持守服侍基層的愛心，成為使命門徒。</a:t>
            </a:r>
            <a:endParaRPr lang="en-US" altLang="zh-TW" sz="1400" dirty="0">
              <a:latin typeface="DFYuanMedium-B5" panose="020F0509000000000000" pitchFamily="49" charset="-120"/>
              <a:ea typeface="DFYuanMedium-B5" panose="020F0509000000000000" pitchFamily="49" charset="-120"/>
            </a:endParaRPr>
          </a:p>
          <a:p>
            <a:pPr algn="just"/>
            <a:endParaRPr lang="zh-TW" altLang="en-US" sz="1400" dirty="0">
              <a:latin typeface="DFYuanMedium-B5" panose="020F0509000000000000" pitchFamily="49" charset="-120"/>
              <a:ea typeface="DFYuanMedium-B5" panose="020F0509000000000000" pitchFamily="49" charset="-120"/>
            </a:endParaRPr>
          </a:p>
          <a:p>
            <a:pPr algn="just"/>
            <a:r>
              <a:rPr lang="en-US" altLang="zh-TW" sz="1400" dirty="0">
                <a:latin typeface="DFYuanMedium-B5" panose="020F0509000000000000" pitchFamily="49" charset="-120"/>
                <a:ea typeface="DFYuanMedium-B5" panose="020F0509000000000000" pitchFamily="49" charset="-120"/>
              </a:rPr>
              <a:t>3. </a:t>
            </a:r>
            <a:r>
              <a:rPr lang="zh-TW" altLang="en-US" sz="1400" dirty="0">
                <a:latin typeface="DFYuanMedium-B5" panose="020F0509000000000000" pitchFamily="49" charset="-120"/>
                <a:ea typeface="DFYuanMedium-B5" panose="020F0509000000000000" pitchFamily="49" charset="-120"/>
              </a:rPr>
              <a:t>本堂正配對及培訓一些弟兄姊妹，以師友關係去關心一群基層兒童。求主賜導師們智慧和愛心，讓他們以基督的愛去關懷孩子。</a:t>
            </a:r>
            <a:endParaRPr lang="zh-HK" altLang="en-US" sz="1400" dirty="0">
              <a:latin typeface="DFYuanMedium-B5" panose="020F0509000000000000" pitchFamily="49" charset="-120"/>
              <a:ea typeface="DFYuanMedium-B5" panose="020F0509000000000000" pitchFamily="49" charset="-120"/>
            </a:endParaRPr>
          </a:p>
        </p:txBody>
      </p:sp>
      <p:sp>
        <p:nvSpPr>
          <p:cNvPr id="12" name="矩形 11">
            <a:extLst>
              <a:ext uri="{FF2B5EF4-FFF2-40B4-BE49-F238E27FC236}">
                <a16:creationId xmlns:a16="http://schemas.microsoft.com/office/drawing/2014/main" id="{7717EA77-5D07-47D5-9DBB-F8D93C45355B}"/>
              </a:ext>
            </a:extLst>
          </p:cNvPr>
          <p:cNvSpPr/>
          <p:nvPr/>
        </p:nvSpPr>
        <p:spPr>
          <a:xfrm>
            <a:off x="8153400" y="1027263"/>
            <a:ext cx="3200400" cy="1181100"/>
          </a:xfrm>
          <a:prstGeom prst="rect">
            <a:avLst/>
          </a:prstGeom>
          <a:gradFill flip="none" rotWithShape="1">
            <a:gsLst>
              <a:gs pos="0">
                <a:schemeClr val="accent2">
                  <a:lumMod val="60000"/>
                  <a:lumOff val="40000"/>
                </a:schemeClr>
              </a:gs>
              <a:gs pos="100000">
                <a:schemeClr val="accent2">
                  <a:lumMod val="20000"/>
                  <a:lumOff val="8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 name="文字方塊 12">
            <a:extLst>
              <a:ext uri="{FF2B5EF4-FFF2-40B4-BE49-F238E27FC236}">
                <a16:creationId xmlns:a16="http://schemas.microsoft.com/office/drawing/2014/main" id="{3B4CD409-4D75-431B-98EC-F83F3D30429F}"/>
              </a:ext>
            </a:extLst>
          </p:cNvPr>
          <p:cNvSpPr txBox="1"/>
          <p:nvPr/>
        </p:nvSpPr>
        <p:spPr>
          <a:xfrm>
            <a:off x="8239125" y="1182537"/>
            <a:ext cx="3028950" cy="923330"/>
          </a:xfrm>
          <a:prstGeom prst="rect">
            <a:avLst/>
          </a:prstGeom>
          <a:noFill/>
        </p:spPr>
        <p:txBody>
          <a:bodyPr wrap="square" rtlCol="0">
            <a:spAutoFit/>
          </a:bodyPr>
          <a:lstStyle/>
          <a:p>
            <a:r>
              <a:rPr lang="zh-TW" altLang="en-US" dirty="0">
                <a:latin typeface="DFYuanMedium-B5" panose="020F0509000000000000" pitchFamily="49" charset="-120"/>
                <a:ea typeface="DFYuanMedium-B5" panose="020F0509000000000000" pitchFamily="49" charset="-120"/>
              </a:rPr>
              <a:t>新動力教會</a:t>
            </a:r>
            <a:endParaRPr lang="en-US" altLang="zh-TW"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r>
              <a:rPr lang="zh-TW" altLang="en-US" sz="1600" dirty="0">
                <a:latin typeface="DFYuanMedium-B5" panose="020F0509000000000000" pitchFamily="49" charset="-120"/>
                <a:ea typeface="DFYuanMedium-B5" panose="020F0509000000000000" pitchFamily="49" charset="-120"/>
              </a:rPr>
              <a:t>祈求讓社區轉化為基督化</a:t>
            </a:r>
            <a:endParaRPr lang="en-US" altLang="zh-TW" sz="1600" dirty="0">
              <a:latin typeface="DFYuanMedium-B5" panose="020F0509000000000000" pitchFamily="49" charset="-120"/>
              <a:ea typeface="DFYuanMedium-B5" panose="020F0509000000000000" pitchFamily="49" charset="-120"/>
            </a:endParaRPr>
          </a:p>
        </p:txBody>
      </p:sp>
      <p:sp>
        <p:nvSpPr>
          <p:cNvPr id="14" name="矩形 13">
            <a:extLst>
              <a:ext uri="{FF2B5EF4-FFF2-40B4-BE49-F238E27FC236}">
                <a16:creationId xmlns:a16="http://schemas.microsoft.com/office/drawing/2014/main" id="{11552DDC-7820-4FCA-95D9-5DD8F1473EF9}"/>
              </a:ext>
            </a:extLst>
          </p:cNvPr>
          <p:cNvSpPr/>
          <p:nvPr/>
        </p:nvSpPr>
        <p:spPr>
          <a:xfrm>
            <a:off x="4495799" y="1027262"/>
            <a:ext cx="3200400" cy="4612975"/>
          </a:xfrm>
          <a:prstGeom prst="rect">
            <a:avLst/>
          </a:prstGeom>
          <a:gradFill flip="none" rotWithShape="1">
            <a:gsLst>
              <a:gs pos="0">
                <a:schemeClr val="accent5">
                  <a:lumMod val="60000"/>
                  <a:lumOff val="40000"/>
                </a:schemeClr>
              </a:gs>
              <a:gs pos="50000">
                <a:schemeClr val="accent5">
                  <a:lumMod val="20000"/>
                  <a:lumOff val="80000"/>
                </a:schemeClr>
              </a:gs>
              <a:gs pos="100000">
                <a:schemeClr val="accent5">
                  <a:lumMod val="20000"/>
                  <a:lumOff val="80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5" name="文字方塊 14">
            <a:extLst>
              <a:ext uri="{FF2B5EF4-FFF2-40B4-BE49-F238E27FC236}">
                <a16:creationId xmlns:a16="http://schemas.microsoft.com/office/drawing/2014/main" id="{B01D2CC0-501C-4906-BA90-D0A81A9BDC80}"/>
              </a:ext>
            </a:extLst>
          </p:cNvPr>
          <p:cNvSpPr txBox="1"/>
          <p:nvPr/>
        </p:nvSpPr>
        <p:spPr>
          <a:xfrm>
            <a:off x="4581524" y="1182537"/>
            <a:ext cx="3028950" cy="3927037"/>
          </a:xfrm>
          <a:prstGeom prst="rect">
            <a:avLst/>
          </a:prstGeom>
          <a:noFill/>
        </p:spPr>
        <p:txBody>
          <a:bodyPr wrap="square" rtlCol="0">
            <a:spAutoFit/>
          </a:bodyPr>
          <a:lstStyle/>
          <a:p>
            <a:r>
              <a:rPr lang="zh-TW" altLang="en-US" dirty="0">
                <a:latin typeface="DFYuanMedium-B5" panose="020F0509000000000000" pitchFamily="49" charset="-120"/>
                <a:ea typeface="DFYuanMedium-B5" panose="020F0509000000000000" pitchFamily="49" charset="-120"/>
              </a:rPr>
              <a:t>金巴崙長老會禧臨堂</a:t>
            </a:r>
            <a:endParaRPr lang="en-US" altLang="zh-TW"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pPr algn="just">
              <a:lnSpc>
                <a:spcPct val="150000"/>
              </a:lnSpc>
            </a:pPr>
            <a:r>
              <a:rPr lang="en-US" altLang="zh-TW" sz="1600" dirty="0">
                <a:latin typeface="DFYuanMedium-B5" panose="020F0509000000000000" pitchFamily="49" charset="-120"/>
                <a:ea typeface="DFYuanMedium-B5" panose="020F0509000000000000" pitchFamily="49" charset="-120"/>
              </a:rPr>
              <a:t>1. </a:t>
            </a:r>
            <a:r>
              <a:rPr lang="zh-TW" altLang="en-US" sz="1600" dirty="0">
                <a:latin typeface="DFYuanMedium-B5" panose="020F0509000000000000" pitchFamily="49" charset="-120"/>
                <a:ea typeface="DFYuanMedium-B5" panose="020F0509000000000000" pitchFamily="49" charset="-120"/>
              </a:rPr>
              <a:t>敝堂透過服務在洪水橋洪福村開展了長者小組，但因沒有地方，只能在快餐店開組，求主為我們開路。</a:t>
            </a:r>
            <a:endParaRPr lang="en-US" altLang="zh-TW" sz="1600" dirty="0">
              <a:latin typeface="DFYuanMedium-B5" panose="020F0509000000000000" pitchFamily="49" charset="-120"/>
              <a:ea typeface="DFYuanMedium-B5" panose="020F0509000000000000" pitchFamily="49" charset="-120"/>
            </a:endParaRPr>
          </a:p>
          <a:p>
            <a:pPr algn="just">
              <a:lnSpc>
                <a:spcPct val="150000"/>
              </a:lnSpc>
            </a:pPr>
            <a:endParaRPr lang="zh-TW" altLang="en-US" sz="1600" dirty="0">
              <a:latin typeface="DFYuanMedium-B5" panose="020F0509000000000000" pitchFamily="49" charset="-120"/>
              <a:ea typeface="DFYuanMedium-B5" panose="020F0509000000000000" pitchFamily="49" charset="-120"/>
            </a:endParaRPr>
          </a:p>
          <a:p>
            <a:pPr algn="just">
              <a:lnSpc>
                <a:spcPct val="150000"/>
              </a:lnSpc>
            </a:pPr>
            <a:r>
              <a:rPr lang="en-US" altLang="zh-TW" sz="1600" dirty="0">
                <a:latin typeface="DFYuanMedium-B5" panose="020F0509000000000000" pitchFamily="49" charset="-120"/>
                <a:ea typeface="DFYuanMedium-B5" panose="020F0509000000000000" pitchFamily="49" charset="-120"/>
              </a:rPr>
              <a:t>2. </a:t>
            </a:r>
            <a:r>
              <a:rPr lang="zh-TW" altLang="en-US" sz="1600" dirty="0">
                <a:latin typeface="DFYuanMedium-B5" panose="020F0509000000000000" pitchFamily="49" charset="-120"/>
                <a:ea typeface="DFYuanMedium-B5" panose="020F0509000000000000" pitchFamily="49" charset="-120"/>
              </a:rPr>
              <a:t>因教會的資源不足，在對外的社區服侍只能盡力，求主使用我們的微小的服侍，及補我們的不足。</a:t>
            </a:r>
            <a:endParaRPr lang="zh-HK" altLang="en-US" sz="1600" dirty="0">
              <a:latin typeface="DFYuanMedium-B5" panose="020F0509000000000000" pitchFamily="49" charset="-120"/>
              <a:ea typeface="DFYuanMedium-B5" panose="020F0509000000000000" pitchFamily="49" charset="-120"/>
            </a:endParaRPr>
          </a:p>
        </p:txBody>
      </p:sp>
    </p:spTree>
    <p:extLst>
      <p:ext uri="{BB962C8B-B14F-4D97-AF65-F5344CB8AC3E}">
        <p14:creationId xmlns:p14="http://schemas.microsoft.com/office/powerpoint/2010/main" val="1988835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96D48814-2FA8-456E-A460-4E46F1B753B6}"/>
              </a:ext>
            </a:extLst>
          </p:cNvPr>
          <p:cNvSpPr/>
          <p:nvPr/>
        </p:nvSpPr>
        <p:spPr>
          <a:xfrm>
            <a:off x="838200" y="1027262"/>
            <a:ext cx="3200400" cy="4612975"/>
          </a:xfrm>
          <a:prstGeom prst="rect">
            <a:avLst/>
          </a:prstGeom>
          <a:gradFill flip="none" rotWithShape="1">
            <a:gsLst>
              <a:gs pos="0">
                <a:schemeClr val="accent6">
                  <a:lumMod val="40000"/>
                  <a:lumOff val="60000"/>
                </a:schemeClr>
              </a:gs>
              <a:gs pos="50000">
                <a:schemeClr val="accent6">
                  <a:lumMod val="40000"/>
                  <a:lumOff val="60000"/>
                  <a:tint val="44500"/>
                  <a:satMod val="160000"/>
                </a:schemeClr>
              </a:gs>
              <a:gs pos="100000">
                <a:schemeClr val="accent6">
                  <a:lumMod val="40000"/>
                  <a:lumOff val="6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zh-HK" altLang="en-US" dirty="0"/>
          </a:p>
        </p:txBody>
      </p:sp>
      <p:sp>
        <p:nvSpPr>
          <p:cNvPr id="7" name="矩形 6">
            <a:extLst>
              <a:ext uri="{FF2B5EF4-FFF2-40B4-BE49-F238E27FC236}">
                <a16:creationId xmlns:a16="http://schemas.microsoft.com/office/drawing/2014/main" id="{3E2445EB-0170-4AA6-90B9-3136D34329B5}"/>
              </a:ext>
            </a:extLst>
          </p:cNvPr>
          <p:cNvSpPr/>
          <p:nvPr/>
        </p:nvSpPr>
        <p:spPr>
          <a:xfrm>
            <a:off x="4495800" y="1027262"/>
            <a:ext cx="3200400" cy="4612975"/>
          </a:xfrm>
          <a:prstGeom prst="rect">
            <a:avLst/>
          </a:prstGeom>
          <a:gradFill flip="none" rotWithShape="1">
            <a:gsLst>
              <a:gs pos="0">
                <a:schemeClr val="accent5">
                  <a:lumMod val="60000"/>
                  <a:lumOff val="40000"/>
                </a:schemeClr>
              </a:gs>
              <a:gs pos="50000">
                <a:schemeClr val="accent5">
                  <a:lumMod val="20000"/>
                  <a:lumOff val="80000"/>
                </a:schemeClr>
              </a:gs>
              <a:gs pos="100000">
                <a:schemeClr val="accent5">
                  <a:lumMod val="20000"/>
                  <a:lumOff val="8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 name="矩形 7">
            <a:extLst>
              <a:ext uri="{FF2B5EF4-FFF2-40B4-BE49-F238E27FC236}">
                <a16:creationId xmlns:a16="http://schemas.microsoft.com/office/drawing/2014/main" id="{ED0355FE-39AA-4F51-AC63-9F83460BBDF1}"/>
              </a:ext>
            </a:extLst>
          </p:cNvPr>
          <p:cNvSpPr/>
          <p:nvPr/>
        </p:nvSpPr>
        <p:spPr>
          <a:xfrm>
            <a:off x="8153400" y="1027262"/>
            <a:ext cx="3200400" cy="4612975"/>
          </a:xfrm>
          <a:prstGeom prst="rect">
            <a:avLst/>
          </a:prstGeom>
          <a:gradFill flip="none" rotWithShape="1">
            <a:gsLst>
              <a:gs pos="0">
                <a:schemeClr val="accent2">
                  <a:lumMod val="40000"/>
                  <a:lumOff val="60000"/>
                </a:schemeClr>
              </a:gs>
              <a:gs pos="57000">
                <a:schemeClr val="accent2">
                  <a:lumMod val="20000"/>
                  <a:lumOff val="80000"/>
                </a:schemeClr>
              </a:gs>
              <a:gs pos="100000">
                <a:schemeClr val="accent2">
                  <a:lumMod val="40000"/>
                  <a:lumOff val="60000"/>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a:extLst>
              <a:ext uri="{FF2B5EF4-FFF2-40B4-BE49-F238E27FC236}">
                <a16:creationId xmlns:a16="http://schemas.microsoft.com/office/drawing/2014/main" id="{B35829BA-077F-44B8-BA42-85DC592DC81E}"/>
              </a:ext>
            </a:extLst>
          </p:cNvPr>
          <p:cNvSpPr>
            <a:spLocks noGrp="1"/>
          </p:cNvSpPr>
          <p:nvPr>
            <p:ph type="title"/>
          </p:nvPr>
        </p:nvSpPr>
        <p:spPr>
          <a:xfrm>
            <a:off x="838200" y="271313"/>
            <a:ext cx="5993921" cy="661418"/>
          </a:xfrm>
        </p:spPr>
        <p:txBody>
          <a:bodyPr/>
          <a:lstStyle/>
          <a:p>
            <a:r>
              <a:rPr lang="en-US" altLang="zh-HK" dirty="0">
                <a:latin typeface="DFHeiBold-B5" panose="020B0709000000000000" pitchFamily="49" charset="-120"/>
                <a:ea typeface="DFHeiBold-B5" panose="020B0709000000000000" pitchFamily="49" charset="-120"/>
              </a:rPr>
              <a:t>3</a:t>
            </a:r>
            <a:r>
              <a:rPr lang="zh-HK" altLang="en-US" dirty="0">
                <a:latin typeface="DFHeiBold-B5" panose="020B0709000000000000" pitchFamily="49" charset="-120"/>
                <a:ea typeface="DFHeiBold-B5" panose="020B0709000000000000" pitchFamily="49" charset="-120"/>
              </a:rPr>
              <a:t>月</a:t>
            </a:r>
            <a:r>
              <a:rPr lang="en-US" altLang="zh-HK" dirty="0">
                <a:latin typeface="DFHeiBold-B5" panose="020B0709000000000000" pitchFamily="49" charset="-120"/>
                <a:ea typeface="DFHeiBold-B5" panose="020B0709000000000000" pitchFamily="49" charset="-120"/>
              </a:rPr>
              <a:t>17-23</a:t>
            </a:r>
            <a:r>
              <a:rPr lang="zh-HK" altLang="en-US" dirty="0">
                <a:latin typeface="DFHeiBold-B5" panose="020B0709000000000000" pitchFamily="49" charset="-120"/>
                <a:ea typeface="DFHeiBold-B5" panose="020B0709000000000000" pitchFamily="49" charset="-120"/>
              </a:rPr>
              <a:t>日 </a:t>
            </a:r>
            <a:r>
              <a:rPr lang="en-US" altLang="zh-TW" dirty="0">
                <a:latin typeface="DFHeiBold-B5" panose="020B0709000000000000" pitchFamily="49" charset="-120"/>
                <a:ea typeface="DFHeiBold-B5" panose="020B0709000000000000" pitchFamily="49" charset="-120"/>
              </a:rPr>
              <a:t>(1)</a:t>
            </a:r>
            <a:endParaRPr lang="zh-HK" altLang="en-US" dirty="0">
              <a:latin typeface="DFHeiBold-B5" panose="020B0709000000000000" pitchFamily="49" charset="-120"/>
              <a:ea typeface="DFHeiBold-B5" panose="020B0709000000000000" pitchFamily="49" charset="-120"/>
            </a:endParaRPr>
          </a:p>
        </p:txBody>
      </p:sp>
      <p:sp>
        <p:nvSpPr>
          <p:cNvPr id="3" name="文字方塊 2">
            <a:extLst>
              <a:ext uri="{FF2B5EF4-FFF2-40B4-BE49-F238E27FC236}">
                <a16:creationId xmlns:a16="http://schemas.microsoft.com/office/drawing/2014/main" id="{E8B3B15C-86A4-4C94-865D-C052CDECEC4B}"/>
              </a:ext>
            </a:extLst>
          </p:cNvPr>
          <p:cNvSpPr txBox="1"/>
          <p:nvPr/>
        </p:nvSpPr>
        <p:spPr>
          <a:xfrm>
            <a:off x="923925" y="1182537"/>
            <a:ext cx="3028950" cy="3927037"/>
          </a:xfrm>
          <a:prstGeom prst="rect">
            <a:avLst/>
          </a:prstGeom>
          <a:noFill/>
        </p:spPr>
        <p:txBody>
          <a:bodyPr wrap="square" rtlCol="0">
            <a:spAutoFit/>
          </a:bodyPr>
          <a:lstStyle/>
          <a:p>
            <a:r>
              <a:rPr lang="zh-TW" altLang="en-US" dirty="0">
                <a:latin typeface="DFYuanMedium-B5" panose="020F0509000000000000" pitchFamily="49" charset="-120"/>
                <a:ea typeface="DFYuanMedium-B5" panose="020F0509000000000000" pitchFamily="49" charset="-120"/>
              </a:rPr>
              <a:t>基督教香港崇真會深水埗堂</a:t>
            </a:r>
            <a:endParaRPr lang="en-US" altLang="zh-TW"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pPr algn="just">
              <a:lnSpc>
                <a:spcPct val="150000"/>
              </a:lnSpc>
            </a:pPr>
            <a:r>
              <a:rPr lang="zh-TW" altLang="en-US" sz="1600" dirty="0">
                <a:latin typeface="DFYuanMedium-B5" panose="020F0509000000000000" pitchFamily="49" charset="-120"/>
                <a:ea typeface="DFYuanMedium-B5" panose="020F0509000000000000" pitchFamily="49" charset="-120"/>
              </a:rPr>
              <a:t>為教會與深恩軒服務深水埗區 </a:t>
            </a:r>
            <a:r>
              <a:rPr lang="en-US" altLang="zh-TW" sz="1600" dirty="0">
                <a:latin typeface="DFYuanMedium-B5" panose="020F0509000000000000" pitchFamily="49" charset="-120"/>
                <a:ea typeface="DFYuanMedium-B5" panose="020F0509000000000000" pitchFamily="49" charset="-120"/>
              </a:rPr>
              <a:t>(</a:t>
            </a:r>
            <a:r>
              <a:rPr lang="zh-TW" altLang="en-US" sz="1600" dirty="0">
                <a:latin typeface="DFYuanMedium-B5" panose="020F0509000000000000" pitchFamily="49" charset="-120"/>
                <a:ea typeface="DFYuanMedium-B5" panose="020F0509000000000000" pitchFamily="49" charset="-120"/>
              </a:rPr>
              <a:t>包括石硤尾、長沙灣、荔枝</a:t>
            </a:r>
            <a:br>
              <a:rPr lang="en-US" altLang="zh-TW" sz="1600" dirty="0">
                <a:latin typeface="DFYuanMedium-B5" panose="020F0509000000000000" pitchFamily="49" charset="-120"/>
                <a:ea typeface="DFYuanMedium-B5" panose="020F0509000000000000" pitchFamily="49" charset="-120"/>
              </a:rPr>
            </a:br>
            <a:r>
              <a:rPr lang="zh-TW" altLang="en-US" sz="1600" dirty="0">
                <a:latin typeface="DFYuanMedium-B5" panose="020F0509000000000000" pitchFamily="49" charset="-120"/>
                <a:ea typeface="DFYuanMedium-B5" panose="020F0509000000000000" pitchFamily="49" charset="-120"/>
              </a:rPr>
              <a:t>角、美孚、南昌</a:t>
            </a:r>
            <a:r>
              <a:rPr lang="en-US" altLang="zh-TW" sz="1600" dirty="0">
                <a:latin typeface="DFYuanMedium-B5" panose="020F0509000000000000" pitchFamily="49" charset="-120"/>
                <a:ea typeface="DFYuanMedium-B5" panose="020F0509000000000000" pitchFamily="49" charset="-120"/>
              </a:rPr>
              <a:t>) </a:t>
            </a:r>
            <a:r>
              <a:rPr lang="zh-TW" altLang="en-US" sz="1600" dirty="0">
                <a:latin typeface="DFYuanMedium-B5" panose="020F0509000000000000" pitchFamily="49" charset="-120"/>
                <a:ea typeface="DFYuanMedium-B5" panose="020F0509000000000000" pitchFamily="49" charset="-120"/>
              </a:rPr>
              <a:t>內之兒童、青少年、成人及長者禱告，祈求深水埗區的居民接受福音，成為蒙福的人。求神賜下愛心與信心，讓教會信徒看見社會弱勢社群的需要，能在區內實踐關愛的</a:t>
            </a:r>
            <a:br>
              <a:rPr lang="en-US" altLang="zh-TW" sz="1600" dirty="0">
                <a:latin typeface="DFYuanMedium-B5" panose="020F0509000000000000" pitchFamily="49" charset="-120"/>
                <a:ea typeface="DFYuanMedium-B5" panose="020F0509000000000000" pitchFamily="49" charset="-120"/>
              </a:rPr>
            </a:br>
            <a:r>
              <a:rPr lang="zh-TW" altLang="en-US" sz="1600" dirty="0">
                <a:latin typeface="DFYuanMedium-B5" panose="020F0509000000000000" pitchFamily="49" charset="-120"/>
                <a:ea typeface="DFYuanMedium-B5" panose="020F0509000000000000" pitchFamily="49" charset="-120"/>
              </a:rPr>
              <a:t>服侍。</a:t>
            </a:r>
            <a:endParaRPr lang="zh-HK" altLang="en-US" sz="1600" dirty="0">
              <a:latin typeface="DFYuanMedium-B5" panose="020F0509000000000000" pitchFamily="49" charset="-120"/>
              <a:ea typeface="DFYuanMedium-B5" panose="020F0509000000000000" pitchFamily="49" charset="-120"/>
            </a:endParaRPr>
          </a:p>
        </p:txBody>
      </p:sp>
      <p:sp>
        <p:nvSpPr>
          <p:cNvPr id="4" name="文字方塊 3">
            <a:extLst>
              <a:ext uri="{FF2B5EF4-FFF2-40B4-BE49-F238E27FC236}">
                <a16:creationId xmlns:a16="http://schemas.microsoft.com/office/drawing/2014/main" id="{687E77EB-D711-4910-BE80-C369B9BA9DED}"/>
              </a:ext>
            </a:extLst>
          </p:cNvPr>
          <p:cNvSpPr txBox="1"/>
          <p:nvPr/>
        </p:nvSpPr>
        <p:spPr>
          <a:xfrm>
            <a:off x="4581525" y="1182537"/>
            <a:ext cx="3028950" cy="3840154"/>
          </a:xfrm>
          <a:prstGeom prst="rect">
            <a:avLst/>
          </a:prstGeom>
          <a:noFill/>
        </p:spPr>
        <p:txBody>
          <a:bodyPr wrap="square" rtlCol="0">
            <a:spAutoFit/>
          </a:bodyPr>
          <a:lstStyle/>
          <a:p>
            <a:r>
              <a:rPr lang="zh-TW" altLang="en-US" dirty="0">
                <a:latin typeface="DFYuanMedium-B5" panose="020F0509000000000000" pitchFamily="49" charset="-120"/>
                <a:ea typeface="DFYuanMedium-B5" panose="020F0509000000000000" pitchFamily="49" charset="-120"/>
              </a:rPr>
              <a:t>神召會聖光堂</a:t>
            </a:r>
            <a:endParaRPr lang="en-US" altLang="zh-TW"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pPr>
              <a:lnSpc>
                <a:spcPct val="150000"/>
              </a:lnSpc>
            </a:pPr>
            <a:r>
              <a:rPr lang="en-US" altLang="zh-TW" sz="1400" dirty="0">
                <a:latin typeface="DFYuanMedium-B5" panose="020F0509000000000000" pitchFamily="49" charset="-120"/>
                <a:ea typeface="DFYuanMedium-B5" panose="020F0509000000000000" pitchFamily="49" charset="-120"/>
              </a:rPr>
              <a:t>1. </a:t>
            </a:r>
            <a:r>
              <a:rPr lang="zh-TW" altLang="en-US" sz="1400" dirty="0">
                <a:latin typeface="DFYuanMedium-B5" panose="020F0509000000000000" pitchFamily="49" charset="-120"/>
                <a:ea typeface="DFYuanMedium-B5" panose="020F0509000000000000" pitchFamily="49" charset="-120"/>
              </a:rPr>
              <a:t>本堂於去年</a:t>
            </a:r>
            <a:r>
              <a:rPr lang="en-US" altLang="zh-TW" sz="1400" dirty="0">
                <a:latin typeface="DFYuanMedium-B5" panose="020F0509000000000000" pitchFamily="49" charset="-120"/>
                <a:ea typeface="DFYuanMedium-B5" panose="020F0509000000000000" pitchFamily="49" charset="-120"/>
              </a:rPr>
              <a:t>3</a:t>
            </a:r>
            <a:r>
              <a:rPr lang="zh-TW" altLang="en-US" sz="1400" dirty="0">
                <a:latin typeface="DFYuanMedium-B5" panose="020F0509000000000000" pitchFamily="49" charset="-120"/>
                <a:ea typeface="DFYuanMedium-B5" panose="020F0509000000000000" pitchFamily="49" charset="-120"/>
              </a:rPr>
              <a:t>月份與勵行會合辦中學生中午飯堂及自修室，請為本堂同工在管理工作，並與學生們建立同行關係代禱。</a:t>
            </a:r>
            <a:endParaRPr lang="en-US" altLang="zh-TW" sz="1400" dirty="0">
              <a:latin typeface="DFYuanMedium-B5" panose="020F0509000000000000" pitchFamily="49" charset="-120"/>
              <a:ea typeface="DFYuanMedium-B5" panose="020F0509000000000000" pitchFamily="49" charset="-120"/>
            </a:endParaRPr>
          </a:p>
          <a:p>
            <a:pPr>
              <a:lnSpc>
                <a:spcPct val="150000"/>
              </a:lnSpc>
            </a:pPr>
            <a:endParaRPr lang="zh-TW" altLang="en-US" sz="1400" dirty="0">
              <a:latin typeface="DFYuanMedium-B5" panose="020F0509000000000000" pitchFamily="49" charset="-120"/>
              <a:ea typeface="DFYuanMedium-B5" panose="020F0509000000000000" pitchFamily="49" charset="-120"/>
            </a:endParaRPr>
          </a:p>
          <a:p>
            <a:pPr>
              <a:lnSpc>
                <a:spcPct val="150000"/>
              </a:lnSpc>
            </a:pPr>
            <a:r>
              <a:rPr lang="en-US" altLang="zh-TW" sz="1400" dirty="0">
                <a:latin typeface="DFYuanMedium-B5" panose="020F0509000000000000" pitchFamily="49" charset="-120"/>
                <a:ea typeface="DFYuanMedium-B5" panose="020F0509000000000000" pitchFamily="49" charset="-120"/>
              </a:rPr>
              <a:t>2. </a:t>
            </a:r>
            <a:r>
              <a:rPr lang="zh-TW" altLang="en-US" sz="1400" dirty="0">
                <a:latin typeface="DFYuanMedium-B5" panose="020F0509000000000000" pitchFamily="49" charset="-120"/>
                <a:ea typeface="DFYuanMedium-B5" panose="020F0509000000000000" pitchFamily="49" charset="-120"/>
              </a:rPr>
              <a:t>去年</a:t>
            </a:r>
            <a:r>
              <a:rPr lang="en-US" altLang="zh-TW" sz="1400" dirty="0">
                <a:latin typeface="DFYuanMedium-B5" panose="020F0509000000000000" pitchFamily="49" charset="-120"/>
                <a:ea typeface="DFYuanMedium-B5" panose="020F0509000000000000" pitchFamily="49" charset="-120"/>
              </a:rPr>
              <a:t>12</a:t>
            </a:r>
            <a:r>
              <a:rPr lang="zh-TW" altLang="en-US" sz="1400" dirty="0">
                <a:latin typeface="DFYuanMedium-B5" panose="020F0509000000000000" pitchFamily="49" charset="-120"/>
                <a:ea typeface="DFYuanMedium-B5" panose="020F0509000000000000" pitchFamily="49" charset="-120"/>
              </a:rPr>
              <a:t>月份本堂與惜食堂合辦愛心飯堂，供應飯盒給有需要的街坊。請為我們飯堂運作管理禱告，使我們能藉飯堂服務，了解社區需要，並能更適切幫助區內弱勢社群。</a:t>
            </a:r>
            <a:endParaRPr lang="zh-HK" altLang="en-US" sz="1400" dirty="0">
              <a:latin typeface="DFYuanMedium-B5" panose="020F0509000000000000" pitchFamily="49" charset="-120"/>
              <a:ea typeface="DFYuanMedium-B5" panose="020F0509000000000000" pitchFamily="49" charset="-120"/>
            </a:endParaRPr>
          </a:p>
        </p:txBody>
      </p:sp>
      <p:sp>
        <p:nvSpPr>
          <p:cNvPr id="5" name="文字方塊 4">
            <a:extLst>
              <a:ext uri="{FF2B5EF4-FFF2-40B4-BE49-F238E27FC236}">
                <a16:creationId xmlns:a16="http://schemas.microsoft.com/office/drawing/2014/main" id="{DA0E9EF3-464E-48AC-8E8E-E5F8B6757914}"/>
              </a:ext>
            </a:extLst>
          </p:cNvPr>
          <p:cNvSpPr txBox="1"/>
          <p:nvPr/>
        </p:nvSpPr>
        <p:spPr>
          <a:xfrm>
            <a:off x="8239125" y="1182537"/>
            <a:ext cx="3028950" cy="2080378"/>
          </a:xfrm>
          <a:prstGeom prst="rect">
            <a:avLst/>
          </a:prstGeom>
          <a:noFill/>
        </p:spPr>
        <p:txBody>
          <a:bodyPr wrap="square" rtlCol="0">
            <a:spAutoFit/>
          </a:bodyPr>
          <a:lstStyle/>
          <a:p>
            <a:r>
              <a:rPr lang="zh-TW" altLang="en-US" dirty="0">
                <a:latin typeface="DFYuanMedium-B5" panose="020F0509000000000000" pitchFamily="49" charset="-120"/>
                <a:ea typeface="DFYuanMedium-B5" panose="020F0509000000000000" pitchFamily="49" charset="-120"/>
              </a:rPr>
              <a:t>金巴崙長老會寶臨堂</a:t>
            </a:r>
            <a:endParaRPr lang="en-US" altLang="zh-TW"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pPr>
              <a:lnSpc>
                <a:spcPct val="150000"/>
              </a:lnSpc>
            </a:pPr>
            <a:r>
              <a:rPr lang="zh-TW" altLang="en-US" sz="1600" dirty="0">
                <a:latin typeface="DFYuanMedium-B5" panose="020F0509000000000000" pitchFamily="49" charset="-120"/>
                <a:ea typeface="DFYuanMedium-B5" panose="020F0509000000000000" pitchFamily="49" charset="-120"/>
              </a:rPr>
              <a:t>為憂傷中、心靈、身體有軟弱的獨居長者、低收入家庭、單親破碎家庭禱告。願主的平安、醫治和盼望，度過困難。</a:t>
            </a:r>
            <a:endParaRPr lang="zh-HK" altLang="en-US" sz="1600" dirty="0">
              <a:latin typeface="DFYuanMedium-B5" panose="020F0509000000000000" pitchFamily="49" charset="-120"/>
              <a:ea typeface="DFYuanMedium-B5" panose="020F0509000000000000" pitchFamily="49" charset="-120"/>
            </a:endParaRPr>
          </a:p>
        </p:txBody>
      </p:sp>
      <p:sp>
        <p:nvSpPr>
          <p:cNvPr id="10" name="文字方塊 9">
            <a:extLst>
              <a:ext uri="{FF2B5EF4-FFF2-40B4-BE49-F238E27FC236}">
                <a16:creationId xmlns:a16="http://schemas.microsoft.com/office/drawing/2014/main" id="{EC748A86-7E06-46AE-83D9-ADE7FED48344}"/>
              </a:ext>
            </a:extLst>
          </p:cNvPr>
          <p:cNvSpPr txBox="1"/>
          <p:nvPr/>
        </p:nvSpPr>
        <p:spPr>
          <a:xfrm>
            <a:off x="1928812" y="6030756"/>
            <a:ext cx="8334375" cy="661720"/>
          </a:xfrm>
          <a:prstGeom prst="rect">
            <a:avLst/>
          </a:prstGeom>
          <a:noFill/>
        </p:spPr>
        <p:txBody>
          <a:bodyPr wrap="square" rtlCol="0" anchor="b">
            <a:spAutoFit/>
          </a:bodyPr>
          <a:lstStyle/>
          <a:p>
            <a:pPr algn="ctr">
              <a:spcAft>
                <a:spcPts val="600"/>
              </a:spcAft>
            </a:pPr>
            <a:r>
              <a:rPr lang="zh-TW" altLang="en-US" dirty="0">
                <a:latin typeface="DFPTieXianW3-B5" panose="03000300000000000000" pitchFamily="66" charset="-120"/>
                <a:ea typeface="DFPTieXianW3-B5" panose="03000300000000000000" pitchFamily="66" charset="-120"/>
              </a:rPr>
              <a:t>總而言之，你們都要同心，彼此體恤，相愛如弟兄，存慈憐謙卑的心。</a:t>
            </a:r>
            <a:endParaRPr lang="en-US" altLang="zh-TW" dirty="0">
              <a:latin typeface="DFPTieXianW3-B5" panose="03000300000000000000" pitchFamily="66" charset="-120"/>
              <a:ea typeface="DFPTieXianW3-B5" panose="03000300000000000000" pitchFamily="66" charset="-120"/>
            </a:endParaRPr>
          </a:p>
          <a:p>
            <a:pPr algn="ctr"/>
            <a:r>
              <a:rPr lang="zh-HK" altLang="en-US" sz="1400" dirty="0">
                <a:latin typeface="DFPTieXianW3-B5" panose="03000300000000000000" pitchFamily="66" charset="-120"/>
                <a:ea typeface="DFPTieXianW3-B5" panose="03000300000000000000" pitchFamily="66" charset="-120"/>
              </a:rPr>
              <a:t>彼得前書</a:t>
            </a:r>
            <a:r>
              <a:rPr lang="en-US" altLang="zh-HK" sz="1400" dirty="0">
                <a:latin typeface="DFPTieXianW3-B5" panose="03000300000000000000" pitchFamily="66" charset="-120"/>
                <a:ea typeface="DFPTieXianW3-B5" panose="03000300000000000000" pitchFamily="66" charset="-120"/>
              </a:rPr>
              <a:t>3</a:t>
            </a:r>
            <a:r>
              <a:rPr lang="zh-HK" altLang="en-US" sz="1400" dirty="0">
                <a:latin typeface="DFPTieXianW3-B5" panose="03000300000000000000" pitchFamily="66" charset="-120"/>
                <a:ea typeface="DFPTieXianW3-B5" panose="03000300000000000000" pitchFamily="66" charset="-120"/>
              </a:rPr>
              <a:t>：</a:t>
            </a:r>
            <a:r>
              <a:rPr lang="en-US" altLang="zh-HK" sz="1400" dirty="0">
                <a:latin typeface="DFPTieXianW3-B5" panose="03000300000000000000" pitchFamily="66" charset="-120"/>
                <a:ea typeface="DFPTieXianW3-B5" panose="03000300000000000000" pitchFamily="66" charset="-120"/>
              </a:rPr>
              <a:t>8</a:t>
            </a:r>
            <a:endParaRPr lang="zh-HK" altLang="en-US" sz="1400" dirty="0">
              <a:latin typeface="DFPTieXianW3-B5" panose="03000300000000000000" pitchFamily="66" charset="-120"/>
              <a:ea typeface="DFPTieXianW3-B5" panose="03000300000000000000" pitchFamily="66" charset="-120"/>
            </a:endParaRPr>
          </a:p>
        </p:txBody>
      </p:sp>
    </p:spTree>
    <p:extLst>
      <p:ext uri="{BB962C8B-B14F-4D97-AF65-F5344CB8AC3E}">
        <p14:creationId xmlns:p14="http://schemas.microsoft.com/office/powerpoint/2010/main" val="347343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96D48814-2FA8-456E-A460-4E46F1B753B6}"/>
              </a:ext>
            </a:extLst>
          </p:cNvPr>
          <p:cNvSpPr/>
          <p:nvPr/>
        </p:nvSpPr>
        <p:spPr>
          <a:xfrm>
            <a:off x="838200" y="1027262"/>
            <a:ext cx="6858000" cy="4612975"/>
          </a:xfrm>
          <a:prstGeom prst="rect">
            <a:avLst/>
          </a:prstGeom>
          <a:gradFill flip="none" rotWithShape="1">
            <a:gsLst>
              <a:gs pos="0">
                <a:schemeClr val="accent6">
                  <a:lumMod val="40000"/>
                  <a:lumOff val="60000"/>
                </a:schemeClr>
              </a:gs>
              <a:gs pos="50000">
                <a:schemeClr val="accent6">
                  <a:lumMod val="40000"/>
                  <a:lumOff val="60000"/>
                  <a:tint val="44500"/>
                  <a:satMod val="160000"/>
                </a:schemeClr>
              </a:gs>
              <a:gs pos="100000">
                <a:schemeClr val="accent6">
                  <a:lumMod val="40000"/>
                  <a:lumOff val="6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zh-HK" altLang="en-US" dirty="0"/>
          </a:p>
        </p:txBody>
      </p:sp>
      <p:sp>
        <p:nvSpPr>
          <p:cNvPr id="8" name="矩形 7">
            <a:extLst>
              <a:ext uri="{FF2B5EF4-FFF2-40B4-BE49-F238E27FC236}">
                <a16:creationId xmlns:a16="http://schemas.microsoft.com/office/drawing/2014/main" id="{ED0355FE-39AA-4F51-AC63-9F83460BBDF1}"/>
              </a:ext>
            </a:extLst>
          </p:cNvPr>
          <p:cNvSpPr/>
          <p:nvPr/>
        </p:nvSpPr>
        <p:spPr>
          <a:xfrm>
            <a:off x="8153400" y="1027262"/>
            <a:ext cx="3200400" cy="4612975"/>
          </a:xfrm>
          <a:prstGeom prst="rect">
            <a:avLst/>
          </a:prstGeom>
          <a:gradFill flip="none" rotWithShape="1">
            <a:gsLst>
              <a:gs pos="0">
                <a:schemeClr val="accent2">
                  <a:lumMod val="40000"/>
                  <a:lumOff val="60000"/>
                </a:schemeClr>
              </a:gs>
              <a:gs pos="57000">
                <a:schemeClr val="accent2">
                  <a:lumMod val="20000"/>
                  <a:lumOff val="80000"/>
                </a:schemeClr>
              </a:gs>
              <a:gs pos="100000">
                <a:schemeClr val="accent2">
                  <a:lumMod val="40000"/>
                  <a:lumOff val="60000"/>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a:extLst>
              <a:ext uri="{FF2B5EF4-FFF2-40B4-BE49-F238E27FC236}">
                <a16:creationId xmlns:a16="http://schemas.microsoft.com/office/drawing/2014/main" id="{B35829BA-077F-44B8-BA42-85DC592DC81E}"/>
              </a:ext>
            </a:extLst>
          </p:cNvPr>
          <p:cNvSpPr>
            <a:spLocks noGrp="1"/>
          </p:cNvSpPr>
          <p:nvPr>
            <p:ph type="title"/>
          </p:nvPr>
        </p:nvSpPr>
        <p:spPr>
          <a:xfrm>
            <a:off x="838200" y="271313"/>
            <a:ext cx="5993921" cy="661418"/>
          </a:xfrm>
        </p:spPr>
        <p:txBody>
          <a:bodyPr/>
          <a:lstStyle/>
          <a:p>
            <a:r>
              <a:rPr lang="en-US" altLang="zh-HK" dirty="0">
                <a:latin typeface="DFHeiBold-B5" panose="020B0709000000000000" pitchFamily="49" charset="-120"/>
                <a:ea typeface="DFHeiBold-B5" panose="020B0709000000000000" pitchFamily="49" charset="-120"/>
              </a:rPr>
              <a:t>3</a:t>
            </a:r>
            <a:r>
              <a:rPr lang="zh-HK" altLang="en-US" dirty="0">
                <a:latin typeface="DFHeiBold-B5" panose="020B0709000000000000" pitchFamily="49" charset="-120"/>
                <a:ea typeface="DFHeiBold-B5" panose="020B0709000000000000" pitchFamily="49" charset="-120"/>
              </a:rPr>
              <a:t>月</a:t>
            </a:r>
            <a:r>
              <a:rPr lang="en-US" altLang="zh-HK" dirty="0">
                <a:latin typeface="DFHeiBold-B5" panose="020B0709000000000000" pitchFamily="49" charset="-120"/>
                <a:ea typeface="DFHeiBold-B5" panose="020B0709000000000000" pitchFamily="49" charset="-120"/>
              </a:rPr>
              <a:t>17-23</a:t>
            </a:r>
            <a:r>
              <a:rPr lang="zh-HK" altLang="en-US" dirty="0">
                <a:latin typeface="DFHeiBold-B5" panose="020B0709000000000000" pitchFamily="49" charset="-120"/>
                <a:ea typeface="DFHeiBold-B5" panose="020B0709000000000000" pitchFamily="49" charset="-120"/>
              </a:rPr>
              <a:t>日 </a:t>
            </a:r>
            <a:r>
              <a:rPr lang="en-US" altLang="zh-TW" dirty="0">
                <a:latin typeface="DFHeiBold-B5" panose="020B0709000000000000" pitchFamily="49" charset="-120"/>
                <a:ea typeface="DFHeiBold-B5" panose="020B0709000000000000" pitchFamily="49" charset="-120"/>
              </a:rPr>
              <a:t>(2)</a:t>
            </a:r>
            <a:endParaRPr lang="zh-HK" altLang="en-US" dirty="0">
              <a:latin typeface="DFHeiBold-B5" panose="020B0709000000000000" pitchFamily="49" charset="-120"/>
              <a:ea typeface="DFHeiBold-B5" panose="020B0709000000000000" pitchFamily="49" charset="-120"/>
            </a:endParaRPr>
          </a:p>
        </p:txBody>
      </p:sp>
      <p:sp>
        <p:nvSpPr>
          <p:cNvPr id="3" name="文字方塊 2">
            <a:extLst>
              <a:ext uri="{FF2B5EF4-FFF2-40B4-BE49-F238E27FC236}">
                <a16:creationId xmlns:a16="http://schemas.microsoft.com/office/drawing/2014/main" id="{E8B3B15C-86A4-4C94-865D-C052CDECEC4B}"/>
              </a:ext>
            </a:extLst>
          </p:cNvPr>
          <p:cNvSpPr txBox="1"/>
          <p:nvPr/>
        </p:nvSpPr>
        <p:spPr>
          <a:xfrm>
            <a:off x="923925" y="1182537"/>
            <a:ext cx="6686550" cy="3847207"/>
          </a:xfrm>
          <a:prstGeom prst="rect">
            <a:avLst/>
          </a:prstGeom>
          <a:noFill/>
        </p:spPr>
        <p:txBody>
          <a:bodyPr wrap="square" rtlCol="0">
            <a:spAutoFit/>
          </a:bodyPr>
          <a:lstStyle/>
          <a:p>
            <a:r>
              <a:rPr lang="zh-TW" altLang="en-US" dirty="0">
                <a:latin typeface="DFYuanMedium-B5" panose="020F0509000000000000" pitchFamily="49" charset="-120"/>
                <a:ea typeface="DFYuanMedium-B5" panose="020F0509000000000000" pitchFamily="49" charset="-120"/>
              </a:rPr>
              <a:t>城市福音教會</a:t>
            </a:r>
            <a:endParaRPr lang="en-US" altLang="zh-TW"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pPr algn="just"/>
            <a:r>
              <a:rPr lang="en-US" altLang="zh-TW" sz="1600" dirty="0">
                <a:latin typeface="DFYuanMedium-B5" panose="020F0509000000000000" pitchFamily="49" charset="-120"/>
                <a:ea typeface="DFYuanMedium-B5" panose="020F0509000000000000" pitchFamily="49" charset="-120"/>
              </a:rPr>
              <a:t>1. </a:t>
            </a:r>
            <a:r>
              <a:rPr lang="zh-TW" altLang="en-US" sz="1600" dirty="0">
                <a:latin typeface="DFYuanMedium-B5" panose="020F0509000000000000" pitchFamily="49" charset="-120"/>
                <a:ea typeface="DFYuanMedium-B5" panose="020F0509000000000000" pitchFamily="49" charset="-120"/>
              </a:rPr>
              <a:t>今年「友師計劃」共配對</a:t>
            </a:r>
            <a:r>
              <a:rPr lang="en-US" altLang="zh-TW" sz="1600" dirty="0">
                <a:latin typeface="DFYuanMedium-B5" panose="020F0509000000000000" pitchFamily="49" charset="-120"/>
                <a:ea typeface="DFYuanMedium-B5" panose="020F0509000000000000" pitchFamily="49" charset="-120"/>
              </a:rPr>
              <a:t>40</a:t>
            </a:r>
            <a:r>
              <a:rPr lang="zh-TW" altLang="en-US" sz="1600" dirty="0">
                <a:latin typeface="DFYuanMedium-B5" panose="020F0509000000000000" pitchFamily="49" charset="-120"/>
                <a:ea typeface="DFYuanMedium-B5" panose="020F0509000000000000" pitchFamily="49" charset="-120"/>
              </a:rPr>
              <a:t>位學生，堂會動員五十六人參與導師及探訪家庭，求主幫助讓教會能落實融入社區，關懷貧窮；</a:t>
            </a:r>
            <a:endParaRPr lang="en-US" altLang="zh-TW" sz="1600" dirty="0">
              <a:latin typeface="DFYuanMedium-B5" panose="020F0509000000000000" pitchFamily="49" charset="-120"/>
              <a:ea typeface="DFYuanMedium-B5" panose="020F0509000000000000" pitchFamily="49" charset="-120"/>
            </a:endParaRPr>
          </a:p>
          <a:p>
            <a:pPr algn="just"/>
            <a:endParaRPr lang="en-US" altLang="zh-TW" sz="1600" dirty="0">
              <a:latin typeface="DFYuanMedium-B5" panose="020F0509000000000000" pitchFamily="49" charset="-120"/>
              <a:ea typeface="DFYuanMedium-B5" panose="020F0509000000000000" pitchFamily="49" charset="-120"/>
            </a:endParaRPr>
          </a:p>
          <a:p>
            <a:pPr algn="just"/>
            <a:r>
              <a:rPr lang="en-US" altLang="zh-TW" sz="1600" dirty="0">
                <a:latin typeface="DFYuanMedium-B5" panose="020F0509000000000000" pitchFamily="49" charset="-120"/>
                <a:ea typeface="DFYuanMedium-B5" panose="020F0509000000000000" pitchFamily="49" charset="-120"/>
              </a:rPr>
              <a:t>2. </a:t>
            </a:r>
            <a:r>
              <a:rPr lang="zh-TW" altLang="en-US" sz="1600" dirty="0">
                <a:latin typeface="DFYuanMedium-B5" panose="020F0509000000000000" pitchFamily="49" charset="-120"/>
                <a:ea typeface="DFYuanMedium-B5" panose="020F0509000000000000" pitchFamily="49" charset="-120"/>
              </a:rPr>
              <a:t>家庭牧區由三月份開始，每月舉辦家庭講座共六次，並會每次講座後一週設有成長小組，希望幫助社區家庭復和，重建兩代溝通；</a:t>
            </a:r>
            <a:endParaRPr lang="en-US" altLang="zh-TW" sz="1600" dirty="0">
              <a:latin typeface="DFYuanMedium-B5" panose="020F0509000000000000" pitchFamily="49" charset="-120"/>
              <a:ea typeface="DFYuanMedium-B5" panose="020F0509000000000000" pitchFamily="49" charset="-120"/>
            </a:endParaRPr>
          </a:p>
          <a:p>
            <a:pPr algn="just"/>
            <a:endParaRPr lang="en-US" altLang="zh-TW" sz="1600" dirty="0">
              <a:latin typeface="DFYuanMedium-B5" panose="020F0509000000000000" pitchFamily="49" charset="-120"/>
              <a:ea typeface="DFYuanMedium-B5" panose="020F0509000000000000" pitchFamily="49" charset="-120"/>
            </a:endParaRPr>
          </a:p>
          <a:p>
            <a:pPr algn="just"/>
            <a:r>
              <a:rPr lang="en-US" altLang="zh-TW" sz="1600" dirty="0">
                <a:latin typeface="DFYuanMedium-B5" panose="020F0509000000000000" pitchFamily="49" charset="-120"/>
                <a:ea typeface="DFYuanMedium-B5" panose="020F0509000000000000" pitchFamily="49" charset="-120"/>
              </a:rPr>
              <a:t>3. 6</a:t>
            </a:r>
            <a:r>
              <a:rPr lang="zh-TW" altLang="en-US" sz="1600" dirty="0">
                <a:latin typeface="DFYuanMedium-B5" panose="020F0509000000000000" pitchFamily="49" charset="-120"/>
                <a:ea typeface="DFYuanMedium-B5" panose="020F0509000000000000" pitchFamily="49" charset="-120"/>
              </a:rPr>
              <a:t>月開始會有為社區設的高中溫習小組，鼓勵大專生與高中生同行，面對考試挑戰；</a:t>
            </a:r>
            <a:endParaRPr lang="en-US" altLang="zh-TW" sz="1600" dirty="0">
              <a:latin typeface="DFYuanMedium-B5" panose="020F0509000000000000" pitchFamily="49" charset="-120"/>
              <a:ea typeface="DFYuanMedium-B5" panose="020F0509000000000000" pitchFamily="49" charset="-120"/>
            </a:endParaRPr>
          </a:p>
          <a:p>
            <a:pPr algn="just"/>
            <a:endParaRPr lang="en-US" altLang="zh-TW" sz="1600" dirty="0">
              <a:latin typeface="DFYuanMedium-B5" panose="020F0509000000000000" pitchFamily="49" charset="-120"/>
              <a:ea typeface="DFYuanMedium-B5" panose="020F0509000000000000" pitchFamily="49" charset="-120"/>
            </a:endParaRPr>
          </a:p>
          <a:p>
            <a:pPr algn="just"/>
            <a:r>
              <a:rPr lang="en-US" altLang="zh-TW" sz="1600" dirty="0">
                <a:latin typeface="DFYuanMedium-B5" panose="020F0509000000000000" pitchFamily="49" charset="-120"/>
                <a:ea typeface="DFYuanMedium-B5" panose="020F0509000000000000" pitchFamily="49" charset="-120"/>
              </a:rPr>
              <a:t>4. </a:t>
            </a:r>
            <a:r>
              <a:rPr lang="zh-TW" altLang="en-US" sz="1600" dirty="0">
                <a:latin typeface="DFYuanMedium-B5" panose="020F0509000000000000" pitchFamily="49" charset="-120"/>
                <a:ea typeface="DFYuanMedium-B5" panose="020F0509000000000000" pitchFamily="49" charset="-120"/>
              </a:rPr>
              <a:t>每月「快閃」行動，於堂會收集各類物品，讓街坊到社區內免費（免廢）任取所需。一方面減少棄廢，另一方面讓有需要街坊得祝福；</a:t>
            </a:r>
            <a:endParaRPr lang="en-US" altLang="zh-TW" sz="1600" dirty="0">
              <a:latin typeface="DFYuanMedium-B5" panose="020F0509000000000000" pitchFamily="49" charset="-120"/>
              <a:ea typeface="DFYuanMedium-B5" panose="020F0509000000000000" pitchFamily="49" charset="-120"/>
            </a:endParaRPr>
          </a:p>
          <a:p>
            <a:pPr algn="just"/>
            <a:endParaRPr lang="en-US" altLang="zh-TW" sz="1600" dirty="0">
              <a:latin typeface="DFYuanMedium-B5" panose="020F0509000000000000" pitchFamily="49" charset="-120"/>
              <a:ea typeface="DFYuanMedium-B5" panose="020F0509000000000000" pitchFamily="49" charset="-120"/>
            </a:endParaRPr>
          </a:p>
          <a:p>
            <a:pPr algn="just"/>
            <a:r>
              <a:rPr lang="en-US" altLang="zh-TW" sz="1600" dirty="0">
                <a:latin typeface="DFYuanMedium-B5" panose="020F0509000000000000" pitchFamily="49" charset="-120"/>
                <a:ea typeface="DFYuanMedium-B5" panose="020F0509000000000000" pitchFamily="49" charset="-120"/>
              </a:rPr>
              <a:t>5. 10</a:t>
            </a:r>
            <a:r>
              <a:rPr lang="zh-TW" altLang="en-US" sz="1600" dirty="0">
                <a:latin typeface="DFYuanMedium-B5" panose="020F0509000000000000" pitchFamily="49" charset="-120"/>
                <a:ea typeface="DFYuanMedium-B5" panose="020F0509000000000000" pitchFamily="49" charset="-120"/>
              </a:rPr>
              <a:t>月有住棚節社區嘉年華，希望接觸更多區內街坊。</a:t>
            </a:r>
            <a:endParaRPr lang="zh-HK" altLang="en-US" sz="1600" dirty="0">
              <a:latin typeface="DFYuanMedium-B5" panose="020F0509000000000000" pitchFamily="49" charset="-120"/>
              <a:ea typeface="DFYuanMedium-B5" panose="020F0509000000000000" pitchFamily="49" charset="-120"/>
            </a:endParaRPr>
          </a:p>
        </p:txBody>
      </p:sp>
      <p:sp>
        <p:nvSpPr>
          <p:cNvPr id="5" name="文字方塊 4">
            <a:extLst>
              <a:ext uri="{FF2B5EF4-FFF2-40B4-BE49-F238E27FC236}">
                <a16:creationId xmlns:a16="http://schemas.microsoft.com/office/drawing/2014/main" id="{DA0E9EF3-464E-48AC-8E8E-E5F8B6757914}"/>
              </a:ext>
            </a:extLst>
          </p:cNvPr>
          <p:cNvSpPr txBox="1"/>
          <p:nvPr/>
        </p:nvSpPr>
        <p:spPr>
          <a:xfrm>
            <a:off x="8239125" y="1182537"/>
            <a:ext cx="3028950" cy="3834704"/>
          </a:xfrm>
          <a:prstGeom prst="rect">
            <a:avLst/>
          </a:prstGeom>
          <a:noFill/>
        </p:spPr>
        <p:txBody>
          <a:bodyPr wrap="square" rtlCol="0">
            <a:spAutoFit/>
          </a:bodyPr>
          <a:lstStyle/>
          <a:p>
            <a:r>
              <a:rPr lang="zh-TW" altLang="en-US" dirty="0">
                <a:latin typeface="DFYuanMedium-B5" panose="020F0509000000000000" pitchFamily="49" charset="-120"/>
                <a:ea typeface="DFYuanMedium-B5" panose="020F0509000000000000" pitchFamily="49" charset="-120"/>
              </a:rPr>
              <a:t>為教關中西區基層人士狀況研究調查計劃禱告：</a:t>
            </a:r>
            <a:endParaRPr lang="en-US" altLang="zh-TW"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pPr>
              <a:lnSpc>
                <a:spcPct val="150000"/>
              </a:lnSpc>
            </a:pPr>
            <a:r>
              <a:rPr lang="zh-TW" altLang="en-US" sz="1600" dirty="0">
                <a:latin typeface="DFYuanMedium-B5" panose="020F0509000000000000" pitchFamily="49" charset="-120"/>
                <a:ea typeface="DFYuanMedium-B5" panose="020F0509000000000000" pitchFamily="49" charset="-120"/>
              </a:rPr>
              <a:t>今年教關計劃透過訪問及調查，了解中西區實際基層人士的處境和需要，並加強當區的堂會及機構連結合作，發展具體及對應需要的服侍計劃，幫助貧窮人士脫貧。計劃由</a:t>
            </a:r>
            <a:r>
              <a:rPr lang="en-US" altLang="zh-TW" sz="1600" dirty="0">
                <a:latin typeface="DFYuanMedium-B5" panose="020F0509000000000000" pitchFamily="49" charset="-120"/>
                <a:ea typeface="DFYuanMedium-B5" panose="020F0509000000000000" pitchFamily="49" charset="-120"/>
              </a:rPr>
              <a:t>2</a:t>
            </a:r>
            <a:r>
              <a:rPr lang="zh-TW" altLang="en-US" sz="1600" dirty="0">
                <a:latin typeface="DFYuanMedium-B5" panose="020F0509000000000000" pitchFamily="49" charset="-120"/>
                <a:ea typeface="DFYuanMedium-B5" panose="020F0509000000000000" pitchFamily="49" charset="-120"/>
              </a:rPr>
              <a:t>月啟動，預計在年底可以公佈結果。求主帶領，讓研究能夠造就教會和基層家庭。</a:t>
            </a:r>
            <a:endParaRPr lang="zh-HK" altLang="en-US" sz="1600" dirty="0">
              <a:latin typeface="DFYuanMedium-B5" panose="020F0509000000000000" pitchFamily="49" charset="-120"/>
              <a:ea typeface="DFYuanMedium-B5" panose="020F0509000000000000" pitchFamily="49" charset="-120"/>
            </a:endParaRPr>
          </a:p>
        </p:txBody>
      </p:sp>
      <p:sp>
        <p:nvSpPr>
          <p:cNvPr id="10" name="文字方塊 9">
            <a:extLst>
              <a:ext uri="{FF2B5EF4-FFF2-40B4-BE49-F238E27FC236}">
                <a16:creationId xmlns:a16="http://schemas.microsoft.com/office/drawing/2014/main" id="{EC748A86-7E06-46AE-83D9-ADE7FED48344}"/>
              </a:ext>
            </a:extLst>
          </p:cNvPr>
          <p:cNvSpPr txBox="1"/>
          <p:nvPr/>
        </p:nvSpPr>
        <p:spPr>
          <a:xfrm>
            <a:off x="1928812" y="6030756"/>
            <a:ext cx="8334375" cy="661720"/>
          </a:xfrm>
          <a:prstGeom prst="rect">
            <a:avLst/>
          </a:prstGeom>
          <a:noFill/>
        </p:spPr>
        <p:txBody>
          <a:bodyPr wrap="square" rtlCol="0" anchor="b">
            <a:spAutoFit/>
          </a:bodyPr>
          <a:lstStyle/>
          <a:p>
            <a:pPr algn="ctr">
              <a:spcAft>
                <a:spcPts val="600"/>
              </a:spcAft>
            </a:pPr>
            <a:r>
              <a:rPr lang="zh-TW" altLang="en-US" dirty="0">
                <a:latin typeface="DFPTieXianW3-B5" panose="03000300000000000000" pitchFamily="66" charset="-120"/>
                <a:ea typeface="DFPTieXianW3-B5" panose="03000300000000000000" pitchFamily="66" charset="-120"/>
              </a:rPr>
              <a:t>總而言之，你們都要同心，彼此體恤，相愛如弟兄，存慈憐謙卑的心。</a:t>
            </a:r>
            <a:endParaRPr lang="en-US" altLang="zh-TW" dirty="0">
              <a:latin typeface="DFPTieXianW3-B5" panose="03000300000000000000" pitchFamily="66" charset="-120"/>
              <a:ea typeface="DFPTieXianW3-B5" panose="03000300000000000000" pitchFamily="66" charset="-120"/>
            </a:endParaRPr>
          </a:p>
          <a:p>
            <a:pPr algn="ctr"/>
            <a:r>
              <a:rPr lang="zh-HK" altLang="en-US" sz="1400" dirty="0">
                <a:latin typeface="DFPTieXianW3-B5" panose="03000300000000000000" pitchFamily="66" charset="-120"/>
                <a:ea typeface="DFPTieXianW3-B5" panose="03000300000000000000" pitchFamily="66" charset="-120"/>
              </a:rPr>
              <a:t>彼得前書</a:t>
            </a:r>
            <a:r>
              <a:rPr lang="en-US" altLang="zh-HK" sz="1400" dirty="0">
                <a:latin typeface="DFPTieXianW3-B5" panose="03000300000000000000" pitchFamily="66" charset="-120"/>
                <a:ea typeface="DFPTieXianW3-B5" panose="03000300000000000000" pitchFamily="66" charset="-120"/>
              </a:rPr>
              <a:t>3</a:t>
            </a:r>
            <a:r>
              <a:rPr lang="zh-HK" altLang="en-US" sz="1400" dirty="0">
                <a:latin typeface="DFPTieXianW3-B5" panose="03000300000000000000" pitchFamily="66" charset="-120"/>
                <a:ea typeface="DFPTieXianW3-B5" panose="03000300000000000000" pitchFamily="66" charset="-120"/>
              </a:rPr>
              <a:t>：</a:t>
            </a:r>
            <a:r>
              <a:rPr lang="en-US" altLang="zh-HK" sz="1400" dirty="0">
                <a:latin typeface="DFPTieXianW3-B5" panose="03000300000000000000" pitchFamily="66" charset="-120"/>
                <a:ea typeface="DFPTieXianW3-B5" panose="03000300000000000000" pitchFamily="66" charset="-120"/>
              </a:rPr>
              <a:t>8</a:t>
            </a:r>
            <a:endParaRPr lang="zh-HK" altLang="en-US" sz="1400" dirty="0">
              <a:latin typeface="DFPTieXianW3-B5" panose="03000300000000000000" pitchFamily="66" charset="-120"/>
              <a:ea typeface="DFPTieXianW3-B5" panose="03000300000000000000" pitchFamily="66" charset="-120"/>
            </a:endParaRPr>
          </a:p>
        </p:txBody>
      </p:sp>
    </p:spTree>
    <p:extLst>
      <p:ext uri="{BB962C8B-B14F-4D97-AF65-F5344CB8AC3E}">
        <p14:creationId xmlns:p14="http://schemas.microsoft.com/office/powerpoint/2010/main" val="2018199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96D48814-2FA8-456E-A460-4E46F1B753B6}"/>
              </a:ext>
            </a:extLst>
          </p:cNvPr>
          <p:cNvSpPr/>
          <p:nvPr/>
        </p:nvSpPr>
        <p:spPr>
          <a:xfrm>
            <a:off x="838200" y="1027262"/>
            <a:ext cx="6858000" cy="4612975"/>
          </a:xfrm>
          <a:prstGeom prst="rect">
            <a:avLst/>
          </a:prstGeom>
          <a:gradFill flip="none" rotWithShape="1">
            <a:gsLst>
              <a:gs pos="0">
                <a:schemeClr val="accent6">
                  <a:lumMod val="40000"/>
                  <a:lumOff val="60000"/>
                </a:schemeClr>
              </a:gs>
              <a:gs pos="50000">
                <a:schemeClr val="accent6">
                  <a:lumMod val="40000"/>
                  <a:lumOff val="60000"/>
                  <a:tint val="44500"/>
                  <a:satMod val="160000"/>
                </a:schemeClr>
              </a:gs>
              <a:gs pos="100000">
                <a:schemeClr val="accent6">
                  <a:lumMod val="40000"/>
                  <a:lumOff val="6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zh-HK" altLang="en-US" dirty="0"/>
          </a:p>
        </p:txBody>
      </p:sp>
      <p:sp>
        <p:nvSpPr>
          <p:cNvPr id="8" name="矩形 7">
            <a:extLst>
              <a:ext uri="{FF2B5EF4-FFF2-40B4-BE49-F238E27FC236}">
                <a16:creationId xmlns:a16="http://schemas.microsoft.com/office/drawing/2014/main" id="{ED0355FE-39AA-4F51-AC63-9F83460BBDF1}"/>
              </a:ext>
            </a:extLst>
          </p:cNvPr>
          <p:cNvSpPr/>
          <p:nvPr/>
        </p:nvSpPr>
        <p:spPr>
          <a:xfrm>
            <a:off x="8153400" y="1027262"/>
            <a:ext cx="3200400" cy="4612975"/>
          </a:xfrm>
          <a:prstGeom prst="rect">
            <a:avLst/>
          </a:prstGeom>
          <a:gradFill flip="none" rotWithShape="1">
            <a:gsLst>
              <a:gs pos="0">
                <a:schemeClr val="accent2">
                  <a:lumMod val="40000"/>
                  <a:lumOff val="60000"/>
                </a:schemeClr>
              </a:gs>
              <a:gs pos="57000">
                <a:schemeClr val="accent2">
                  <a:lumMod val="20000"/>
                  <a:lumOff val="80000"/>
                </a:schemeClr>
              </a:gs>
              <a:gs pos="100000">
                <a:schemeClr val="accent2">
                  <a:lumMod val="40000"/>
                  <a:lumOff val="60000"/>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a:extLst>
              <a:ext uri="{FF2B5EF4-FFF2-40B4-BE49-F238E27FC236}">
                <a16:creationId xmlns:a16="http://schemas.microsoft.com/office/drawing/2014/main" id="{B35829BA-077F-44B8-BA42-85DC592DC81E}"/>
              </a:ext>
            </a:extLst>
          </p:cNvPr>
          <p:cNvSpPr>
            <a:spLocks noGrp="1"/>
          </p:cNvSpPr>
          <p:nvPr>
            <p:ph type="title"/>
          </p:nvPr>
        </p:nvSpPr>
        <p:spPr>
          <a:xfrm>
            <a:off x="838200" y="271313"/>
            <a:ext cx="5993921" cy="661418"/>
          </a:xfrm>
        </p:spPr>
        <p:txBody>
          <a:bodyPr/>
          <a:lstStyle/>
          <a:p>
            <a:r>
              <a:rPr lang="en-US" altLang="zh-HK" dirty="0">
                <a:latin typeface="DFHeiBold-B5" panose="020B0709000000000000" pitchFamily="49" charset="-120"/>
                <a:ea typeface="DFHeiBold-B5" panose="020B0709000000000000" pitchFamily="49" charset="-120"/>
              </a:rPr>
              <a:t>3</a:t>
            </a:r>
            <a:r>
              <a:rPr lang="zh-HK" altLang="en-US" dirty="0">
                <a:latin typeface="DFHeiBold-B5" panose="020B0709000000000000" pitchFamily="49" charset="-120"/>
                <a:ea typeface="DFHeiBold-B5" panose="020B0709000000000000" pitchFamily="49" charset="-120"/>
              </a:rPr>
              <a:t>月</a:t>
            </a:r>
            <a:r>
              <a:rPr lang="en-US" altLang="zh-TW" dirty="0">
                <a:latin typeface="DFHeiBold-B5" panose="020B0709000000000000" pitchFamily="49" charset="-120"/>
                <a:ea typeface="DFHeiBold-B5" panose="020B0709000000000000" pitchFamily="49" charset="-120"/>
              </a:rPr>
              <a:t>24-30</a:t>
            </a:r>
            <a:r>
              <a:rPr lang="zh-HK" altLang="en-US" dirty="0">
                <a:latin typeface="DFHeiBold-B5" panose="020B0709000000000000" pitchFamily="49" charset="-120"/>
                <a:ea typeface="DFHeiBold-B5" panose="020B0709000000000000" pitchFamily="49" charset="-120"/>
              </a:rPr>
              <a:t>日 </a:t>
            </a:r>
            <a:r>
              <a:rPr lang="en-US" altLang="zh-TW" dirty="0">
                <a:latin typeface="DFHeiBold-B5" panose="020B0709000000000000" pitchFamily="49" charset="-120"/>
                <a:ea typeface="DFHeiBold-B5" panose="020B0709000000000000" pitchFamily="49" charset="-120"/>
              </a:rPr>
              <a:t>(1)</a:t>
            </a:r>
            <a:endParaRPr lang="zh-HK" altLang="en-US" dirty="0">
              <a:latin typeface="DFHeiBold-B5" panose="020B0709000000000000" pitchFamily="49" charset="-120"/>
              <a:ea typeface="DFHeiBold-B5" panose="020B0709000000000000" pitchFamily="49" charset="-120"/>
            </a:endParaRPr>
          </a:p>
        </p:txBody>
      </p:sp>
      <p:sp>
        <p:nvSpPr>
          <p:cNvPr id="3" name="文字方塊 2">
            <a:extLst>
              <a:ext uri="{FF2B5EF4-FFF2-40B4-BE49-F238E27FC236}">
                <a16:creationId xmlns:a16="http://schemas.microsoft.com/office/drawing/2014/main" id="{E8B3B15C-86A4-4C94-865D-C052CDECEC4B}"/>
              </a:ext>
            </a:extLst>
          </p:cNvPr>
          <p:cNvSpPr txBox="1"/>
          <p:nvPr/>
        </p:nvSpPr>
        <p:spPr>
          <a:xfrm>
            <a:off x="923925" y="1182537"/>
            <a:ext cx="6686550" cy="4185761"/>
          </a:xfrm>
          <a:prstGeom prst="rect">
            <a:avLst/>
          </a:prstGeom>
          <a:noFill/>
        </p:spPr>
        <p:txBody>
          <a:bodyPr wrap="square" rtlCol="0">
            <a:spAutoFit/>
          </a:bodyPr>
          <a:lstStyle/>
          <a:p>
            <a:r>
              <a:rPr lang="zh-TW" altLang="en-US" dirty="0">
                <a:latin typeface="DFYuanMedium-B5" panose="020F0509000000000000" pitchFamily="49" charset="-120"/>
                <a:ea typeface="DFYuanMedium-B5" panose="020F0509000000000000" pitchFamily="49" charset="-120"/>
              </a:rPr>
              <a:t>基督教中國佈道會九龍迦南堂</a:t>
            </a:r>
            <a:endParaRPr lang="en-US" altLang="zh-TW" dirty="0">
              <a:latin typeface="DFYuanMedium-B5" panose="020F0509000000000000" pitchFamily="49" charset="-120"/>
              <a:ea typeface="DFYuanMedium-B5" panose="020F0509000000000000" pitchFamily="49" charset="-120"/>
            </a:endParaRPr>
          </a:p>
          <a:p>
            <a:endParaRPr lang="en-US" altLang="zh-HK" sz="1600" dirty="0">
              <a:latin typeface="DFYuanMedium-B5" panose="020F0509000000000000" pitchFamily="49" charset="-120"/>
              <a:ea typeface="DFYuanMedium-B5" panose="020F0509000000000000" pitchFamily="49" charset="-120"/>
            </a:endParaRPr>
          </a:p>
          <a:p>
            <a:pPr algn="just">
              <a:lnSpc>
                <a:spcPct val="150000"/>
              </a:lnSpc>
            </a:pPr>
            <a:r>
              <a:rPr lang="zh-TW" altLang="en-US" sz="1600" dirty="0">
                <a:latin typeface="DFYuanMedium-B5" panose="020F0509000000000000" pitchFamily="49" charset="-120"/>
                <a:ea typeface="DFYuanMedium-B5" panose="020F0509000000000000" pitchFamily="49" charset="-120"/>
              </a:rPr>
              <a:t>教會著意推動弟兄姊妹關愛社區：有「免費熱飯食」、「師友計劃」、「地區佈道」。讓教會可以更第一線接觸坊眾，讓教會活出基督的愛。</a:t>
            </a:r>
            <a:endParaRPr lang="en-US" altLang="zh-TW" sz="1600" dirty="0">
              <a:latin typeface="DFYuanMedium-B5" panose="020F0509000000000000" pitchFamily="49" charset="-120"/>
              <a:ea typeface="DFYuanMedium-B5" panose="020F0509000000000000" pitchFamily="49" charset="-120"/>
            </a:endParaRPr>
          </a:p>
          <a:p>
            <a:pPr algn="just">
              <a:lnSpc>
                <a:spcPct val="150000"/>
              </a:lnSpc>
            </a:pPr>
            <a:endParaRPr lang="zh-TW" altLang="en-US" sz="1600" dirty="0">
              <a:latin typeface="DFYuanMedium-B5" panose="020F0509000000000000" pitchFamily="49" charset="-120"/>
              <a:ea typeface="DFYuanMedium-B5" panose="020F0509000000000000" pitchFamily="49" charset="-120"/>
            </a:endParaRPr>
          </a:p>
          <a:p>
            <a:pPr algn="just">
              <a:lnSpc>
                <a:spcPct val="150000"/>
              </a:lnSpc>
            </a:pPr>
            <a:r>
              <a:rPr lang="zh-TW" altLang="en-US" sz="1600" dirty="0">
                <a:latin typeface="DFYuanMedium-B5" panose="020F0509000000000000" pitchFamily="49" charset="-120"/>
                <a:ea typeface="DFYuanMedium-B5" panose="020F0509000000000000" pitchFamily="49" charset="-120"/>
              </a:rPr>
              <a:t>教會周三迦嚐便飯已經</a:t>
            </a:r>
            <a:r>
              <a:rPr lang="en-US" altLang="zh-TW" sz="1600" dirty="0">
                <a:latin typeface="DFYuanMedium-B5" panose="020F0509000000000000" pitchFamily="49" charset="-120"/>
                <a:ea typeface="DFYuanMedium-B5" panose="020F0509000000000000" pitchFamily="49" charset="-120"/>
              </a:rPr>
              <a:t>3</a:t>
            </a:r>
            <a:r>
              <a:rPr lang="zh-TW" altLang="en-US" sz="1600" dirty="0">
                <a:latin typeface="DFYuanMedium-B5" panose="020F0509000000000000" pitchFamily="49" charset="-120"/>
                <a:ea typeface="DFYuanMedium-B5" panose="020F0509000000000000" pitchFamily="49" charset="-120"/>
              </a:rPr>
              <a:t>年，已有一定食客和街坊，我們雖然只是一晚，但仍然想用心服侍街坊，希望他們食得開心，由於近年飯盒味道水準有點下降，正尋求坊間其他組織，看看能否有所改善，再吸引更多人來教會。</a:t>
            </a:r>
          </a:p>
          <a:p>
            <a:pPr algn="just">
              <a:lnSpc>
                <a:spcPct val="150000"/>
              </a:lnSpc>
            </a:pPr>
            <a:endParaRPr lang="en-US" altLang="zh-TW" sz="1600" dirty="0">
              <a:latin typeface="DFYuanMedium-B5" panose="020F0509000000000000" pitchFamily="49" charset="-120"/>
              <a:ea typeface="DFYuanMedium-B5" panose="020F0509000000000000" pitchFamily="49" charset="-120"/>
            </a:endParaRPr>
          </a:p>
          <a:p>
            <a:pPr algn="just">
              <a:lnSpc>
                <a:spcPct val="150000"/>
              </a:lnSpc>
            </a:pPr>
            <a:r>
              <a:rPr lang="zh-TW" altLang="en-US" sz="1600" dirty="0">
                <a:latin typeface="DFYuanMedium-B5" panose="020F0509000000000000" pitchFamily="49" charset="-120"/>
                <a:ea typeface="DFYuanMedium-B5" panose="020F0509000000000000" pitchFamily="49" charset="-120"/>
              </a:rPr>
              <a:t>另外，教會在舊年</a:t>
            </a:r>
            <a:r>
              <a:rPr lang="en-US" altLang="zh-TW" sz="1600" dirty="0">
                <a:latin typeface="DFYuanMedium-B5" panose="020F0509000000000000" pitchFamily="49" charset="-120"/>
                <a:ea typeface="DFYuanMedium-B5" panose="020F0509000000000000" pitchFamily="49" charset="-120"/>
              </a:rPr>
              <a:t>12</a:t>
            </a:r>
            <a:r>
              <a:rPr lang="zh-TW" altLang="en-US" sz="1600" dirty="0">
                <a:latin typeface="DFYuanMedium-B5" panose="020F0509000000000000" pitchFamily="49" charset="-120"/>
                <a:ea typeface="DFYuanMedium-B5" panose="020F0509000000000000" pitchFamily="49" charset="-120"/>
              </a:rPr>
              <a:t>月參加了師友計劃，有</a:t>
            </a:r>
            <a:r>
              <a:rPr lang="en-US" altLang="zh-TW" sz="1600" dirty="0">
                <a:latin typeface="DFYuanMedium-B5" panose="020F0509000000000000" pitchFamily="49" charset="-120"/>
                <a:ea typeface="DFYuanMedium-B5" panose="020F0509000000000000" pitchFamily="49" charset="-120"/>
              </a:rPr>
              <a:t>8</a:t>
            </a:r>
            <a:r>
              <a:rPr lang="zh-TW" altLang="en-US" sz="1600" dirty="0">
                <a:latin typeface="DFYuanMedium-B5" panose="020F0509000000000000" pitchFamily="49" charset="-120"/>
                <a:ea typeface="DFYuanMedium-B5" panose="020F0509000000000000" pitchFamily="49" charset="-120"/>
              </a:rPr>
              <a:t>位弟兄姊妹參加，願意與少年人同行三年，求主祝福生命師傅加恩加力，叫年輕人得到指引！</a:t>
            </a:r>
            <a:endParaRPr lang="zh-HK" altLang="en-US" sz="1600" dirty="0">
              <a:latin typeface="DFYuanMedium-B5" panose="020F0509000000000000" pitchFamily="49" charset="-120"/>
              <a:ea typeface="DFYuanMedium-B5" panose="020F0509000000000000" pitchFamily="49" charset="-120"/>
            </a:endParaRPr>
          </a:p>
          <a:p>
            <a:endParaRPr lang="zh-HK" altLang="en-US" sz="1600" dirty="0">
              <a:latin typeface="DFYuanMedium-B5" panose="020F0509000000000000" pitchFamily="49" charset="-120"/>
              <a:ea typeface="DFYuanMedium-B5" panose="020F0509000000000000" pitchFamily="49" charset="-120"/>
            </a:endParaRPr>
          </a:p>
        </p:txBody>
      </p:sp>
      <p:sp>
        <p:nvSpPr>
          <p:cNvPr id="10" name="文字方塊 9">
            <a:extLst>
              <a:ext uri="{FF2B5EF4-FFF2-40B4-BE49-F238E27FC236}">
                <a16:creationId xmlns:a16="http://schemas.microsoft.com/office/drawing/2014/main" id="{EC748A86-7E06-46AE-83D9-ADE7FED48344}"/>
              </a:ext>
            </a:extLst>
          </p:cNvPr>
          <p:cNvSpPr txBox="1"/>
          <p:nvPr/>
        </p:nvSpPr>
        <p:spPr>
          <a:xfrm>
            <a:off x="1928812" y="6030756"/>
            <a:ext cx="8334375" cy="661720"/>
          </a:xfrm>
          <a:prstGeom prst="rect">
            <a:avLst/>
          </a:prstGeom>
          <a:noFill/>
        </p:spPr>
        <p:txBody>
          <a:bodyPr wrap="square" rtlCol="0" anchor="b">
            <a:spAutoFit/>
          </a:bodyPr>
          <a:lstStyle/>
          <a:p>
            <a:pPr algn="ctr">
              <a:spcAft>
                <a:spcPts val="600"/>
              </a:spcAft>
            </a:pPr>
            <a:r>
              <a:rPr lang="zh-TW" altLang="en-US" dirty="0">
                <a:latin typeface="DFPTieXianW3-B5" panose="03000300000000000000" pitchFamily="66" charset="-120"/>
                <a:ea typeface="DFPTieXianW3-B5" panose="03000300000000000000" pitchFamily="66" charset="-120"/>
              </a:rPr>
              <a:t>各人要照所得的恩賜彼此服事，作神百般恩賜的好管家。</a:t>
            </a:r>
            <a:endParaRPr lang="en-US" altLang="zh-TW" dirty="0">
              <a:latin typeface="DFPTieXianW3-B5" panose="03000300000000000000" pitchFamily="66" charset="-120"/>
              <a:ea typeface="DFPTieXianW3-B5" panose="03000300000000000000" pitchFamily="66" charset="-120"/>
            </a:endParaRPr>
          </a:p>
          <a:p>
            <a:pPr algn="ctr"/>
            <a:r>
              <a:rPr lang="zh-HK" altLang="en-US" sz="1400" dirty="0">
                <a:latin typeface="DFPTieXianW3-B5" panose="03000300000000000000" pitchFamily="66" charset="-120"/>
                <a:ea typeface="DFPTieXianW3-B5" panose="03000300000000000000" pitchFamily="66" charset="-120"/>
              </a:rPr>
              <a:t>彼得前書</a:t>
            </a:r>
            <a:r>
              <a:rPr lang="en-US" altLang="zh-HK" sz="1400" dirty="0">
                <a:latin typeface="DFPTieXianW3-B5" panose="03000300000000000000" pitchFamily="66" charset="-120"/>
                <a:ea typeface="DFPTieXianW3-B5" panose="03000300000000000000" pitchFamily="66" charset="-120"/>
              </a:rPr>
              <a:t>4</a:t>
            </a:r>
            <a:r>
              <a:rPr lang="zh-HK" altLang="en-US" sz="1400" dirty="0">
                <a:latin typeface="DFPTieXianW3-B5" panose="03000300000000000000" pitchFamily="66" charset="-120"/>
                <a:ea typeface="DFPTieXianW3-B5" panose="03000300000000000000" pitchFamily="66" charset="-120"/>
              </a:rPr>
              <a:t>：</a:t>
            </a:r>
            <a:r>
              <a:rPr lang="en-US" altLang="zh-HK" sz="1400" dirty="0">
                <a:latin typeface="DFPTieXianW3-B5" panose="03000300000000000000" pitchFamily="66" charset="-120"/>
                <a:ea typeface="DFPTieXianW3-B5" panose="03000300000000000000" pitchFamily="66" charset="-120"/>
              </a:rPr>
              <a:t>10</a:t>
            </a:r>
            <a:endParaRPr lang="zh-HK" altLang="en-US" sz="1400" dirty="0">
              <a:latin typeface="DFPTieXianW3-B5" panose="03000300000000000000" pitchFamily="66" charset="-120"/>
              <a:ea typeface="DFPTieXianW3-B5" panose="03000300000000000000" pitchFamily="66" charset="-120"/>
            </a:endParaRPr>
          </a:p>
        </p:txBody>
      </p:sp>
      <p:sp>
        <p:nvSpPr>
          <p:cNvPr id="11" name="文字方塊 10">
            <a:extLst>
              <a:ext uri="{FF2B5EF4-FFF2-40B4-BE49-F238E27FC236}">
                <a16:creationId xmlns:a16="http://schemas.microsoft.com/office/drawing/2014/main" id="{951607EC-046A-46B6-9AB8-99EA8ADDFFFE}"/>
              </a:ext>
            </a:extLst>
          </p:cNvPr>
          <p:cNvSpPr txBox="1"/>
          <p:nvPr/>
        </p:nvSpPr>
        <p:spPr>
          <a:xfrm>
            <a:off x="8239125" y="1182537"/>
            <a:ext cx="3028950" cy="4093428"/>
          </a:xfrm>
          <a:prstGeom prst="rect">
            <a:avLst/>
          </a:prstGeom>
          <a:noFill/>
        </p:spPr>
        <p:txBody>
          <a:bodyPr wrap="square" rtlCol="0">
            <a:spAutoFit/>
          </a:bodyPr>
          <a:lstStyle/>
          <a:p>
            <a:r>
              <a:rPr lang="zh-TW" altLang="en-US" dirty="0">
                <a:latin typeface="DFYuanMedium-B5" panose="020F0509000000000000" pitchFamily="49" charset="-120"/>
                <a:ea typeface="DFYuanMedium-B5" panose="020F0509000000000000" pitchFamily="49" charset="-120"/>
              </a:rPr>
              <a:t>金巴崙長老會牧民堂</a:t>
            </a:r>
            <a:endParaRPr lang="en-US" altLang="zh-TW" dirty="0">
              <a:latin typeface="DFYuanMedium-B5" panose="020F0509000000000000" pitchFamily="49" charset="-120"/>
              <a:ea typeface="DFYuanMedium-B5" panose="020F0509000000000000" pitchFamily="49" charset="-120"/>
            </a:endParaRPr>
          </a:p>
          <a:p>
            <a:endParaRPr lang="en-US" altLang="zh-HK" dirty="0">
              <a:latin typeface="DFYuanMedium-B5" panose="020F0509000000000000" pitchFamily="49" charset="-120"/>
              <a:ea typeface="DFYuanMedium-B5" panose="020F0509000000000000" pitchFamily="49" charset="-120"/>
            </a:endParaRPr>
          </a:p>
          <a:p>
            <a:pPr algn="just"/>
            <a:r>
              <a:rPr lang="en-US" altLang="zh-TW" sz="1600" dirty="0">
                <a:latin typeface="DFYuanMedium-B5" panose="020F0509000000000000" pitchFamily="49" charset="-120"/>
                <a:ea typeface="DFYuanMedium-B5" panose="020F0509000000000000" pitchFamily="49" charset="-120"/>
              </a:rPr>
              <a:t>1. </a:t>
            </a:r>
            <a:r>
              <a:rPr lang="zh-TW" altLang="en-US" sz="1600" dirty="0">
                <a:latin typeface="DFYuanMedium-B5" panose="020F0509000000000000" pitchFamily="49" charset="-120"/>
                <a:ea typeface="DFYuanMedium-B5" panose="020F0509000000000000" pitchFamily="49" charset="-120"/>
              </a:rPr>
              <a:t>為本堂關懷、協助迎東邨及滿東邨新搬入來居民的服事</a:t>
            </a:r>
            <a:br>
              <a:rPr lang="en-US" altLang="zh-TW" sz="1600" dirty="0">
                <a:latin typeface="DFYuanMedium-B5" panose="020F0509000000000000" pitchFamily="49" charset="-120"/>
                <a:ea typeface="DFYuanMedium-B5" panose="020F0509000000000000" pitchFamily="49" charset="-120"/>
              </a:rPr>
            </a:br>
            <a:r>
              <a:rPr lang="zh-TW" altLang="en-US" sz="1600" dirty="0">
                <a:latin typeface="DFYuanMedium-B5" panose="020F0509000000000000" pitchFamily="49" charset="-120"/>
                <a:ea typeface="DFYuanMedium-B5" panose="020F0509000000000000" pitchFamily="49" charset="-120"/>
              </a:rPr>
              <a:t>禱告。</a:t>
            </a:r>
            <a:endParaRPr lang="en-US" altLang="zh-TW" sz="1600" dirty="0">
              <a:latin typeface="DFYuanMedium-B5" panose="020F0509000000000000" pitchFamily="49" charset="-120"/>
              <a:ea typeface="DFYuanMedium-B5" panose="020F0509000000000000" pitchFamily="49" charset="-120"/>
            </a:endParaRPr>
          </a:p>
          <a:p>
            <a:pPr algn="just"/>
            <a:endParaRPr lang="zh-TW" altLang="en-US" sz="1600" dirty="0">
              <a:latin typeface="DFYuanMedium-B5" panose="020F0509000000000000" pitchFamily="49" charset="-120"/>
              <a:ea typeface="DFYuanMedium-B5" panose="020F0509000000000000" pitchFamily="49" charset="-120"/>
            </a:endParaRPr>
          </a:p>
          <a:p>
            <a:pPr algn="just"/>
            <a:r>
              <a:rPr lang="en-US" altLang="zh-TW" sz="1600" dirty="0">
                <a:latin typeface="DFYuanMedium-B5" panose="020F0509000000000000" pitchFamily="49" charset="-120"/>
                <a:ea typeface="DFYuanMedium-B5" panose="020F0509000000000000" pitchFamily="49" charset="-120"/>
              </a:rPr>
              <a:t>2. </a:t>
            </a:r>
            <a:r>
              <a:rPr lang="zh-TW" altLang="en-US" sz="1600" dirty="0">
                <a:latin typeface="DFYuanMedium-B5" panose="020F0509000000000000" pitchFamily="49" charset="-120"/>
                <a:ea typeface="DFYuanMedium-B5" panose="020F0509000000000000" pitchFamily="49" charset="-120"/>
              </a:rPr>
              <a:t>為我們欲幫助東涌區初中成績較遜色學生的「</a:t>
            </a:r>
            <a:r>
              <a:rPr lang="en-US" altLang="zh-TW" sz="1600" dirty="0">
                <a:latin typeface="DFYuanMedium-B5" panose="020F0509000000000000" pitchFamily="49" charset="-120"/>
                <a:ea typeface="DFYuanMedium-B5" panose="020F0509000000000000" pitchFamily="49" charset="-120"/>
              </a:rPr>
              <a:t>Hope Centre</a:t>
            </a:r>
            <a:r>
              <a:rPr lang="zh-TW" altLang="en-US" sz="1600" dirty="0">
                <a:latin typeface="DFYuanMedium-B5" panose="020F0509000000000000" pitchFamily="49" charset="-120"/>
                <a:ea typeface="DFYuanMedium-B5" panose="020F0509000000000000" pitchFamily="49" charset="-120"/>
              </a:rPr>
              <a:t>企劃」禱告，因現正缺乏執行此企劃的地方及資金。</a:t>
            </a:r>
            <a:endParaRPr lang="en-US" altLang="zh-TW" sz="1600" dirty="0">
              <a:latin typeface="DFYuanMedium-B5" panose="020F0509000000000000" pitchFamily="49" charset="-120"/>
              <a:ea typeface="DFYuanMedium-B5" panose="020F0509000000000000" pitchFamily="49" charset="-120"/>
            </a:endParaRPr>
          </a:p>
          <a:p>
            <a:pPr algn="just"/>
            <a:endParaRPr lang="zh-TW" altLang="en-US" sz="1600" dirty="0">
              <a:latin typeface="DFYuanMedium-B5" panose="020F0509000000000000" pitchFamily="49" charset="-120"/>
              <a:ea typeface="DFYuanMedium-B5" panose="020F0509000000000000" pitchFamily="49" charset="-120"/>
            </a:endParaRPr>
          </a:p>
          <a:p>
            <a:pPr algn="just"/>
            <a:r>
              <a:rPr lang="en-US" altLang="zh-TW" sz="1600" dirty="0">
                <a:latin typeface="DFYuanMedium-B5" panose="020F0509000000000000" pitchFamily="49" charset="-120"/>
                <a:ea typeface="DFYuanMedium-B5" panose="020F0509000000000000" pitchFamily="49" charset="-120"/>
              </a:rPr>
              <a:t>3. </a:t>
            </a:r>
            <a:r>
              <a:rPr lang="zh-TW" altLang="en-US" sz="1600" dirty="0">
                <a:latin typeface="DFYuanMedium-B5" panose="020F0509000000000000" pitchFamily="49" charset="-120"/>
                <a:ea typeface="DFYuanMedium-B5" panose="020F0509000000000000" pitchFamily="49" charset="-120"/>
              </a:rPr>
              <a:t>我們可提供成績較遜色的</a:t>
            </a:r>
            <a:r>
              <a:rPr lang="en-US" altLang="zh-TW" sz="1600" dirty="0">
                <a:latin typeface="DFYuanMedium-B5" panose="020F0509000000000000" pitchFamily="49" charset="-120"/>
                <a:ea typeface="DFYuanMedium-B5" panose="020F0509000000000000" pitchFamily="49" charset="-120"/>
              </a:rPr>
              <a:t>DSE</a:t>
            </a:r>
            <a:r>
              <a:rPr lang="zh-TW" altLang="en-US" sz="1600" dirty="0">
                <a:latin typeface="DFYuanMedium-B5" panose="020F0509000000000000" pitchFamily="49" charset="-120"/>
                <a:ea typeface="DFYuanMedium-B5" panose="020F0509000000000000" pitchFamily="49" charset="-120"/>
              </a:rPr>
              <a:t>畢業生另一出路的「躍升</a:t>
            </a:r>
            <a:r>
              <a:rPr lang="en-US" altLang="zh-TW" sz="1600" dirty="0">
                <a:latin typeface="DFYuanMedium-B5" panose="020F0509000000000000" pitchFamily="49" charset="-120"/>
                <a:ea typeface="DFYuanMedium-B5" panose="020F0509000000000000" pitchFamily="49" charset="-120"/>
              </a:rPr>
              <a:t>2</a:t>
            </a:r>
            <a:r>
              <a:rPr lang="zh-TW" altLang="en-US" sz="1600" dirty="0">
                <a:latin typeface="DFYuanMedium-B5" panose="020F0509000000000000" pitchFamily="49" charset="-120"/>
                <a:ea typeface="DFYuanMedium-B5" panose="020F0509000000000000" pitchFamily="49" charset="-120"/>
              </a:rPr>
              <a:t>」大嶼山青年發展計劃未來的路向禱告，若沒有新資金的注入，這計劃會在今年七月結束。</a:t>
            </a:r>
            <a:endParaRPr lang="zh-HK" altLang="en-US" sz="1600" dirty="0">
              <a:latin typeface="DFYuanMedium-B5" panose="020F0509000000000000" pitchFamily="49" charset="-120"/>
              <a:ea typeface="DFYuanMedium-B5" panose="020F0509000000000000" pitchFamily="49" charset="-120"/>
            </a:endParaRPr>
          </a:p>
        </p:txBody>
      </p:sp>
    </p:spTree>
    <p:extLst>
      <p:ext uri="{BB962C8B-B14F-4D97-AF65-F5344CB8AC3E}">
        <p14:creationId xmlns:p14="http://schemas.microsoft.com/office/powerpoint/2010/main" val="3407908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latin typeface="DFYuanMedium-B5" panose="020F0509000000000000" pitchFamily="49" charset="-120"/>
            <a:ea typeface="DFYuanMedium-B5" panose="020F0509000000000000" pitchFamily="49" charset="-12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TotalTime>
  <Words>3598</Words>
  <Application>Microsoft Office PowerPoint</Application>
  <PresentationFormat>寬螢幕</PresentationFormat>
  <Paragraphs>268</Paragraphs>
  <Slides>17</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17</vt:i4>
      </vt:variant>
    </vt:vector>
  </HeadingPairs>
  <TitlesOfParts>
    <vt:vector size="25" baseType="lpstr">
      <vt:lpstr>Calibri</vt:lpstr>
      <vt:lpstr>DFPKaiSUBold-B5</vt:lpstr>
      <vt:lpstr>DFPTieXianW3-B5</vt:lpstr>
      <vt:lpstr>DFYuanMedium-B5</vt:lpstr>
      <vt:lpstr>DFHeiBold-B5</vt:lpstr>
      <vt:lpstr>Calibri Light</vt:lpstr>
      <vt:lpstr>Arial</vt:lpstr>
      <vt:lpstr>Office 佈景主題</vt:lpstr>
      <vt:lpstr>大齋期 為貧窮人禱告</vt:lpstr>
      <vt:lpstr>3月6-9日 (1)</vt:lpstr>
      <vt:lpstr>3月6-9日 (2)</vt:lpstr>
      <vt:lpstr>3月6-9日 (3)</vt:lpstr>
      <vt:lpstr>3月10-16日 (1)</vt:lpstr>
      <vt:lpstr>3月10-16日 (2)</vt:lpstr>
      <vt:lpstr>3月17-23日 (1)</vt:lpstr>
      <vt:lpstr>3月17-23日 (2)</vt:lpstr>
      <vt:lpstr>3月24-30日 (1)</vt:lpstr>
      <vt:lpstr>3月24-30日 (2)</vt:lpstr>
      <vt:lpstr>3月31日-4月6日 (1)</vt:lpstr>
      <vt:lpstr>3月31日-4月6日 (2)</vt:lpstr>
      <vt:lpstr>4月7-13日 (1)</vt:lpstr>
      <vt:lpstr>4月7-13日 (2)</vt:lpstr>
      <vt:lpstr>4月14-20日 (1)</vt:lpstr>
      <vt:lpstr>4月14-20日 (2)</vt:lpstr>
      <vt:lpstr>4月21日 復活主日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大齋期 為貧窮人禱告</dc:title>
  <dc:creator>Evelyn Tang</dc:creator>
  <cp:lastModifiedBy>Evelyn Tang</cp:lastModifiedBy>
  <cp:revision>26</cp:revision>
  <dcterms:created xsi:type="dcterms:W3CDTF">2019-02-18T01:36:53Z</dcterms:created>
  <dcterms:modified xsi:type="dcterms:W3CDTF">2019-02-27T02:36:51Z</dcterms:modified>
</cp:coreProperties>
</file>