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HK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5F33C28-1EC7-42F0-8C18-4789E7B8E992}" type="datetimeFigureOut">
              <a:rPr lang="zh-HK" altLang="en-US" smtClean="0"/>
              <a:t>31/5/2019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1091BDB9-23ED-4CA7-B21C-FACD1B86FBA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22108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altLang="zh-HK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33C28-1EC7-42F0-8C18-4789E7B8E992}" type="datetimeFigureOut">
              <a:rPr lang="zh-HK" altLang="en-US" smtClean="0"/>
              <a:t>31/5/2019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1BDB9-23ED-4CA7-B21C-FACD1B86FBA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13505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33C28-1EC7-42F0-8C18-4789E7B8E992}" type="datetimeFigureOut">
              <a:rPr lang="zh-HK" altLang="en-US" smtClean="0"/>
              <a:t>31/5/2019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1BDB9-23ED-4CA7-B21C-FACD1B86FBA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29510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33C28-1EC7-42F0-8C18-4789E7B8E992}" type="datetimeFigureOut">
              <a:rPr lang="zh-HK" altLang="en-US" smtClean="0"/>
              <a:t>31/5/2019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1BDB9-23ED-4CA7-B21C-FACD1B86FBA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459641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33C28-1EC7-42F0-8C18-4789E7B8E992}" type="datetimeFigureOut">
              <a:rPr lang="zh-HK" altLang="en-US" smtClean="0"/>
              <a:t>31/5/2019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1BDB9-23ED-4CA7-B21C-FACD1B86FBA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86578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33C28-1EC7-42F0-8C18-4789E7B8E992}" type="datetimeFigureOut">
              <a:rPr lang="zh-HK" altLang="en-US" smtClean="0"/>
              <a:t>31/5/2019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1BDB9-23ED-4CA7-B21C-FACD1B86FBA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641688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altLang="zh-HK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altLang="zh-HK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altLang="zh-HK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33C28-1EC7-42F0-8C18-4789E7B8E992}" type="datetimeFigureOut">
              <a:rPr lang="zh-HK" altLang="en-US" smtClean="0"/>
              <a:t>31/5/2019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1BDB9-23ED-4CA7-B21C-FACD1B86FBA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50514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5F33C28-1EC7-42F0-8C18-4789E7B8E992}" type="datetimeFigureOut">
              <a:rPr lang="zh-HK" altLang="en-US" smtClean="0"/>
              <a:t>31/5/2019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1BDB9-23ED-4CA7-B21C-FACD1B86FBA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048367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5F33C28-1EC7-42F0-8C18-4789E7B8E992}" type="datetimeFigureOut">
              <a:rPr lang="zh-HK" altLang="en-US" smtClean="0"/>
              <a:t>31/5/2019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1BDB9-23ED-4CA7-B21C-FACD1B86FBA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44615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33C28-1EC7-42F0-8C18-4789E7B8E992}" type="datetimeFigureOut">
              <a:rPr lang="zh-HK" altLang="en-US" smtClean="0"/>
              <a:t>31/5/2019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1BDB9-23ED-4CA7-B21C-FACD1B86FBA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8587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33C28-1EC7-42F0-8C18-4789E7B8E992}" type="datetimeFigureOut">
              <a:rPr lang="zh-HK" altLang="en-US" smtClean="0"/>
              <a:t>31/5/2019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1BDB9-23ED-4CA7-B21C-FACD1B86FBA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08176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33C28-1EC7-42F0-8C18-4789E7B8E992}" type="datetimeFigureOut">
              <a:rPr lang="zh-HK" altLang="en-US" smtClean="0"/>
              <a:t>31/5/2019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1BDB9-23ED-4CA7-B21C-FACD1B86FBA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5683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33C28-1EC7-42F0-8C18-4789E7B8E992}" type="datetimeFigureOut">
              <a:rPr lang="zh-HK" altLang="en-US" smtClean="0"/>
              <a:t>31/5/2019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1BDB9-23ED-4CA7-B21C-FACD1B86FBA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4972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33C28-1EC7-42F0-8C18-4789E7B8E992}" type="datetimeFigureOut">
              <a:rPr lang="zh-HK" altLang="en-US" smtClean="0"/>
              <a:t>31/5/2019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1BDB9-23ED-4CA7-B21C-FACD1B86FBA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61063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33C28-1EC7-42F0-8C18-4789E7B8E992}" type="datetimeFigureOut">
              <a:rPr lang="zh-HK" altLang="en-US" smtClean="0"/>
              <a:t>31/5/2019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1BDB9-23ED-4CA7-B21C-FACD1B86FBA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7317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33C28-1EC7-42F0-8C18-4789E7B8E992}" type="datetimeFigureOut">
              <a:rPr lang="zh-HK" altLang="en-US" smtClean="0"/>
              <a:t>31/5/2019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1BDB9-23ED-4CA7-B21C-FACD1B86FBA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9188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altLang="zh-HK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33C28-1EC7-42F0-8C18-4789E7B8E992}" type="datetimeFigureOut">
              <a:rPr lang="zh-HK" altLang="en-US" smtClean="0"/>
              <a:t>31/5/2019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1BDB9-23ED-4CA7-B21C-FACD1B86FBA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93336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zh-HK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HK"/>
              <a:t>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5F33C28-1EC7-42F0-8C18-4789E7B8E992}" type="datetimeFigureOut">
              <a:rPr lang="zh-HK" altLang="en-US" smtClean="0"/>
              <a:t>31/5/2019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091BDB9-23ED-4CA7-B21C-FACD1B86FBA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3449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" y="5394960"/>
            <a:ext cx="12192000" cy="1463040"/>
            <a:chOff x="0" y="5394960"/>
            <a:chExt cx="12192000" cy="1463040"/>
          </a:xfrm>
        </p:grpSpPr>
        <p:sp>
          <p:nvSpPr>
            <p:cNvPr id="13" name="TextBox 12"/>
            <p:cNvSpPr txBox="1"/>
            <p:nvPr/>
          </p:nvSpPr>
          <p:spPr>
            <a:xfrm>
              <a:off x="0" y="5394960"/>
              <a:ext cx="12192000" cy="146304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zh-HK" altLang="en-US" dirty="0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350820" y="5532290"/>
              <a:ext cx="7599866" cy="1216088"/>
              <a:chOff x="3460102" y="5714277"/>
              <a:chExt cx="7599866" cy="1156902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60102" y="5714277"/>
                <a:ext cx="1735352" cy="1156902"/>
              </a:xfrm>
              <a:prstGeom prst="rect">
                <a:avLst/>
              </a:prstGeom>
            </p:spPr>
          </p:pic>
          <p:sp>
            <p:nvSpPr>
              <p:cNvPr id="16" name="TextBox 15"/>
              <p:cNvSpPr txBox="1"/>
              <p:nvPr/>
            </p:nvSpPr>
            <p:spPr>
              <a:xfrm>
                <a:off x="5195452" y="6150744"/>
                <a:ext cx="5864516" cy="497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imHei" panose="02010609060101010101" pitchFamily="49" charset="-122"/>
                    <a:ea typeface="SimHei" panose="02010609060101010101" pitchFamily="49" charset="-122"/>
                  </a:rPr>
                  <a:t>教關友師發展日 工作坊</a:t>
                </a:r>
                <a:endParaRPr lang="zh-HK" alt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Hei" panose="02010609060101010101" pitchFamily="49" charset="-122"/>
                  <a:ea typeface="SimHei" panose="02010609060101010101" pitchFamily="49" charset="-122"/>
                </a:endParaRPr>
              </a:p>
            </p:txBody>
          </p:sp>
        </p:grpSp>
      </p:grpSp>
      <p:sp>
        <p:nvSpPr>
          <p:cNvPr id="22" name="TextBox 21"/>
          <p:cNvSpPr txBox="1"/>
          <p:nvPr/>
        </p:nvSpPr>
        <p:spPr>
          <a:xfrm>
            <a:off x="1" y="1889184"/>
            <a:ext cx="12192000" cy="2184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余德淳博士、馬君蕙小姐：</a:t>
            </a:r>
            <a:endParaRPr lang="en-US" altLang="zh-TW" sz="6000" b="1" dirty="0">
              <a:solidFill>
                <a:srgbClr val="FFFF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zh-TW" altLang="en-US" sz="60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輔導</a:t>
            </a:r>
            <a:r>
              <a:rPr lang="en-US" altLang="zh-TW" sz="60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/</a:t>
            </a:r>
            <a:r>
              <a:rPr lang="zh-TW" altLang="en-US" sz="60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溝通面談十誡</a:t>
            </a:r>
            <a:endParaRPr lang="zh-HK" altLang="en-US" sz="6000" b="1" dirty="0">
              <a:solidFill>
                <a:srgbClr val="FFFF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16248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784535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6600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  <a:sym typeface="Wingdings" panose="05000000000000000000" pitchFamily="2" charset="2"/>
              </a:rPr>
              <a:t></a:t>
            </a:r>
            <a:r>
              <a:rPr lang="zh-TW" altLang="en-US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「你好想繼續做好係</a:t>
            </a:r>
            <a:r>
              <a:rPr lang="en-US" altLang="zh-TW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...</a:t>
            </a:r>
            <a:r>
              <a:rPr lang="zh-TW" altLang="en-US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」</a:t>
            </a:r>
            <a:endParaRPr lang="en-US" altLang="zh-TW" sz="5400" b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/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（</a:t>
            </a: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跟進語句</a:t>
            </a: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endParaRPr lang="zh-HK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" y="5394960"/>
            <a:ext cx="12192000" cy="1463040"/>
            <a:chOff x="0" y="5394960"/>
            <a:chExt cx="12192000" cy="1463040"/>
          </a:xfrm>
        </p:grpSpPr>
        <p:sp>
          <p:nvSpPr>
            <p:cNvPr id="12" name="TextBox 11"/>
            <p:cNvSpPr txBox="1"/>
            <p:nvPr/>
          </p:nvSpPr>
          <p:spPr>
            <a:xfrm>
              <a:off x="0" y="5394960"/>
              <a:ext cx="12192000" cy="146304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zh-HK" altLang="en-US" dirty="0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350820" y="5532290"/>
              <a:ext cx="7599866" cy="1216088"/>
              <a:chOff x="3460102" y="5714277"/>
              <a:chExt cx="7599866" cy="1156902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60102" y="5714277"/>
                <a:ext cx="1735352" cy="1156902"/>
              </a:xfrm>
              <a:prstGeom prst="rect">
                <a:avLst/>
              </a:prstGeom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5195452" y="6150744"/>
                <a:ext cx="5864516" cy="497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imHei" panose="02010609060101010101" pitchFamily="49" charset="-122"/>
                    <a:ea typeface="SimHei" panose="02010609060101010101" pitchFamily="49" charset="-122"/>
                  </a:rPr>
                  <a:t>教關友師發展日 工作坊</a:t>
                </a:r>
                <a:endParaRPr lang="zh-HK" alt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Hei" panose="02010609060101010101" pitchFamily="49" charset="-122"/>
                  <a:ea typeface="SimHei" panose="02010609060101010101" pitchFamily="49" charset="-122"/>
                </a:endParaRPr>
              </a:p>
            </p:txBody>
          </p:sp>
        </p:grp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1A5A0AB1-935E-40EA-AA50-62E5FB2B3E67}"/>
              </a:ext>
            </a:extLst>
          </p:cNvPr>
          <p:cNvSpPr txBox="1"/>
          <p:nvPr/>
        </p:nvSpPr>
        <p:spPr>
          <a:xfrm>
            <a:off x="10633" y="474055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余德淳博士、馬君蕙小姐 ：</a:t>
            </a:r>
            <a:endParaRPr lang="en-HK" altLang="zh-TW" sz="4800" b="1" dirty="0">
              <a:solidFill>
                <a:srgbClr val="FFFF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/>
            <a:r>
              <a:rPr lang="zh-TW" altLang="en-US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輔導</a:t>
            </a:r>
            <a:r>
              <a:rPr lang="en-US" altLang="zh-TW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/</a:t>
            </a:r>
            <a:r>
              <a:rPr lang="zh-TW" altLang="en-US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溝通面談十誡</a:t>
            </a:r>
            <a:endParaRPr lang="zh-HK" altLang="en-US" sz="4800" b="1" dirty="0">
              <a:solidFill>
                <a:srgbClr val="FFFF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377947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784535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6600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  <a:sym typeface="Wingdings" panose="05000000000000000000" pitchFamily="2" charset="2"/>
              </a:rPr>
              <a:t></a:t>
            </a:r>
            <a:r>
              <a:rPr lang="zh-TW" altLang="en-US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「我多謝你對我咁信任</a:t>
            </a:r>
            <a:r>
              <a:rPr lang="en-US" altLang="zh-TW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...</a:t>
            </a:r>
            <a:r>
              <a:rPr lang="zh-TW" altLang="en-US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」</a:t>
            </a:r>
            <a:endParaRPr lang="en-US" altLang="zh-TW" sz="5400" b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/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（</a:t>
            </a: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真誠</a:t>
            </a: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endParaRPr lang="zh-HK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" y="5394960"/>
            <a:ext cx="12192000" cy="1463040"/>
            <a:chOff x="0" y="5394960"/>
            <a:chExt cx="12192000" cy="1463040"/>
          </a:xfrm>
        </p:grpSpPr>
        <p:sp>
          <p:nvSpPr>
            <p:cNvPr id="12" name="TextBox 11"/>
            <p:cNvSpPr txBox="1"/>
            <p:nvPr/>
          </p:nvSpPr>
          <p:spPr>
            <a:xfrm>
              <a:off x="0" y="5394960"/>
              <a:ext cx="12192000" cy="146304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zh-HK" altLang="en-US" dirty="0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350820" y="5532290"/>
              <a:ext cx="7599866" cy="1216088"/>
              <a:chOff x="3460102" y="5714277"/>
              <a:chExt cx="7599866" cy="1156902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60102" y="5714277"/>
                <a:ext cx="1735352" cy="1156902"/>
              </a:xfrm>
              <a:prstGeom prst="rect">
                <a:avLst/>
              </a:prstGeom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5195452" y="6150744"/>
                <a:ext cx="5864516" cy="497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imHei" panose="02010609060101010101" pitchFamily="49" charset="-122"/>
                    <a:ea typeface="SimHei" panose="02010609060101010101" pitchFamily="49" charset="-122"/>
                  </a:rPr>
                  <a:t>教關友師發展日 工作坊</a:t>
                </a:r>
                <a:endParaRPr lang="zh-HK" alt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Hei" panose="02010609060101010101" pitchFamily="49" charset="-122"/>
                  <a:ea typeface="SimHei" panose="02010609060101010101" pitchFamily="49" charset="-122"/>
                </a:endParaRPr>
              </a:p>
            </p:txBody>
          </p:sp>
        </p:grp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A7E21F18-0874-47CA-A93D-A45EAFB4B32A}"/>
              </a:ext>
            </a:extLst>
          </p:cNvPr>
          <p:cNvSpPr txBox="1"/>
          <p:nvPr/>
        </p:nvSpPr>
        <p:spPr>
          <a:xfrm>
            <a:off x="10633" y="474055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余德淳博士、馬君蕙小姐 ：</a:t>
            </a:r>
            <a:endParaRPr lang="en-HK" altLang="zh-TW" sz="4800" b="1" dirty="0">
              <a:solidFill>
                <a:srgbClr val="FFFF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/>
            <a:r>
              <a:rPr lang="zh-TW" altLang="en-US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輔導</a:t>
            </a:r>
            <a:r>
              <a:rPr lang="en-US" altLang="zh-TW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/</a:t>
            </a:r>
            <a:r>
              <a:rPr lang="zh-TW" altLang="en-US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溝通面談十誡</a:t>
            </a:r>
            <a:endParaRPr lang="zh-HK" altLang="en-US" sz="4800" b="1" dirty="0">
              <a:solidFill>
                <a:srgbClr val="FFFF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886708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784535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6600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  <a:sym typeface="Wingdings" panose="05000000000000000000" pitchFamily="2" charset="2"/>
              </a:rPr>
              <a:t></a:t>
            </a:r>
            <a:r>
              <a:rPr lang="zh-TW" altLang="en-US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「好開心今日見到你」</a:t>
            </a:r>
            <a:endParaRPr lang="en-US" altLang="zh-TW" sz="5400" b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/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（</a:t>
            </a: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此時此處</a:t>
            </a: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endParaRPr lang="zh-HK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633" y="474055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余德淳博士、馬君蕙小姐 ：</a:t>
            </a:r>
            <a:endParaRPr lang="en-HK" altLang="zh-TW" sz="4800" b="1" dirty="0">
              <a:solidFill>
                <a:srgbClr val="FFFF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/>
            <a:r>
              <a:rPr lang="zh-TW" altLang="en-US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輔導</a:t>
            </a:r>
            <a:r>
              <a:rPr lang="en-US" altLang="zh-TW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/</a:t>
            </a:r>
            <a:r>
              <a:rPr lang="zh-TW" altLang="en-US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溝通面談十誡</a:t>
            </a:r>
            <a:endParaRPr lang="zh-HK" altLang="en-US" sz="4800" b="1" dirty="0">
              <a:solidFill>
                <a:srgbClr val="FFFF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" y="5394960"/>
            <a:ext cx="12192000" cy="1463040"/>
            <a:chOff x="0" y="5394960"/>
            <a:chExt cx="12192000" cy="1463040"/>
          </a:xfrm>
        </p:grpSpPr>
        <p:sp>
          <p:nvSpPr>
            <p:cNvPr id="12" name="TextBox 11"/>
            <p:cNvSpPr txBox="1"/>
            <p:nvPr/>
          </p:nvSpPr>
          <p:spPr>
            <a:xfrm>
              <a:off x="0" y="5394960"/>
              <a:ext cx="12192000" cy="146304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zh-HK" altLang="en-US" dirty="0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350820" y="5532290"/>
              <a:ext cx="7599866" cy="1216088"/>
              <a:chOff x="3460102" y="5714277"/>
              <a:chExt cx="7599866" cy="1156902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60102" y="5714277"/>
                <a:ext cx="1735352" cy="1156902"/>
              </a:xfrm>
              <a:prstGeom prst="rect">
                <a:avLst/>
              </a:prstGeom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5195452" y="6150744"/>
                <a:ext cx="5864516" cy="497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imHei" panose="02010609060101010101" pitchFamily="49" charset="-122"/>
                    <a:ea typeface="SimHei" panose="02010609060101010101" pitchFamily="49" charset="-122"/>
                  </a:rPr>
                  <a:t>教關友師發展日 工作坊</a:t>
                </a:r>
                <a:endParaRPr lang="zh-HK" alt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Hei" panose="02010609060101010101" pitchFamily="49" charset="-122"/>
                  <a:ea typeface="SimHei" panose="02010609060101010101" pitchFamily="49" charset="-122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181128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784535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6600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  <a:sym typeface="Wingdings" panose="05000000000000000000" pitchFamily="2" charset="2"/>
              </a:rPr>
              <a:t></a:t>
            </a:r>
            <a:r>
              <a:rPr lang="zh-TW" altLang="en-US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「我喜歡聽你講</a:t>
            </a:r>
            <a:r>
              <a:rPr lang="en-US" altLang="zh-TW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...</a:t>
            </a:r>
            <a:r>
              <a:rPr lang="zh-TW" altLang="en-US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」</a:t>
            </a:r>
            <a:endParaRPr lang="en-US" altLang="zh-TW" sz="5400" b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/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（</a:t>
            </a: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運用沉默</a:t>
            </a: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endParaRPr lang="zh-HK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" y="5394960"/>
            <a:ext cx="12192000" cy="1463040"/>
            <a:chOff x="0" y="5394960"/>
            <a:chExt cx="12192000" cy="1463040"/>
          </a:xfrm>
        </p:grpSpPr>
        <p:sp>
          <p:nvSpPr>
            <p:cNvPr id="12" name="TextBox 11"/>
            <p:cNvSpPr txBox="1"/>
            <p:nvPr/>
          </p:nvSpPr>
          <p:spPr>
            <a:xfrm>
              <a:off x="0" y="5394960"/>
              <a:ext cx="12192000" cy="146304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zh-HK" altLang="en-US" dirty="0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350820" y="5532290"/>
              <a:ext cx="7599866" cy="1216088"/>
              <a:chOff x="3460102" y="5714277"/>
              <a:chExt cx="7599866" cy="1156902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60102" y="5714277"/>
                <a:ext cx="1735352" cy="1156902"/>
              </a:xfrm>
              <a:prstGeom prst="rect">
                <a:avLst/>
              </a:prstGeom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5195452" y="6150744"/>
                <a:ext cx="5864516" cy="497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imHei" panose="02010609060101010101" pitchFamily="49" charset="-122"/>
                    <a:ea typeface="SimHei" panose="02010609060101010101" pitchFamily="49" charset="-122"/>
                  </a:rPr>
                  <a:t>教關友師發展日 工作坊</a:t>
                </a:r>
                <a:endParaRPr lang="zh-HK" alt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Hei" panose="02010609060101010101" pitchFamily="49" charset="-122"/>
                  <a:ea typeface="SimHei" panose="02010609060101010101" pitchFamily="49" charset="-122"/>
                </a:endParaRPr>
              </a:p>
            </p:txBody>
          </p:sp>
        </p:grp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85FD9AE6-37C4-4F82-8B6B-300DE76331AA}"/>
              </a:ext>
            </a:extLst>
          </p:cNvPr>
          <p:cNvSpPr txBox="1"/>
          <p:nvPr/>
        </p:nvSpPr>
        <p:spPr>
          <a:xfrm>
            <a:off x="10633" y="474055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余德淳博士、馬君蕙小姐 ：</a:t>
            </a:r>
            <a:endParaRPr lang="en-HK" altLang="zh-TW" sz="4800" b="1" dirty="0">
              <a:solidFill>
                <a:srgbClr val="FFFF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/>
            <a:r>
              <a:rPr lang="zh-TW" altLang="en-US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輔導</a:t>
            </a:r>
            <a:r>
              <a:rPr lang="en-US" altLang="zh-TW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/</a:t>
            </a:r>
            <a:r>
              <a:rPr lang="zh-TW" altLang="en-US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溝通面談十誡</a:t>
            </a:r>
            <a:endParaRPr lang="zh-HK" altLang="en-US" sz="4800" b="1" dirty="0">
              <a:solidFill>
                <a:srgbClr val="FFFF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119422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784535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6600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  <a:sym typeface="Wingdings" panose="05000000000000000000" pitchFamily="2" charset="2"/>
              </a:rPr>
              <a:t></a:t>
            </a:r>
            <a:r>
              <a:rPr lang="zh-TW" altLang="en-US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「</a:t>
            </a:r>
            <a:r>
              <a:rPr lang="en-US" altLang="zh-TW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...</a:t>
            </a:r>
            <a:r>
              <a:rPr lang="zh-TW" altLang="en-US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你點反應呀？」</a:t>
            </a:r>
            <a:endParaRPr lang="en-US" altLang="zh-TW" sz="5400" b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/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（</a:t>
            </a: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不問點解</a:t>
            </a: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endParaRPr lang="zh-HK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" y="5394960"/>
            <a:ext cx="12192000" cy="1463040"/>
            <a:chOff x="0" y="5394960"/>
            <a:chExt cx="12192000" cy="1463040"/>
          </a:xfrm>
        </p:grpSpPr>
        <p:sp>
          <p:nvSpPr>
            <p:cNvPr id="12" name="TextBox 11"/>
            <p:cNvSpPr txBox="1"/>
            <p:nvPr/>
          </p:nvSpPr>
          <p:spPr>
            <a:xfrm>
              <a:off x="0" y="5394960"/>
              <a:ext cx="12192000" cy="146304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zh-HK" altLang="en-US" dirty="0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350820" y="5532290"/>
              <a:ext cx="7599866" cy="1216088"/>
              <a:chOff x="3460102" y="5714277"/>
              <a:chExt cx="7599866" cy="1156902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60102" y="5714277"/>
                <a:ext cx="1735352" cy="1156902"/>
              </a:xfrm>
              <a:prstGeom prst="rect">
                <a:avLst/>
              </a:prstGeom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5195452" y="6150744"/>
                <a:ext cx="5864516" cy="497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imHei" panose="02010609060101010101" pitchFamily="49" charset="-122"/>
                    <a:ea typeface="SimHei" panose="02010609060101010101" pitchFamily="49" charset="-122"/>
                  </a:rPr>
                  <a:t>教關友師發展日 工作坊</a:t>
                </a:r>
                <a:endParaRPr lang="zh-HK" alt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Hei" panose="02010609060101010101" pitchFamily="49" charset="-122"/>
                  <a:ea typeface="SimHei" panose="02010609060101010101" pitchFamily="49" charset="-122"/>
                </a:endParaRPr>
              </a:p>
            </p:txBody>
          </p:sp>
        </p:grp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3BBBC5C4-2A81-40ED-B403-D2C2A0C75AD1}"/>
              </a:ext>
            </a:extLst>
          </p:cNvPr>
          <p:cNvSpPr txBox="1"/>
          <p:nvPr/>
        </p:nvSpPr>
        <p:spPr>
          <a:xfrm>
            <a:off x="10633" y="474055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余德淳博士、馬君蕙小姐 ：</a:t>
            </a:r>
            <a:endParaRPr lang="en-HK" altLang="zh-TW" sz="4800" b="1" dirty="0">
              <a:solidFill>
                <a:srgbClr val="FFFF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/>
            <a:r>
              <a:rPr lang="zh-TW" altLang="en-US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輔導</a:t>
            </a:r>
            <a:r>
              <a:rPr lang="en-US" altLang="zh-TW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/</a:t>
            </a:r>
            <a:r>
              <a:rPr lang="zh-TW" altLang="en-US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溝通面談十誡</a:t>
            </a:r>
            <a:endParaRPr lang="zh-HK" altLang="en-US" sz="4800" b="1" dirty="0">
              <a:solidFill>
                <a:srgbClr val="FFFF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708163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784535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6600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  <a:sym typeface="Wingdings" panose="05000000000000000000" pitchFamily="2" charset="2"/>
              </a:rPr>
              <a:t></a:t>
            </a:r>
            <a:r>
              <a:rPr lang="zh-TW" altLang="en-US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「你認為咁做比較好</a:t>
            </a:r>
            <a:r>
              <a:rPr lang="en-US" altLang="zh-TW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...</a:t>
            </a:r>
            <a:r>
              <a:rPr lang="zh-TW" altLang="en-US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」</a:t>
            </a:r>
            <a:endParaRPr lang="en-US" altLang="zh-TW" sz="5400" b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/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（</a:t>
            </a: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不批評</a:t>
            </a: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endParaRPr lang="zh-HK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" y="5394960"/>
            <a:ext cx="12192000" cy="1463040"/>
            <a:chOff x="0" y="5394960"/>
            <a:chExt cx="12192000" cy="1463040"/>
          </a:xfrm>
        </p:grpSpPr>
        <p:sp>
          <p:nvSpPr>
            <p:cNvPr id="12" name="TextBox 11"/>
            <p:cNvSpPr txBox="1"/>
            <p:nvPr/>
          </p:nvSpPr>
          <p:spPr>
            <a:xfrm>
              <a:off x="0" y="5394960"/>
              <a:ext cx="12192000" cy="146304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zh-HK" altLang="en-US" dirty="0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350820" y="5532290"/>
              <a:ext cx="7599866" cy="1216088"/>
              <a:chOff x="3460102" y="5714277"/>
              <a:chExt cx="7599866" cy="1156902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60102" y="5714277"/>
                <a:ext cx="1735352" cy="1156902"/>
              </a:xfrm>
              <a:prstGeom prst="rect">
                <a:avLst/>
              </a:prstGeom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5195452" y="6150744"/>
                <a:ext cx="5864516" cy="497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imHei" panose="02010609060101010101" pitchFamily="49" charset="-122"/>
                    <a:ea typeface="SimHei" panose="02010609060101010101" pitchFamily="49" charset="-122"/>
                  </a:rPr>
                  <a:t>教關友師發展日 工作坊</a:t>
                </a:r>
                <a:endParaRPr lang="zh-HK" alt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Hei" panose="02010609060101010101" pitchFamily="49" charset="-122"/>
                  <a:ea typeface="SimHei" panose="02010609060101010101" pitchFamily="49" charset="-122"/>
                </a:endParaRPr>
              </a:p>
            </p:txBody>
          </p:sp>
        </p:grp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523FBE12-FB92-45D6-A3FD-3AFF8075CC65}"/>
              </a:ext>
            </a:extLst>
          </p:cNvPr>
          <p:cNvSpPr txBox="1"/>
          <p:nvPr/>
        </p:nvSpPr>
        <p:spPr>
          <a:xfrm>
            <a:off x="10633" y="474055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余德淳博士、馬君蕙小姐 ：</a:t>
            </a:r>
            <a:endParaRPr lang="en-HK" altLang="zh-TW" sz="4800" b="1" dirty="0">
              <a:solidFill>
                <a:srgbClr val="FFFF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/>
            <a:r>
              <a:rPr lang="zh-TW" altLang="en-US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輔導</a:t>
            </a:r>
            <a:r>
              <a:rPr lang="en-US" altLang="zh-TW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/</a:t>
            </a:r>
            <a:r>
              <a:rPr lang="zh-TW" altLang="en-US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溝通面談十誡</a:t>
            </a:r>
            <a:endParaRPr lang="zh-HK" altLang="en-US" sz="4800" b="1" dirty="0">
              <a:solidFill>
                <a:srgbClr val="FFFF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904097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784535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6600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  <a:sym typeface="Wingdings" panose="05000000000000000000" pitchFamily="2" charset="2"/>
              </a:rPr>
              <a:t></a:t>
            </a:r>
            <a:r>
              <a:rPr lang="zh-TW" altLang="en-US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「吖</a:t>
            </a:r>
            <a:r>
              <a:rPr lang="en-US" altLang="zh-TW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...</a:t>
            </a:r>
            <a:r>
              <a:rPr lang="zh-TW" altLang="en-US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（點頭）」</a:t>
            </a:r>
            <a:endParaRPr lang="en-US" altLang="zh-TW" sz="5400" b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/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（</a:t>
            </a: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活躍聆聽</a:t>
            </a: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endParaRPr lang="zh-HK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" y="5394960"/>
            <a:ext cx="12192000" cy="1463040"/>
            <a:chOff x="0" y="5394960"/>
            <a:chExt cx="12192000" cy="1463040"/>
          </a:xfrm>
        </p:grpSpPr>
        <p:sp>
          <p:nvSpPr>
            <p:cNvPr id="12" name="TextBox 11"/>
            <p:cNvSpPr txBox="1"/>
            <p:nvPr/>
          </p:nvSpPr>
          <p:spPr>
            <a:xfrm>
              <a:off x="0" y="5394960"/>
              <a:ext cx="12192000" cy="146304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zh-HK" altLang="en-US" dirty="0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350820" y="5532290"/>
              <a:ext cx="7599866" cy="1216088"/>
              <a:chOff x="3460102" y="5714277"/>
              <a:chExt cx="7599866" cy="1156902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60102" y="5714277"/>
                <a:ext cx="1735352" cy="1156902"/>
              </a:xfrm>
              <a:prstGeom prst="rect">
                <a:avLst/>
              </a:prstGeom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5195452" y="6150744"/>
                <a:ext cx="5864516" cy="497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imHei" panose="02010609060101010101" pitchFamily="49" charset="-122"/>
                    <a:ea typeface="SimHei" panose="02010609060101010101" pitchFamily="49" charset="-122"/>
                  </a:rPr>
                  <a:t>教關友師發展日 工作坊</a:t>
                </a:r>
                <a:endParaRPr lang="zh-HK" alt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Hei" panose="02010609060101010101" pitchFamily="49" charset="-122"/>
                  <a:ea typeface="SimHei" panose="02010609060101010101" pitchFamily="49" charset="-122"/>
                </a:endParaRPr>
              </a:p>
            </p:txBody>
          </p:sp>
        </p:grp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16F4291F-24AD-4159-92CC-673295B149F2}"/>
              </a:ext>
            </a:extLst>
          </p:cNvPr>
          <p:cNvSpPr txBox="1"/>
          <p:nvPr/>
        </p:nvSpPr>
        <p:spPr>
          <a:xfrm>
            <a:off x="10633" y="474055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余德淳博士、馬君蕙小姐 ：</a:t>
            </a:r>
            <a:endParaRPr lang="en-HK" altLang="zh-TW" sz="4800" b="1" dirty="0">
              <a:solidFill>
                <a:srgbClr val="FFFF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/>
            <a:r>
              <a:rPr lang="zh-TW" altLang="en-US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輔導</a:t>
            </a:r>
            <a:r>
              <a:rPr lang="en-US" altLang="zh-TW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/</a:t>
            </a:r>
            <a:r>
              <a:rPr lang="zh-TW" altLang="en-US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溝通面談十誡</a:t>
            </a:r>
            <a:endParaRPr lang="zh-HK" altLang="en-US" sz="4800" b="1" dirty="0">
              <a:solidFill>
                <a:srgbClr val="FFFF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216205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784535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6600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  <a:sym typeface="Wingdings" panose="05000000000000000000" pitchFamily="2" charset="2"/>
              </a:rPr>
              <a:t></a:t>
            </a:r>
            <a:r>
              <a:rPr lang="zh-TW" altLang="en-US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「你鍾意咁反應</a:t>
            </a:r>
            <a:r>
              <a:rPr lang="en-US" altLang="zh-TW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..</a:t>
            </a:r>
            <a:r>
              <a:rPr lang="zh-TW" altLang="en-US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」</a:t>
            </a:r>
            <a:endParaRPr lang="en-US" altLang="zh-TW" sz="5400" b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/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（</a:t>
            </a: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回應感覺</a:t>
            </a: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endParaRPr lang="zh-HK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" y="5394960"/>
            <a:ext cx="12192000" cy="1463040"/>
            <a:chOff x="0" y="5394960"/>
            <a:chExt cx="12192000" cy="1463040"/>
          </a:xfrm>
        </p:grpSpPr>
        <p:sp>
          <p:nvSpPr>
            <p:cNvPr id="12" name="TextBox 11"/>
            <p:cNvSpPr txBox="1"/>
            <p:nvPr/>
          </p:nvSpPr>
          <p:spPr>
            <a:xfrm>
              <a:off x="0" y="5394960"/>
              <a:ext cx="12192000" cy="146304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zh-HK" altLang="en-US" dirty="0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350820" y="5532290"/>
              <a:ext cx="7599866" cy="1216088"/>
              <a:chOff x="3460102" y="5714277"/>
              <a:chExt cx="7599866" cy="1156902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60102" y="5714277"/>
                <a:ext cx="1735352" cy="1156902"/>
              </a:xfrm>
              <a:prstGeom prst="rect">
                <a:avLst/>
              </a:prstGeom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5195452" y="6150744"/>
                <a:ext cx="5864516" cy="497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imHei" panose="02010609060101010101" pitchFamily="49" charset="-122"/>
                    <a:ea typeface="SimHei" panose="02010609060101010101" pitchFamily="49" charset="-122"/>
                  </a:rPr>
                  <a:t>教關友師發展日 工作坊</a:t>
                </a:r>
                <a:endParaRPr lang="zh-HK" alt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Hei" panose="02010609060101010101" pitchFamily="49" charset="-122"/>
                  <a:ea typeface="SimHei" panose="02010609060101010101" pitchFamily="49" charset="-122"/>
                </a:endParaRPr>
              </a:p>
            </p:txBody>
          </p:sp>
        </p:grp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23CC44F7-496E-440B-9788-1E9CAFB94984}"/>
              </a:ext>
            </a:extLst>
          </p:cNvPr>
          <p:cNvSpPr txBox="1"/>
          <p:nvPr/>
        </p:nvSpPr>
        <p:spPr>
          <a:xfrm>
            <a:off x="10633" y="474055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余德淳博士、馬君蕙小姐 ：</a:t>
            </a:r>
            <a:endParaRPr lang="en-HK" altLang="zh-TW" sz="4800" b="1" dirty="0">
              <a:solidFill>
                <a:srgbClr val="FFFF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/>
            <a:r>
              <a:rPr lang="zh-TW" altLang="en-US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輔導</a:t>
            </a:r>
            <a:r>
              <a:rPr lang="en-US" altLang="zh-TW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/</a:t>
            </a:r>
            <a:r>
              <a:rPr lang="zh-TW" altLang="en-US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溝通面談十誡</a:t>
            </a:r>
            <a:endParaRPr lang="zh-HK" altLang="en-US" sz="4800" b="1" dirty="0">
              <a:solidFill>
                <a:srgbClr val="FFFF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060329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784535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6600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  <a:sym typeface="Wingdings" panose="05000000000000000000" pitchFamily="2" charset="2"/>
              </a:rPr>
              <a:t></a:t>
            </a:r>
            <a:r>
              <a:rPr lang="zh-TW" altLang="en-US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「我聽到你嘅意思大約係</a:t>
            </a:r>
            <a:r>
              <a:rPr lang="en-US" altLang="zh-TW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...</a:t>
            </a:r>
            <a:r>
              <a:rPr lang="zh-TW" altLang="en-US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」</a:t>
            </a:r>
            <a:endParaRPr lang="en-US" altLang="zh-TW" sz="5400" b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/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（</a:t>
            </a: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小總結</a:t>
            </a: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endParaRPr lang="zh-HK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" y="5394960"/>
            <a:ext cx="12192000" cy="1463040"/>
            <a:chOff x="0" y="5394960"/>
            <a:chExt cx="12192000" cy="1463040"/>
          </a:xfrm>
        </p:grpSpPr>
        <p:sp>
          <p:nvSpPr>
            <p:cNvPr id="12" name="TextBox 11"/>
            <p:cNvSpPr txBox="1"/>
            <p:nvPr/>
          </p:nvSpPr>
          <p:spPr>
            <a:xfrm>
              <a:off x="0" y="5394960"/>
              <a:ext cx="12192000" cy="146304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zh-HK" altLang="en-US" dirty="0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350820" y="5532290"/>
              <a:ext cx="7599866" cy="1216088"/>
              <a:chOff x="3460102" y="5714277"/>
              <a:chExt cx="7599866" cy="1156902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60102" y="5714277"/>
                <a:ext cx="1735352" cy="1156902"/>
              </a:xfrm>
              <a:prstGeom prst="rect">
                <a:avLst/>
              </a:prstGeom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5195452" y="6150744"/>
                <a:ext cx="5864516" cy="497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imHei" panose="02010609060101010101" pitchFamily="49" charset="-122"/>
                    <a:ea typeface="SimHei" panose="02010609060101010101" pitchFamily="49" charset="-122"/>
                  </a:rPr>
                  <a:t>教關友師發展日 工作坊</a:t>
                </a:r>
                <a:endParaRPr lang="zh-HK" alt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Hei" panose="02010609060101010101" pitchFamily="49" charset="-122"/>
                  <a:ea typeface="SimHei" panose="02010609060101010101" pitchFamily="49" charset="-122"/>
                </a:endParaRPr>
              </a:p>
            </p:txBody>
          </p:sp>
        </p:grp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A5E13327-D8EA-4B8D-B0CF-ECED2BEC5EE5}"/>
              </a:ext>
            </a:extLst>
          </p:cNvPr>
          <p:cNvSpPr txBox="1"/>
          <p:nvPr/>
        </p:nvSpPr>
        <p:spPr>
          <a:xfrm>
            <a:off x="10633" y="474055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余德淳博士、馬君蕙小姐 ：</a:t>
            </a:r>
            <a:endParaRPr lang="en-HK" altLang="zh-TW" sz="4800" b="1" dirty="0">
              <a:solidFill>
                <a:srgbClr val="FFFF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/>
            <a:r>
              <a:rPr lang="zh-TW" altLang="en-US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輔導</a:t>
            </a:r>
            <a:r>
              <a:rPr lang="en-US" altLang="zh-TW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/</a:t>
            </a:r>
            <a:r>
              <a:rPr lang="zh-TW" altLang="en-US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溝通面談十誡</a:t>
            </a:r>
            <a:endParaRPr lang="zh-HK" altLang="en-US" sz="4800" b="1" dirty="0">
              <a:solidFill>
                <a:srgbClr val="FFFF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906343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784535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6600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  <a:sym typeface="Wingdings" panose="05000000000000000000" pitchFamily="2" charset="2"/>
              </a:rPr>
              <a:t></a:t>
            </a:r>
            <a:r>
              <a:rPr lang="zh-TW" altLang="en-US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「如果我係你，我都會</a:t>
            </a:r>
            <a:r>
              <a:rPr lang="en-US" altLang="zh-TW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...</a:t>
            </a:r>
            <a:r>
              <a:rPr lang="zh-TW" altLang="en-US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」</a:t>
            </a:r>
            <a:endParaRPr lang="en-US" altLang="zh-TW" sz="5400" b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/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（</a:t>
            </a: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同理心</a:t>
            </a: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endParaRPr lang="zh-HK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" y="5394960"/>
            <a:ext cx="12192000" cy="1463040"/>
            <a:chOff x="0" y="5394960"/>
            <a:chExt cx="12192000" cy="1463040"/>
          </a:xfrm>
        </p:grpSpPr>
        <p:sp>
          <p:nvSpPr>
            <p:cNvPr id="12" name="TextBox 11"/>
            <p:cNvSpPr txBox="1"/>
            <p:nvPr/>
          </p:nvSpPr>
          <p:spPr>
            <a:xfrm>
              <a:off x="0" y="5394960"/>
              <a:ext cx="12192000" cy="146304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zh-HK" altLang="en-US" dirty="0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350820" y="5532290"/>
              <a:ext cx="7599866" cy="1216088"/>
              <a:chOff x="3460102" y="5714277"/>
              <a:chExt cx="7599866" cy="1156902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60102" y="5714277"/>
                <a:ext cx="1735352" cy="1156902"/>
              </a:xfrm>
              <a:prstGeom prst="rect">
                <a:avLst/>
              </a:prstGeom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5195452" y="6150744"/>
                <a:ext cx="5864516" cy="497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imHei" panose="02010609060101010101" pitchFamily="49" charset="-122"/>
                    <a:ea typeface="SimHei" panose="02010609060101010101" pitchFamily="49" charset="-122"/>
                  </a:rPr>
                  <a:t>教關友師發展日 工作坊</a:t>
                </a:r>
                <a:endParaRPr lang="zh-HK" alt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Hei" panose="02010609060101010101" pitchFamily="49" charset="-122"/>
                  <a:ea typeface="SimHei" panose="02010609060101010101" pitchFamily="49" charset="-122"/>
                </a:endParaRPr>
              </a:p>
            </p:txBody>
          </p:sp>
        </p:grp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0ADE49F9-DC49-4B0D-AA84-E825714BF37C}"/>
              </a:ext>
            </a:extLst>
          </p:cNvPr>
          <p:cNvSpPr txBox="1"/>
          <p:nvPr/>
        </p:nvSpPr>
        <p:spPr>
          <a:xfrm>
            <a:off x="10633" y="474055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余德淳博士、馬君蕙小姐 ：</a:t>
            </a:r>
            <a:endParaRPr lang="en-HK" altLang="zh-TW" sz="4800" b="1" dirty="0">
              <a:solidFill>
                <a:srgbClr val="FFFF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/>
            <a:r>
              <a:rPr lang="zh-TW" altLang="en-US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輔導</a:t>
            </a:r>
            <a:r>
              <a:rPr lang="en-US" altLang="zh-TW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/</a:t>
            </a:r>
            <a:r>
              <a:rPr lang="zh-TW" altLang="en-US" sz="48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溝通面談十誡</a:t>
            </a:r>
            <a:endParaRPr lang="zh-HK" altLang="en-US" sz="4800" b="1" dirty="0">
              <a:solidFill>
                <a:srgbClr val="FFFF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611021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28</TotalTime>
  <Words>345</Words>
  <Application>Microsoft Office PowerPoint</Application>
  <PresentationFormat>寬螢幕</PresentationFormat>
  <Paragraphs>53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7" baseType="lpstr">
      <vt:lpstr>標楷體</vt:lpstr>
      <vt:lpstr>SimHei</vt:lpstr>
      <vt:lpstr>Arial</vt:lpstr>
      <vt:lpstr>Century Gothic</vt:lpstr>
      <vt:lpstr>Wingdings 3</vt:lpstr>
      <vt:lpstr>Ion Boardroom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Wong</dc:creator>
  <cp:lastModifiedBy>Evelyn Tang</cp:lastModifiedBy>
  <cp:revision>25</cp:revision>
  <dcterms:created xsi:type="dcterms:W3CDTF">2019-05-13T17:39:46Z</dcterms:created>
  <dcterms:modified xsi:type="dcterms:W3CDTF">2019-05-31T02:48:03Z</dcterms:modified>
</cp:coreProperties>
</file>