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03699"/>
            <a:ext cx="10464800" cy="812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與副標題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線條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標題文字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b="1" cap="all" sz="17000">
                <a:solidFill>
                  <a:srgbClr val="34A5D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標題文字</a:t>
            </a:r>
          </a:p>
        </p:txBody>
      </p:sp>
      <p:sp>
        <p:nvSpPr>
          <p:cNvPr id="119" name="內文層級一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 txBox="1"/>
          <p:nvPr>
            <p:ph type="sldNum" sz="quarter" idx="2"/>
          </p:nvPr>
        </p:nvSpPr>
        <p:spPr>
          <a:xfrm>
            <a:off x="12182237" y="431800"/>
            <a:ext cx="419101" cy="45720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2400">
                <a:solidFill>
                  <a:srgbClr val="838787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與副標題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標題文字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>
            <a:lvl1pPr>
              <a:buClr>
                <a:srgbClr val="876552"/>
              </a:buClr>
              <a:buFont typeface="Georgia"/>
              <a:defRPr sz="7600">
                <a:solidFill>
                  <a:srgbClr val="714D3A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標題文字</a:t>
            </a:r>
          </a:p>
        </p:txBody>
      </p:sp>
      <p:sp>
        <p:nvSpPr>
          <p:cNvPr id="128" name="內文層級一…"/>
          <p:cNvSpPr txBox="1"/>
          <p:nvPr>
            <p:ph type="body" sz="quarter" idx="1"/>
          </p:nvPr>
        </p:nvSpPr>
        <p:spPr>
          <a:xfrm>
            <a:off x="1104900" y="5016500"/>
            <a:ext cx="10795000" cy="2082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876552"/>
              </a:buClr>
              <a:buSzTx/>
              <a:buFont typeface="Georgia"/>
              <a:buNone/>
              <a:defRPr sz="2600">
                <a:solidFill>
                  <a:srgbClr val="4F4A37"/>
                </a:solidFill>
                <a:latin typeface="Zapfino"/>
                <a:ea typeface="Zapfino"/>
                <a:cs typeface="Zapfino"/>
                <a:sym typeface="Zapfino"/>
              </a:defRPr>
            </a:lvl1pPr>
            <a:lvl2pPr marL="0" indent="342900" algn="ctr">
              <a:spcBef>
                <a:spcPts val="0"/>
              </a:spcBef>
              <a:buClr>
                <a:srgbClr val="876552"/>
              </a:buClr>
              <a:buSzTx/>
              <a:buFont typeface="Georgia"/>
              <a:buNone/>
              <a:defRPr sz="2600">
                <a:solidFill>
                  <a:srgbClr val="4F4A37"/>
                </a:solidFill>
                <a:latin typeface="Zapfino"/>
                <a:ea typeface="Zapfino"/>
                <a:cs typeface="Zapfino"/>
                <a:sym typeface="Zapfino"/>
              </a:defRPr>
            </a:lvl2pPr>
            <a:lvl3pPr marL="0" indent="685800" algn="ctr">
              <a:spcBef>
                <a:spcPts val="0"/>
              </a:spcBef>
              <a:buClr>
                <a:srgbClr val="876552"/>
              </a:buClr>
              <a:buSzTx/>
              <a:buFont typeface="Georgia"/>
              <a:buNone/>
              <a:defRPr sz="2600">
                <a:solidFill>
                  <a:srgbClr val="4F4A37"/>
                </a:solidFill>
                <a:latin typeface="Zapfino"/>
                <a:ea typeface="Zapfino"/>
                <a:cs typeface="Zapfino"/>
                <a:sym typeface="Zapfino"/>
              </a:defRPr>
            </a:lvl3pPr>
            <a:lvl4pPr marL="0" indent="1028700" algn="ctr">
              <a:spcBef>
                <a:spcPts val="0"/>
              </a:spcBef>
              <a:buClr>
                <a:srgbClr val="876552"/>
              </a:buClr>
              <a:buSzTx/>
              <a:buFont typeface="Georgia"/>
              <a:buNone/>
              <a:defRPr sz="2600">
                <a:solidFill>
                  <a:srgbClr val="4F4A37"/>
                </a:solidFill>
                <a:latin typeface="Zapfino"/>
                <a:ea typeface="Zapfino"/>
                <a:cs typeface="Zapfino"/>
                <a:sym typeface="Zapfino"/>
              </a:defRPr>
            </a:lvl4pPr>
            <a:lvl5pPr marL="0" indent="1371600" algn="ctr">
              <a:spcBef>
                <a:spcPts val="0"/>
              </a:spcBef>
              <a:buClr>
                <a:srgbClr val="876552"/>
              </a:buClr>
              <a:buSzTx/>
              <a:buFont typeface="Georgia"/>
              <a:buNone/>
              <a:defRPr sz="2600">
                <a:solidFill>
                  <a:srgbClr val="4F4A37"/>
                </a:solidFill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幻燈片編號"/>
          <p:cNvSpPr txBox="1"/>
          <p:nvPr>
            <p:ph type="sldNum" sz="quarter" idx="2"/>
          </p:nvPr>
        </p:nvSpPr>
        <p:spPr>
          <a:xfrm>
            <a:off x="6311798" y="9372600"/>
            <a:ext cx="368504" cy="375057"/>
          </a:xfrm>
          <a:prstGeom prst="rect">
            <a:avLst/>
          </a:prstGeom>
        </p:spPr>
        <p:txBody>
          <a:bodyPr/>
          <a:lstStyle>
            <a:lvl1pPr>
              <a:buClr>
                <a:srgbClr val="876552"/>
              </a:buClr>
              <a:buFont typeface="Georgia"/>
              <a:defRPr b="1">
                <a:solidFill>
                  <a:srgbClr val="35351E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幻燈片編號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標題文字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文字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如何與青少年溝通相處"/>
          <p:cNvSpPr txBox="1"/>
          <p:nvPr>
            <p:ph type="title"/>
          </p:nvPr>
        </p:nvSpPr>
        <p:spPr>
          <a:xfrm>
            <a:off x="392443" y="6830314"/>
            <a:ext cx="12666527" cy="1909572"/>
          </a:xfrm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FFE989"/>
                </a:solidFill>
              </a:defRPr>
            </a:lvl1pPr>
          </a:lstStyle>
          <a:p>
            <a:pPr/>
            <a:r>
              <a:t>如何與青少年溝通相處</a:t>
            </a:r>
          </a:p>
        </p:txBody>
      </p:sp>
      <p:sp>
        <p:nvSpPr>
          <p:cNvPr id="153" name="小火子青年社群（黎耀恩傳道）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800"/>
              </a:spcBef>
              <a:defRPr b="1" cap="none" sz="6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小火子青年社群（黎耀恩傳道）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從下一代看：…"/>
          <p:cNvSpPr txBox="1"/>
          <p:nvPr/>
        </p:nvSpPr>
        <p:spPr>
          <a:xfrm>
            <a:off x="281415" y="135474"/>
            <a:ext cx="12441969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從下一代看：</a:t>
            </a:r>
          </a:p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青少年的關鍵成長需要</a:t>
            </a:r>
          </a:p>
        </p:txBody>
      </p:sp>
      <p:sp>
        <p:nvSpPr>
          <p:cNvPr id="195" name="需要身體發展"/>
          <p:cNvSpPr txBox="1"/>
          <p:nvPr/>
        </p:nvSpPr>
        <p:spPr>
          <a:xfrm>
            <a:off x="305647" y="3361493"/>
            <a:ext cx="5445781" cy="990601"/>
          </a:xfrm>
          <a:prstGeom prst="rect">
            <a:avLst/>
          </a:prstGeom>
          <a:solidFill>
            <a:srgbClr val="D9EC37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需要身體發展</a:t>
            </a:r>
          </a:p>
        </p:txBody>
      </p:sp>
      <p:sp>
        <p:nvSpPr>
          <p:cNvPr id="196" name="需要成就感"/>
          <p:cNvSpPr txBox="1"/>
          <p:nvPr/>
        </p:nvSpPr>
        <p:spPr>
          <a:xfrm>
            <a:off x="1177923" y="4631712"/>
            <a:ext cx="5445781" cy="990601"/>
          </a:xfrm>
          <a:prstGeom prst="rect">
            <a:avLst/>
          </a:prstGeom>
          <a:solidFill>
            <a:srgbClr val="D9EC37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需要成就感</a:t>
            </a:r>
          </a:p>
        </p:txBody>
      </p:sp>
      <p:sp>
        <p:nvSpPr>
          <p:cNvPr id="197" name="需要發現自我"/>
          <p:cNvSpPr txBox="1"/>
          <p:nvPr/>
        </p:nvSpPr>
        <p:spPr>
          <a:xfrm>
            <a:off x="2245194" y="5901932"/>
            <a:ext cx="5445781" cy="990601"/>
          </a:xfrm>
          <a:prstGeom prst="rect">
            <a:avLst/>
          </a:prstGeom>
          <a:solidFill>
            <a:srgbClr val="D9EC37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需要發現自我</a:t>
            </a:r>
          </a:p>
        </p:txBody>
      </p:sp>
      <p:sp>
        <p:nvSpPr>
          <p:cNvPr id="198" name="需要朋輩認同"/>
          <p:cNvSpPr txBox="1"/>
          <p:nvPr/>
        </p:nvSpPr>
        <p:spPr>
          <a:xfrm>
            <a:off x="3117148" y="7172151"/>
            <a:ext cx="5445781" cy="990601"/>
          </a:xfrm>
          <a:prstGeom prst="rect">
            <a:avLst/>
          </a:prstGeom>
          <a:solidFill>
            <a:srgbClr val="D9EC37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需要朋輩認同</a:t>
            </a:r>
          </a:p>
        </p:txBody>
      </p:sp>
      <p:sp>
        <p:nvSpPr>
          <p:cNvPr id="199" name="需要情緒空間"/>
          <p:cNvSpPr txBox="1"/>
          <p:nvPr/>
        </p:nvSpPr>
        <p:spPr>
          <a:xfrm>
            <a:off x="3975149" y="8442370"/>
            <a:ext cx="5445781" cy="990601"/>
          </a:xfrm>
          <a:prstGeom prst="rect">
            <a:avLst/>
          </a:prstGeom>
          <a:solidFill>
            <a:srgbClr val="D9EC37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需要情緒空間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  <p:bldP build="p" bldLvl="5" animBg="1" rev="0" advAuto="0" spid="199" grpId="5"/>
      <p:bldP build="p" bldLvl="5" animBg="1" rev="0" advAuto="0" spid="196" grpId="2"/>
      <p:bldP build="p" bldLvl="5" animBg="1" rev="0" advAuto="0" spid="197" grpId="3"/>
      <p:bldP build="p" bldLvl="5" animBg="1" rev="0" advAuto="0" spid="198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從上一代改變：…"/>
          <p:cNvSpPr txBox="1"/>
          <p:nvPr/>
        </p:nvSpPr>
        <p:spPr>
          <a:xfrm>
            <a:off x="281415" y="135474"/>
            <a:ext cx="12441969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從上一代改變：</a:t>
            </a:r>
          </a:p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擁抱新的溝通方式和心態</a:t>
            </a:r>
          </a:p>
        </p:txBody>
      </p:sp>
      <p:sp>
        <p:nvSpPr>
          <p:cNvPr id="202" name="對年青人…"/>
          <p:cNvSpPr txBox="1"/>
          <p:nvPr/>
        </p:nvSpPr>
        <p:spPr>
          <a:xfrm>
            <a:off x="138232" y="3719975"/>
            <a:ext cx="12728336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對年青人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聽、聽、聽！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主動積極刻意去讚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投其所好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做個講故佬講故婆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流露感性（不是情緒）一面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從上一代改變：…"/>
          <p:cNvSpPr txBox="1"/>
          <p:nvPr/>
        </p:nvSpPr>
        <p:spPr>
          <a:xfrm>
            <a:off x="281415" y="135474"/>
            <a:ext cx="12441969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從上一代改變：</a:t>
            </a:r>
          </a:p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擁抱新的溝通方式和心態</a:t>
            </a:r>
          </a:p>
        </p:txBody>
      </p:sp>
      <p:sp>
        <p:nvSpPr>
          <p:cNvPr id="205" name="對自己（特別是父母）…"/>
          <p:cNvSpPr txBox="1"/>
          <p:nvPr/>
        </p:nvSpPr>
        <p:spPr>
          <a:xfrm>
            <a:off x="138232" y="3719975"/>
            <a:ext cx="12728336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對自己（特別是父母）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少一點做判官教官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多一點反省自己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讓情緒循序漸進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學一世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😇 愛你老公、愛你老婆！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1539342F-B038-48BA-9CF0-AF76F7202DC6-L0-001.jpeg" descr="1539342F-B038-48BA-9CF0-AF76F7202DC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823"/>
            <a:ext cx="13004801" cy="582409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Facebook: 小火子大聯盟…"/>
          <p:cNvSpPr txBox="1"/>
          <p:nvPr/>
        </p:nvSpPr>
        <p:spPr>
          <a:xfrm>
            <a:off x="290642" y="5987053"/>
            <a:ext cx="12423516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400"/>
              </a:spcBef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Facebook: 小火子大聯盟</a:t>
            </a:r>
          </a:p>
          <a:p>
            <a:pPr algn="l">
              <a:spcBef>
                <a:spcPts val="2400"/>
              </a:spcBef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Website: littlefirehk.org</a:t>
            </a:r>
          </a:p>
          <a:p>
            <a:pPr algn="l">
              <a:spcBef>
                <a:spcPts val="2400"/>
              </a:spcBef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Whatsapp: 9279 7924 Kelvin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3E836A4-076C-45A8-98FA-E6D07363FF77-L0-001.jpeg" descr="13E836A4-076C-45A8-98FA-E6D07363FF7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53" y="137320"/>
            <a:ext cx="6830418" cy="512281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56" name="A5D13867-3F60-48D6-8269-C5D52C9CD545-L0-001.jpeg" descr="A5D13867-3F60-48D6-8269-C5D52C9CD54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8406" y="4680207"/>
            <a:ext cx="6687501" cy="501562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與青少年溝通困難嗎？😓😰😭😤🤬"/>
          <p:cNvSpPr txBox="1"/>
          <p:nvPr/>
        </p:nvSpPr>
        <p:spPr>
          <a:xfrm>
            <a:off x="612758" y="7988092"/>
            <a:ext cx="1177928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與青少年溝通困難嗎？😓😰😭😤🤬</a:t>
            </a:r>
          </a:p>
        </p:txBody>
      </p:sp>
      <p:pic>
        <p:nvPicPr>
          <p:cNvPr id="159" name="F877A0AA-6B76-4340-A914-478398CD252C-L0-001.jpeg" descr="F877A0AA-6B76-4340-A914-478398CD252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199" y="-2617"/>
            <a:ext cx="11772402" cy="7323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溝通的秘訣：其中一方，遷就對方！"/>
          <p:cNvSpPr txBox="1"/>
          <p:nvPr/>
        </p:nvSpPr>
        <p:spPr>
          <a:xfrm>
            <a:off x="340709" y="8029946"/>
            <a:ext cx="1232338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溝通的秘訣：其中一方，遷就對方！</a:t>
            </a:r>
          </a:p>
        </p:txBody>
      </p:sp>
      <p:pic>
        <p:nvPicPr>
          <p:cNvPr id="162" name="F877A0AA-6B76-4340-A914-478398CD252C-L0-001.jpeg" descr="F877A0AA-6B76-4340-A914-478398CD252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199" y="-2617"/>
            <a:ext cx="11772402" cy="7323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上一代                              下一代"/>
          <p:cNvSpPr txBox="1"/>
          <p:nvPr/>
        </p:nvSpPr>
        <p:spPr>
          <a:xfrm>
            <a:off x="340709" y="8029946"/>
            <a:ext cx="1232338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上一代                              下一代</a:t>
            </a:r>
          </a:p>
        </p:txBody>
      </p:sp>
      <p:pic>
        <p:nvPicPr>
          <p:cNvPr id="165" name="F877A0AA-6B76-4340-A914-478398CD252C-L0-001.jpeg" descr="F877A0AA-6B76-4340-A914-478398CD252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199" y="-2617"/>
            <a:ext cx="11772402" cy="7323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66" name="雙箭嘴"/>
          <p:cNvSpPr/>
          <p:nvPr/>
        </p:nvSpPr>
        <p:spPr>
          <a:xfrm>
            <a:off x="2929113" y="8010427"/>
            <a:ext cx="7146574" cy="1207438"/>
          </a:xfrm>
          <a:prstGeom prst="leftRightArrow">
            <a:avLst>
              <a:gd name="adj1" fmla="val 32000"/>
              <a:gd name="adj2" fmla="val 69420"/>
            </a:avLst>
          </a:prstGeom>
          <a:solidFill>
            <a:srgbClr val="FFF76B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從上一代看：…"/>
          <p:cNvSpPr txBox="1"/>
          <p:nvPr/>
        </p:nvSpPr>
        <p:spPr>
          <a:xfrm>
            <a:off x="281415" y="135474"/>
            <a:ext cx="12441969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從上一代看：</a:t>
            </a:r>
          </a:p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與青少年溝通的掙扎</a:t>
            </a:r>
          </a:p>
        </p:txBody>
      </p:sp>
      <p:sp>
        <p:nvSpPr>
          <p:cNvPr id="169" name="😭 失去溝通動機…"/>
          <p:cNvSpPr txBox="1"/>
          <p:nvPr/>
        </p:nvSpPr>
        <p:spPr>
          <a:xfrm>
            <a:off x="138232" y="4178426"/>
            <a:ext cx="12728336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失去溝通動機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失去溝通媒介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失去談語內容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失去共同語言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失去冷靜情緒</a:t>
            </a:r>
          </a:p>
        </p:txBody>
      </p:sp>
      <p:pic>
        <p:nvPicPr>
          <p:cNvPr id="170" name="AC4C4C43-DC15-4124-AE97-07457EDC0907-L0-001.jpeg" descr="AC4C4C43-DC15-4124-AE97-07457EDC090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1056" y="4863634"/>
            <a:ext cx="7140174" cy="483857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上一代                              下一代"/>
          <p:cNvSpPr txBox="1"/>
          <p:nvPr/>
        </p:nvSpPr>
        <p:spPr>
          <a:xfrm>
            <a:off x="340709" y="8029946"/>
            <a:ext cx="1232338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/>
            <a:r>
              <a:t>上一代                              下一代</a:t>
            </a:r>
          </a:p>
        </p:txBody>
      </p:sp>
      <p:sp>
        <p:nvSpPr>
          <p:cNvPr id="173" name="雙箭嘴"/>
          <p:cNvSpPr/>
          <p:nvPr/>
        </p:nvSpPr>
        <p:spPr>
          <a:xfrm>
            <a:off x="2929113" y="8010427"/>
            <a:ext cx="7146574" cy="1207438"/>
          </a:xfrm>
          <a:prstGeom prst="leftRightArrow">
            <a:avLst>
              <a:gd name="adj1" fmla="val 32000"/>
              <a:gd name="adj2" fmla="val 69420"/>
            </a:avLst>
          </a:prstGeom>
          <a:solidFill>
            <a:srgbClr val="FFF76B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grpSp>
        <p:nvGrpSpPr>
          <p:cNvPr id="176" name="群組"/>
          <p:cNvGrpSpPr/>
          <p:nvPr/>
        </p:nvGrpSpPr>
        <p:grpSpPr>
          <a:xfrm>
            <a:off x="2698128" y="1957173"/>
            <a:ext cx="1423683" cy="5839254"/>
            <a:chOff x="0" y="0"/>
            <a:chExt cx="1423681" cy="5839253"/>
          </a:xfrm>
        </p:grpSpPr>
        <p:sp>
          <p:nvSpPr>
            <p:cNvPr id="174" name="圓角長方形"/>
            <p:cNvSpPr/>
            <p:nvPr/>
          </p:nvSpPr>
          <p:spPr>
            <a:xfrm>
              <a:off x="0" y="0"/>
              <a:ext cx="1423682" cy="5839254"/>
            </a:xfrm>
            <a:prstGeom prst="roundRect">
              <a:avLst>
                <a:gd name="adj" fmla="val 1338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vert="eaVert" wrap="square" lIns="0" tIns="0" rIns="0" bIns="0" numCol="1" anchor="ctr">
              <a:noAutofit/>
            </a:bodyPr>
            <a:lstStyle/>
            <a:p>
              <a:pPr>
                <a:lnSpc>
                  <a:spcPct val="50000"/>
                </a:lnSpc>
                <a:defRPr sz="6000">
                  <a:solidFill>
                    <a:srgbClr val="000000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pPr>
            </a:p>
          </p:txBody>
        </p:sp>
        <p:sp>
          <p:nvSpPr>
            <p:cNvPr id="175" name="言語障礙"/>
            <p:cNvSpPr txBox="1"/>
            <p:nvPr/>
          </p:nvSpPr>
          <p:spPr>
            <a:xfrm>
              <a:off x="280040" y="1117288"/>
              <a:ext cx="863601" cy="3939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vert="eaVert"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000000"/>
                  </a:solidFill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lvl1pPr>
            </a:lstStyle>
            <a:p>
              <a:pPr/>
              <a:r>
                <a:t>言語障礙</a:t>
              </a:r>
            </a:p>
          </p:txBody>
        </p:sp>
      </p:grpSp>
      <p:grpSp>
        <p:nvGrpSpPr>
          <p:cNvPr id="179" name="群組"/>
          <p:cNvGrpSpPr/>
          <p:nvPr/>
        </p:nvGrpSpPr>
        <p:grpSpPr>
          <a:xfrm>
            <a:off x="4759749" y="1957173"/>
            <a:ext cx="1423682" cy="5839254"/>
            <a:chOff x="0" y="0"/>
            <a:chExt cx="1423681" cy="5839253"/>
          </a:xfrm>
        </p:grpSpPr>
        <p:sp>
          <p:nvSpPr>
            <p:cNvPr id="177" name="圓角長方形"/>
            <p:cNvSpPr/>
            <p:nvPr/>
          </p:nvSpPr>
          <p:spPr>
            <a:xfrm>
              <a:off x="0" y="0"/>
              <a:ext cx="1423682" cy="5839254"/>
            </a:xfrm>
            <a:prstGeom prst="roundRect">
              <a:avLst>
                <a:gd name="adj" fmla="val 1338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vert="eaVert" wrap="square" lIns="0" tIns="0" rIns="0" bIns="0" numCol="1" anchor="ctr">
              <a:noAutofit/>
            </a:bodyPr>
            <a:lstStyle/>
            <a:p>
              <a:pPr>
                <a:lnSpc>
                  <a:spcPct val="50000"/>
                </a:lnSpc>
                <a:defRPr sz="6000">
                  <a:solidFill>
                    <a:srgbClr val="000000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pPr>
            </a:p>
          </p:txBody>
        </p:sp>
        <p:sp>
          <p:nvSpPr>
            <p:cNvPr id="178" name="心理障礙"/>
            <p:cNvSpPr txBox="1"/>
            <p:nvPr/>
          </p:nvSpPr>
          <p:spPr>
            <a:xfrm>
              <a:off x="280040" y="1117288"/>
              <a:ext cx="863601" cy="3939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vert="eaVert"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000000"/>
                  </a:solidFill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lvl1pPr>
            </a:lstStyle>
            <a:p>
              <a:pPr/>
              <a:r>
                <a:t>心理障礙</a:t>
              </a:r>
            </a:p>
          </p:txBody>
        </p:sp>
      </p:grpSp>
      <p:grpSp>
        <p:nvGrpSpPr>
          <p:cNvPr id="182" name="群組"/>
          <p:cNvGrpSpPr/>
          <p:nvPr/>
        </p:nvGrpSpPr>
        <p:grpSpPr>
          <a:xfrm>
            <a:off x="6821369" y="1957173"/>
            <a:ext cx="1423683" cy="5839254"/>
            <a:chOff x="0" y="0"/>
            <a:chExt cx="1423681" cy="5839253"/>
          </a:xfrm>
        </p:grpSpPr>
        <p:sp>
          <p:nvSpPr>
            <p:cNvPr id="180" name="圓角長方形"/>
            <p:cNvSpPr/>
            <p:nvPr/>
          </p:nvSpPr>
          <p:spPr>
            <a:xfrm>
              <a:off x="0" y="0"/>
              <a:ext cx="1423682" cy="5839254"/>
            </a:xfrm>
            <a:prstGeom prst="roundRect">
              <a:avLst>
                <a:gd name="adj" fmla="val 1338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vert="eaVert" wrap="square" lIns="0" tIns="0" rIns="0" bIns="0" numCol="1" anchor="ctr">
              <a:noAutofit/>
            </a:bodyPr>
            <a:lstStyle/>
            <a:p>
              <a:pPr>
                <a:lnSpc>
                  <a:spcPct val="50000"/>
                </a:lnSpc>
                <a:defRPr sz="6000">
                  <a:solidFill>
                    <a:srgbClr val="000000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pPr>
            </a:p>
          </p:txBody>
        </p:sp>
        <p:sp>
          <p:nvSpPr>
            <p:cNvPr id="181" name="思想障礙"/>
            <p:cNvSpPr txBox="1"/>
            <p:nvPr/>
          </p:nvSpPr>
          <p:spPr>
            <a:xfrm>
              <a:off x="280040" y="1117288"/>
              <a:ext cx="863601" cy="3939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vert="eaVert"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000000"/>
                  </a:solidFill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lvl1pPr>
            </a:lstStyle>
            <a:p>
              <a:pPr/>
              <a:r>
                <a:t>思想障礙</a:t>
              </a:r>
            </a:p>
          </p:txBody>
        </p:sp>
      </p:grpSp>
      <p:grpSp>
        <p:nvGrpSpPr>
          <p:cNvPr id="185" name="群組"/>
          <p:cNvGrpSpPr/>
          <p:nvPr/>
        </p:nvGrpSpPr>
        <p:grpSpPr>
          <a:xfrm>
            <a:off x="8882989" y="1957173"/>
            <a:ext cx="1423683" cy="5839254"/>
            <a:chOff x="0" y="0"/>
            <a:chExt cx="1423681" cy="5839253"/>
          </a:xfrm>
        </p:grpSpPr>
        <p:sp>
          <p:nvSpPr>
            <p:cNvPr id="183" name="圓角長方形"/>
            <p:cNvSpPr/>
            <p:nvPr/>
          </p:nvSpPr>
          <p:spPr>
            <a:xfrm>
              <a:off x="0" y="0"/>
              <a:ext cx="1423682" cy="5839254"/>
            </a:xfrm>
            <a:prstGeom prst="roundRect">
              <a:avLst>
                <a:gd name="adj" fmla="val 1338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vert="eaVert" wrap="square" lIns="0" tIns="0" rIns="0" bIns="0" numCol="1" anchor="ctr">
              <a:noAutofit/>
            </a:bodyPr>
            <a:lstStyle/>
            <a:p>
              <a:pPr>
                <a:lnSpc>
                  <a:spcPct val="50000"/>
                </a:lnSpc>
                <a:defRPr sz="6000">
                  <a:solidFill>
                    <a:srgbClr val="000000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pPr>
            </a:p>
          </p:txBody>
        </p:sp>
        <p:sp>
          <p:nvSpPr>
            <p:cNvPr id="184" name="身份障礙"/>
            <p:cNvSpPr txBox="1"/>
            <p:nvPr/>
          </p:nvSpPr>
          <p:spPr>
            <a:xfrm>
              <a:off x="280040" y="1117288"/>
              <a:ext cx="863601" cy="3939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vert="eaVert"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000000"/>
                  </a:solidFill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lvl1pPr>
            </a:lstStyle>
            <a:p>
              <a:pPr/>
              <a:r>
                <a:t>身份障礙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76" grpId="1"/>
      <p:bldP build="whole" bldLvl="1" animBg="1" rev="0" advAuto="0" spid="182" grpId="3"/>
      <p:bldP build="whole" bldLvl="1" animBg="1" rev="0" advAuto="0" spid="18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活動：…"/>
          <p:cNvSpPr txBox="1"/>
          <p:nvPr/>
        </p:nvSpPr>
        <p:spPr>
          <a:xfrm>
            <a:off x="249842" y="256498"/>
            <a:ext cx="12728336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8000"/>
              <a:t>活動</a:t>
            </a:r>
            <a:r>
              <a:t>：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每人寫下三句，父母師長經常對年青人所講的說話。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之後，交換給對方，看後嘗試猜想年青人心裡會有什麼聲音或感受？</a:t>
            </a:r>
          </a:p>
        </p:txBody>
      </p:sp>
      <p:pic>
        <p:nvPicPr>
          <p:cNvPr id="188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7881" y="5515389"/>
            <a:ext cx="7442194" cy="419350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p" bldLvl="5" animBg="1" rev="0" advAuto="0" spid="1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從下一代看：…"/>
          <p:cNvSpPr txBox="1"/>
          <p:nvPr/>
        </p:nvSpPr>
        <p:spPr>
          <a:xfrm>
            <a:off x="281415" y="135474"/>
            <a:ext cx="12441969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從下一代看：</a:t>
            </a:r>
          </a:p>
          <a:p>
            <a:pPr algn="l">
              <a:defRPr b="1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了解青少年的內心言語</a:t>
            </a:r>
          </a:p>
        </p:txBody>
      </p:sp>
      <p:sp>
        <p:nvSpPr>
          <p:cNvPr id="191" name="😭 覺得不被聆聽…"/>
          <p:cNvSpPr txBox="1"/>
          <p:nvPr/>
        </p:nvSpPr>
        <p:spPr>
          <a:xfrm>
            <a:off x="138232" y="4178426"/>
            <a:ext cx="7043200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覺得不被聆聽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覺得不被認同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覺得不同想法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覺得又被要求</a:t>
            </a:r>
          </a:p>
          <a:p>
            <a:pPr algn="l">
              <a:defRPr sz="5000"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😭 覺得又被指責</a:t>
            </a:r>
          </a:p>
        </p:txBody>
      </p:sp>
      <p:pic>
        <p:nvPicPr>
          <p:cNvPr id="192" name="2858656D-3F89-4BE4-A556-EAF4364E3F01-L0-001.png" descr="2858656D-3F89-4BE4-A556-EAF4364E3F01-L0-00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5945" y="4039321"/>
            <a:ext cx="5334001" cy="58293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