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85" r:id="rId4"/>
    <p:sldId id="286" r:id="rId5"/>
    <p:sldId id="271" r:id="rId6"/>
    <p:sldId id="265" r:id="rId7"/>
    <p:sldId id="267" r:id="rId8"/>
    <p:sldId id="257" r:id="rId9"/>
    <p:sldId id="261" r:id="rId10"/>
    <p:sldId id="262" r:id="rId11"/>
    <p:sldId id="263" r:id="rId12"/>
    <p:sldId id="264" r:id="rId13"/>
    <p:sldId id="268" r:id="rId14"/>
    <p:sldId id="276" r:id="rId15"/>
    <p:sldId id="258" r:id="rId16"/>
    <p:sldId id="275" r:id="rId17"/>
    <p:sldId id="277" r:id="rId18"/>
    <p:sldId id="282" r:id="rId19"/>
    <p:sldId id="283" r:id="rId20"/>
    <p:sldId id="278" r:id="rId21"/>
    <p:sldId id="279" r:id="rId22"/>
    <p:sldId id="280" r:id="rId23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22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F5CA-4D67-49C8-9A54-73F81232615C}" type="datetimeFigureOut">
              <a:rPr lang="zh-TW" altLang="en-US" smtClean="0"/>
              <a:t>2019/4/26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09AF-8C48-4B95-A08E-244B6AB0E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22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0162F-4DFB-4643-98D6-F2A9C52111DC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DC460-E23A-4235-9DB2-9BA6C11B926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02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C460-E23A-4235-9DB2-9BA6C11B926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186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948E525-E591-46BE-8B77-2BBF36EC7125}" type="slidenum">
              <a:rPr lang="zh-HK" altLang="en-US" sz="1200" smtClean="0"/>
              <a:pPr/>
              <a:t>7</a:t>
            </a:fld>
            <a:endParaRPr lang="zh-HK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30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C460-E23A-4235-9DB2-9BA6C11B926B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82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537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439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730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67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526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17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14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840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191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69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41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0A3E-955A-4F6C-8745-CADFE81530A4}" type="datetimeFigureOut">
              <a:rPr lang="zh-HK" altLang="en-US" smtClean="0"/>
              <a:t>26/4/2019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17CE-354C-4382-814B-37384484A3D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237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-35496" y="4911607"/>
            <a:ext cx="914400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1556792"/>
            <a:ext cx="7772400" cy="216024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7030A0"/>
                </a:solidFill>
              </a:rPr>
              <a:t>從性格透視到教練陪伴</a:t>
            </a:r>
            <a:r>
              <a:rPr lang="en-US" altLang="zh-TW" sz="4800" b="1" dirty="0" smtClean="0">
                <a:solidFill>
                  <a:srgbClr val="7030A0"/>
                </a:solidFill>
              </a:rPr>
              <a:t/>
            </a:r>
            <a:br>
              <a:rPr lang="en-US" altLang="zh-TW" sz="4800" b="1" dirty="0" smtClean="0">
                <a:solidFill>
                  <a:srgbClr val="7030A0"/>
                </a:solidFill>
              </a:rPr>
            </a:br>
            <a:r>
              <a:rPr lang="zh-TW" altLang="en-US" sz="4800" b="1" dirty="0" smtClean="0">
                <a:solidFill>
                  <a:srgbClr val="7030A0"/>
                </a:solidFill>
              </a:rPr>
              <a:t>工作坊</a:t>
            </a:r>
            <a:endParaRPr lang="zh-HK" altLang="en-US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kng.MLSPC001\Downloads\642797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941168"/>
            <a:ext cx="3384376" cy="182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4" name="群組 23"/>
          <p:cNvGrpSpPr/>
          <p:nvPr/>
        </p:nvGrpSpPr>
        <p:grpSpPr>
          <a:xfrm>
            <a:off x="7308304" y="3312368"/>
            <a:ext cx="1800200" cy="1412776"/>
            <a:chOff x="0" y="0"/>
            <a:chExt cx="9135683" cy="685800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4572000" cy="3429000"/>
            </a:xfrm>
            <a:prstGeom prst="rect">
              <a:avLst/>
            </a:prstGeom>
            <a:solidFill>
              <a:srgbClr val="FFD653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72000" y="3543"/>
              <a:ext cx="4563683" cy="3429000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3424483"/>
              <a:ext cx="4572000" cy="342900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72000" y="3429000"/>
              <a:ext cx="4563683" cy="3429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5496" y="72008"/>
            <a:ext cx="1800200" cy="1412776"/>
            <a:chOff x="0" y="0"/>
            <a:chExt cx="9135683" cy="6858000"/>
          </a:xfrm>
        </p:grpSpPr>
        <p:sp>
          <p:nvSpPr>
            <p:cNvPr id="30" name="矩形 29"/>
            <p:cNvSpPr/>
            <p:nvPr/>
          </p:nvSpPr>
          <p:spPr>
            <a:xfrm>
              <a:off x="0" y="0"/>
              <a:ext cx="4572000" cy="3429000"/>
            </a:xfrm>
            <a:prstGeom prst="rect">
              <a:avLst/>
            </a:prstGeom>
            <a:solidFill>
              <a:srgbClr val="FFD653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572000" y="3543"/>
              <a:ext cx="4563683" cy="3429000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3424483"/>
              <a:ext cx="4572000" cy="342900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72000" y="3429000"/>
              <a:ext cx="4563683" cy="3429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46" b="78231" l="10692" r="47769">
                        <a14:foregroundMark x1="32154" y1="59154" x2="32154" y2="59154"/>
                        <a14:foregroundMark x1="29923" y1="62538" x2="29923" y2="62538"/>
                        <a14:foregroundMark x1="18615" y1="68692" x2="18615" y2="68692"/>
                        <a14:foregroundMark x1="14462" y1="72615" x2="14462" y2="72615"/>
                        <a14:foregroundMark x1="18846" y1="63923" x2="18846" y2="63923"/>
                        <a14:foregroundMark x1="20615" y1="64077" x2="20615" y2="64077"/>
                        <a14:foregroundMark x1="21385" y1="65692" x2="21385" y2="65692"/>
                        <a14:foregroundMark x1="23000" y1="66462" x2="23000" y2="66462"/>
                        <a14:foregroundMark x1="24769" y1="68308" x2="24769" y2="68308"/>
                        <a14:foregroundMark x1="33538" y1="67846" x2="33538" y2="67846"/>
                        <a14:foregroundMark x1="34077" y1="69692" x2="34077" y2="69692"/>
                        <a14:foregroundMark x1="35077" y1="71077" x2="35077" y2="71077"/>
                        <a14:foregroundMark x1="35077" y1="72846" x2="35077" y2="72846"/>
                        <a14:foregroundMark x1="35308" y1="74231" x2="35308" y2="74231"/>
                        <a14:foregroundMark x1="36692" y1="59538" x2="36692" y2="59538"/>
                        <a14:foregroundMark x1="35077" y1="59154" x2="35077" y2="59154"/>
                        <a14:foregroundMark x1="34308" y1="58308" x2="34308" y2="58308"/>
                        <a14:foregroundMark x1="33692" y1="57538" x2="33692" y2="57538"/>
                        <a14:foregroundMark x1="33077" y1="57154" x2="33077" y2="57154"/>
                        <a14:foregroundMark x1="31154" y1="73615" x2="31154" y2="73615"/>
                        <a14:foregroundMark x1="25385" y1="74231" x2="25385" y2="74231"/>
                        <a14:foregroundMark x1="40692" y1="62692" x2="40692" y2="62692"/>
                        <a14:foregroundMark x1="43077" y1="58154" x2="43077" y2="58154"/>
                        <a14:foregroundMark x1="43231" y1="59692" x2="43231" y2="59692"/>
                        <a14:foregroundMark x1="43846" y1="59923" x2="43846" y2="59923"/>
                        <a14:foregroundMark x1="44462" y1="60923" x2="44462" y2="60923"/>
                        <a14:foregroundMark x1="44462" y1="62077" x2="44462" y2="6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7" t="50000" r="50000" b="20595"/>
          <a:stretch/>
        </p:blipFill>
        <p:spPr bwMode="auto">
          <a:xfrm>
            <a:off x="4355977" y="5451933"/>
            <a:ext cx="1800199" cy="12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846" b="78231" l="10692" r="47769">
                        <a14:foregroundMark x1="32154" y1="59154" x2="32154" y2="59154"/>
                        <a14:foregroundMark x1="29923" y1="62538" x2="29923" y2="62538"/>
                        <a14:foregroundMark x1="18615" y1="68692" x2="18615" y2="68692"/>
                        <a14:foregroundMark x1="14462" y1="72615" x2="14462" y2="72615"/>
                        <a14:foregroundMark x1="18846" y1="63923" x2="18846" y2="63923"/>
                        <a14:foregroundMark x1="20615" y1="64077" x2="20615" y2="64077"/>
                        <a14:foregroundMark x1="21385" y1="65692" x2="21385" y2="65692"/>
                        <a14:foregroundMark x1="23000" y1="66462" x2="23000" y2="66462"/>
                        <a14:foregroundMark x1="24769" y1="68308" x2="24769" y2="68308"/>
                        <a14:foregroundMark x1="33538" y1="67846" x2="33538" y2="67846"/>
                        <a14:foregroundMark x1="34077" y1="69692" x2="34077" y2="69692"/>
                        <a14:foregroundMark x1="35077" y1="71077" x2="35077" y2="71077"/>
                        <a14:foregroundMark x1="35077" y1="72846" x2="35077" y2="72846"/>
                        <a14:foregroundMark x1="35308" y1="74231" x2="35308" y2="74231"/>
                        <a14:foregroundMark x1="36692" y1="59538" x2="36692" y2="59538"/>
                        <a14:foregroundMark x1="35077" y1="59154" x2="35077" y2="59154"/>
                        <a14:foregroundMark x1="34308" y1="58308" x2="34308" y2="58308"/>
                        <a14:foregroundMark x1="33692" y1="57538" x2="33692" y2="57538"/>
                        <a14:foregroundMark x1="33077" y1="57154" x2="33077" y2="57154"/>
                        <a14:foregroundMark x1="31154" y1="73615" x2="31154" y2="73615"/>
                        <a14:foregroundMark x1="25385" y1="74231" x2="25385" y2="74231"/>
                        <a14:foregroundMark x1="40692" y1="62692" x2="40692" y2="62692"/>
                        <a14:foregroundMark x1="43077" y1="58154" x2="43077" y2="58154"/>
                        <a14:foregroundMark x1="43231" y1="59692" x2="43231" y2="59692"/>
                        <a14:foregroundMark x1="43846" y1="59923" x2="43846" y2="59923"/>
                        <a14:foregroundMark x1="44462" y1="60923" x2="44462" y2="60923"/>
                        <a14:foregroundMark x1="44462" y1="62077" x2="44462" y2="6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7" t="50000" r="50000" b="20595"/>
          <a:stretch/>
        </p:blipFill>
        <p:spPr bwMode="auto">
          <a:xfrm>
            <a:off x="6444208" y="5085184"/>
            <a:ext cx="1584176" cy="113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699792" y="39957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/>
              <a:t>2019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18</a:t>
            </a:r>
            <a:r>
              <a:rPr lang="zh-TW" altLang="en-US" sz="2400" dirty="0" smtClean="0"/>
              <a:t>日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73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19116"/>
          <a:stretch>
            <a:fillRect/>
          </a:stretch>
        </p:blipFill>
        <p:spPr>
          <a:xfrm>
            <a:off x="3859213" y="452438"/>
            <a:ext cx="4846637" cy="595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600" dirty="0">
                <a:solidFill>
                  <a:srgbClr val="FFC000"/>
                </a:solidFill>
              </a:rPr>
              <a:t>組織型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0825" y="1600200"/>
            <a:ext cx="36083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重視家庭及歸屬感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有時間觀念、需要安排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渴求經濟穩定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責任和專業精神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承諾－要完成的事項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需要公平、公正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需要安全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有條理、有計劃、</a:t>
            </a:r>
            <a:endParaRPr lang="en-US" altLang="zh-TW" sz="2400" dirty="0" smtClean="0">
              <a:solidFill>
                <a:srgbClr val="00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  著重細節</a:t>
            </a:r>
          </a:p>
        </p:txBody>
      </p:sp>
      <p:sp>
        <p:nvSpPr>
          <p:cNvPr id="184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64C68-1E5D-4EA5-9381-296369EBDA94}" type="slidenum">
              <a:rPr lang="en-US" altLang="zh-TW" sz="1400" smtClean="0">
                <a:solidFill>
                  <a:srgbClr val="000000"/>
                </a:solidFill>
                <a:ea typeface="新細明體" pitchFamily="18" charset="-12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580188" y="1196975"/>
            <a:ext cx="2125662" cy="1871663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368800" y="744538"/>
            <a:ext cx="1787525" cy="1963737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711700" y="846138"/>
            <a:ext cx="1525588" cy="22225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553200" y="2857500"/>
            <a:ext cx="1525588" cy="2732088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368800" y="4254500"/>
            <a:ext cx="2894013" cy="2128838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054600" y="2794000"/>
            <a:ext cx="1525588" cy="187325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859213" y="5099050"/>
            <a:ext cx="4992687" cy="1477963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7278688" y="4741863"/>
            <a:ext cx="1036637" cy="12954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>
          <a:xfrm>
            <a:off x="3870325" y="476250"/>
            <a:ext cx="4832350" cy="595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600" dirty="0">
                <a:solidFill>
                  <a:srgbClr val="00B0F0"/>
                </a:solidFill>
              </a:rPr>
              <a:t>真我型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2913" y="1600200"/>
            <a:ext cx="33115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和平、融洽和合作</a:t>
            </a:r>
          </a:p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重視精神的本質</a:t>
            </a:r>
          </a:p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友好、親切</a:t>
            </a:r>
          </a:p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有創意、喜愛藝術</a:t>
            </a:r>
          </a:p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需要人與人的聯繫</a:t>
            </a:r>
          </a:p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關係中的愛、溫暖</a:t>
            </a:r>
          </a:p>
          <a:p>
            <a:pPr eaLnBrk="1" hangingPunct="1"/>
            <a:r>
              <a:rPr lang="zh-TW" altLang="en-US" sz="240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熱愛大自然和關注生態環境</a:t>
            </a: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FBF5AB-DF33-4F0B-A6F7-1B42881D0112}" type="slidenum">
              <a:rPr lang="en-US" altLang="zh-TW" sz="1400" smtClean="0">
                <a:solidFill>
                  <a:srgbClr val="000000"/>
                </a:solidFill>
                <a:ea typeface="新細明體" pitchFamily="18" charset="-12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34075" y="620713"/>
            <a:ext cx="1816100" cy="998537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286500" y="2205038"/>
            <a:ext cx="1817688" cy="273685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318375" y="527050"/>
            <a:ext cx="1368425" cy="233838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553200" y="4314825"/>
            <a:ext cx="1882775" cy="212883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449763" y="568325"/>
            <a:ext cx="1604962" cy="176053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508625" y="920750"/>
            <a:ext cx="1657350" cy="233838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895850" y="3173413"/>
            <a:ext cx="1657350" cy="2868612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978275" y="2728913"/>
            <a:ext cx="1368425" cy="2339975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985000" y="661988"/>
            <a:ext cx="1444625" cy="3354387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649913" y="2371725"/>
            <a:ext cx="1446212" cy="122078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>
          <a:xfrm>
            <a:off x="3890963" y="476250"/>
            <a:ext cx="4816475" cy="595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多謀型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0538" y="1627188"/>
            <a:ext cx="4081462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幹勁十足、率性自然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自由、無拘無束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喜歡迅速辦理事情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有良好的危機處理能力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喜愛冒險、探索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保持工作的人際網路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能同時處理多項任務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熱衷參與比賽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喜愛娛樂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行動迅速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能靈巧使用不同工具</a:t>
            </a:r>
          </a:p>
        </p:txBody>
      </p:sp>
      <p:sp>
        <p:nvSpPr>
          <p:cNvPr id="2048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6DFFFF-CCBE-4149-A9CA-545BB9C3908A}" type="slidenum">
              <a:rPr lang="en-US" altLang="zh-TW" sz="1400" smtClean="0">
                <a:solidFill>
                  <a:srgbClr val="000000"/>
                </a:solidFill>
                <a:ea typeface="新細明體" pitchFamily="18" charset="-12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>
          <a:xfrm rot="757133">
            <a:off x="5213350" y="128588"/>
            <a:ext cx="1587500" cy="3748087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841750" y="600075"/>
            <a:ext cx="1527175" cy="1871663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 rot="1065554">
            <a:off x="4972050" y="536575"/>
            <a:ext cx="1525588" cy="2493963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907213" y="325438"/>
            <a:ext cx="1779587" cy="2878137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561263" y="3068638"/>
            <a:ext cx="1527175" cy="230505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887788" y="2789238"/>
            <a:ext cx="1525587" cy="3294062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570538" y="3235325"/>
            <a:ext cx="1525587" cy="2535238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429375" y="4735513"/>
            <a:ext cx="1473200" cy="1541462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 rot="1948531">
            <a:off x="5173663" y="2027238"/>
            <a:ext cx="1525587" cy="240665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 rot="20740881">
            <a:off x="6754813" y="2536825"/>
            <a:ext cx="1525587" cy="2652713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099050" y="4735513"/>
            <a:ext cx="1525588" cy="1685925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8"/>
          <p:cNvGrpSpPr>
            <a:grpSpLocks/>
          </p:cNvGrpSpPr>
          <p:nvPr/>
        </p:nvGrpSpPr>
        <p:grpSpPr bwMode="auto">
          <a:xfrm rot="-634499">
            <a:off x="5064926" y="3103344"/>
            <a:ext cx="3671887" cy="2820988"/>
            <a:chOff x="5248908" y="3644609"/>
            <a:chExt cx="3831714" cy="2881217"/>
          </a:xfrm>
        </p:grpSpPr>
        <p:pic>
          <p:nvPicPr>
            <p:cNvPr id="5" name="Picture 36"/>
            <p:cNvPicPr>
              <a:picLocks noChangeAspect="1" noChangeArrowheads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506">
              <a:off x="5248908" y="4004649"/>
              <a:ext cx="1815086" cy="1289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1"/>
            <p:cNvPicPr>
              <a:picLocks noChangeAspect="1" noChangeArrowheads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506">
              <a:off x="7048558" y="3644609"/>
              <a:ext cx="1815086" cy="1289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27"/>
            <p:cNvPicPr>
              <a:picLocks noChangeAspect="1" noChangeArrowheads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417">
              <a:off x="5464362" y="5236569"/>
              <a:ext cx="1816060" cy="128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26"/>
            <p:cNvPicPr>
              <a:picLocks noChangeAspect="1" noChangeArrowheads="1"/>
            </p:cNvPicPr>
            <p:nvPr userDrawn="1"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417">
              <a:off x="7264562" y="4876529"/>
              <a:ext cx="1816060" cy="128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7030A0"/>
                </a:solidFill>
              </a:rPr>
              <a:t>標籤與取向</a:t>
            </a:r>
            <a:endParaRPr lang="zh-TW" altLang="en-US" dirty="0" smtClean="0">
              <a:solidFill>
                <a:srgbClr val="7030A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1"/>
            <a:ext cx="8229600" cy="424847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性格透視</a:t>
            </a:r>
            <a:r>
              <a:rPr lang="en-US" altLang="zh-CN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® 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與取向有關，而非與標籤有關</a:t>
            </a:r>
            <a:endParaRPr lang="en-US" altLang="zh-CN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關於人的相同與相異</a:t>
            </a:r>
            <a:endParaRPr lang="en-US" altLang="zh-CN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學習欣賞這些同異</a:t>
            </a:r>
            <a:endParaRPr lang="en-US" altLang="zh-CN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提升自尊並改善人際溝通</a:t>
            </a:r>
            <a:endPara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2517" y="4581128"/>
            <a:ext cx="832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性格透視</a:t>
            </a:r>
            <a:r>
              <a:rPr lang="en-US" altLang="zh-CN" sz="5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®</a:t>
            </a:r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只是一種工具！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5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8"/>
          <p:cNvGrpSpPr>
            <a:grpSpLocks/>
          </p:cNvGrpSpPr>
          <p:nvPr/>
        </p:nvGrpSpPr>
        <p:grpSpPr bwMode="auto">
          <a:xfrm rot="-634499">
            <a:off x="195043" y="518569"/>
            <a:ext cx="3671887" cy="2820988"/>
            <a:chOff x="5248908" y="3644609"/>
            <a:chExt cx="3831714" cy="2881217"/>
          </a:xfrm>
        </p:grpSpPr>
        <p:pic>
          <p:nvPicPr>
            <p:cNvPr id="5" name="Picture 36"/>
            <p:cNvPicPr>
              <a:picLocks noChangeAspect="1" noChangeArrowheads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506">
              <a:off x="5248908" y="4004649"/>
              <a:ext cx="1815086" cy="1289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1"/>
            <p:cNvPicPr>
              <a:picLocks noChangeAspect="1" noChangeArrowheads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506">
              <a:off x="7048558" y="3644609"/>
              <a:ext cx="1815086" cy="1289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27"/>
            <p:cNvPicPr>
              <a:picLocks noChangeAspect="1" noChangeArrowheads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417">
              <a:off x="5464362" y="5236569"/>
              <a:ext cx="1816060" cy="128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26"/>
            <p:cNvPicPr>
              <a:picLocks noChangeAspect="1" noChangeArrowheads="1"/>
            </p:cNvPicPr>
            <p:nvPr userDrawn="1"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5417">
              <a:off x="7264562" y="4876529"/>
              <a:ext cx="1816060" cy="128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7"/>
          <p:cNvSpPr/>
          <p:nvPr/>
        </p:nvSpPr>
        <p:spPr>
          <a:xfrm>
            <a:off x="559297" y="126582"/>
            <a:ext cx="5109091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8100000" algn="ctr" rotWithShape="0">
              <a:schemeClr val="bg1">
                <a:alpha val="85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dirty="0" smtClean="0"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每個人的性格就像</a:t>
            </a:r>
            <a:endParaRPr lang="zh-TW" altLang="en-US" sz="4800" dirty="0">
              <a:solidFill>
                <a:srgbClr val="FF8000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827584" y="1292567"/>
            <a:ext cx="7920880" cy="120032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ctr" rotWithShape="0">
              <a:srgbClr val="000000">
                <a:alpha val="75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dirty="0" smtClean="0">
                <a:solidFill>
                  <a:srgbClr val="FF8000"/>
                </a:solidFill>
                <a:latin typeface="Noto Sans CJK TC Bold" panose="020B0800000000000000" pitchFamily="34" charset="-128"/>
                <a:ea typeface="Noto Sans CJK TC Bold" panose="020B0800000000000000" pitchFamily="34" charset="-128"/>
              </a:rPr>
              <a:t>多彩的格子圖案！</a:t>
            </a:r>
            <a:endParaRPr lang="zh-TW" altLang="en-US" sz="7200" dirty="0">
              <a:solidFill>
                <a:srgbClr val="FF8000"/>
              </a:solidFill>
              <a:latin typeface="Noto Sans CJK TC Bold" panose="020B0800000000000000" pitchFamily="34" charset="-128"/>
              <a:ea typeface="Noto Sans CJK TC Bold" panose="020B0800000000000000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4424" y="3429000"/>
            <a:ext cx="61959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知己知彼  有助溝通 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0" y="2924944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-34488" y="2780928"/>
            <a:ext cx="9215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39793" y="5589240"/>
            <a:ext cx="840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那些因受管教而經歷過鍛鍊的人能夠結出平安的果子，過著正直的生活</a:t>
            </a:r>
            <a:r>
              <a:rPr lang="zh-TW" altLang="en-US" sz="2000" b="1" dirty="0" smtClean="0">
                <a:solidFill>
                  <a:srgbClr val="7030A0"/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。</a:t>
            </a:r>
            <a:endParaRPr lang="en-US" altLang="zh-TW" sz="2000" b="1" dirty="0" smtClean="0">
              <a:solidFill>
                <a:srgbClr val="7030A0"/>
              </a:solidFill>
              <a:latin typeface="方正楷體" panose="03000509000000000000" pitchFamily="65" charset="-120"/>
              <a:ea typeface="方正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7030A0"/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（希伯來書</a:t>
            </a:r>
            <a:r>
              <a:rPr lang="en-US" altLang="zh-TW" sz="2000" b="1" dirty="0" smtClean="0">
                <a:solidFill>
                  <a:srgbClr val="7030A0"/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12:11</a:t>
            </a:r>
            <a:r>
              <a:rPr lang="zh-TW" altLang="en-US" sz="2000" b="1" dirty="0" smtClean="0">
                <a:solidFill>
                  <a:srgbClr val="7030A0"/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）</a:t>
            </a:r>
            <a:endParaRPr lang="zh-HK" altLang="en-US" sz="2000" b="1" dirty="0">
              <a:solidFill>
                <a:srgbClr val="7030A0"/>
              </a:solidFill>
              <a:latin typeface="方正楷體" panose="03000509000000000000" pitchFamily="65" charset="-120"/>
              <a:ea typeface="方正楷體" panose="03000509000000000000" pitchFamily="65" charset="-12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7" b="89655" l="9633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47" y="5787533"/>
            <a:ext cx="625625" cy="6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09331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3000" b="1" dirty="0" smtClean="0"/>
              <a:t>發現式提問</a:t>
            </a:r>
            <a:r>
              <a:rPr lang="en-US" altLang="zh-TW" sz="3000" b="1" dirty="0" smtClean="0"/>
              <a:t>® (</a:t>
            </a:r>
            <a:r>
              <a:rPr lang="en-US" altLang="zh-HK" sz="3000" b="1" dirty="0" smtClean="0"/>
              <a:t>Discovery Questioning</a:t>
            </a:r>
            <a:r>
              <a:rPr lang="en-US" altLang="zh-TW" sz="3000" b="1" dirty="0" smtClean="0"/>
              <a:t>®)</a:t>
            </a:r>
            <a:endParaRPr lang="zh-HK" altLang="en-US" sz="3000" b="1" dirty="0" smtClean="0"/>
          </a:p>
          <a:p>
            <a:pPr algn="ctr">
              <a:spcAft>
                <a:spcPct val="15000"/>
              </a:spcAft>
              <a:buClrTx/>
              <a:buFontTx/>
              <a:buNone/>
            </a:pPr>
            <a:endParaRPr kumimoji="0" lang="en-US" altLang="zh-TW" sz="1600" b="1" baseline="0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algn="ctr">
              <a:spcAft>
                <a:spcPct val="15000"/>
              </a:spcAft>
              <a:buClrTx/>
              <a:buFontTx/>
              <a:buNone/>
            </a:pPr>
            <a:r>
              <a:rPr kumimoji="0" lang="zh-TW" altLang="en-CA" b="1" baseline="0" dirty="0" smtClean="0">
                <a:solidFill>
                  <a:srgbClr val="00B050"/>
                </a:solidFill>
                <a:latin typeface="新細明體" pitchFamily="18" charset="-120"/>
                <a:ea typeface="新細明體" pitchFamily="18" charset="-120"/>
              </a:rPr>
              <a:t>提出清晰明確問題的系統性步驟</a:t>
            </a:r>
            <a:r>
              <a:rPr kumimoji="0" lang="en-CA" altLang="zh-TW" b="1" baseline="0" dirty="0" smtClean="0">
                <a:solidFill>
                  <a:srgbClr val="00B050"/>
                </a:solidFill>
                <a:latin typeface="新細明體" pitchFamily="18" charset="-120"/>
                <a:ea typeface="新細明體" pitchFamily="18" charset="-120"/>
              </a:rPr>
              <a:t>.</a:t>
            </a:r>
          </a:p>
          <a:p>
            <a:pPr algn="ctr">
              <a:spcAft>
                <a:spcPct val="15000"/>
              </a:spcAft>
              <a:buClrTx/>
              <a:buFontTx/>
              <a:buNone/>
            </a:pPr>
            <a:r>
              <a:rPr kumimoji="0" lang="zh-TW" altLang="en-CA" sz="2800" b="1" baseline="0" dirty="0" smtClean="0">
                <a:solidFill>
                  <a:srgbClr val="00B050"/>
                </a:solidFill>
                <a:latin typeface="新細明體" pitchFamily="18" charset="-120"/>
                <a:ea typeface="新細明體" pitchFamily="18" charset="-120"/>
              </a:rPr>
              <a:t>幫助個人自己發現答案</a:t>
            </a:r>
            <a:r>
              <a:rPr kumimoji="0" lang="en-CA" altLang="zh-TW" sz="2800" b="1" baseline="0" dirty="0" smtClean="0">
                <a:solidFill>
                  <a:srgbClr val="00B050"/>
                </a:solidFill>
                <a:latin typeface="新細明體" pitchFamily="18" charset="-120"/>
                <a:ea typeface="新細明體" pitchFamily="18" charset="-120"/>
              </a:rPr>
              <a:t>.</a:t>
            </a:r>
            <a:endParaRPr kumimoji="0" lang="en-CA" altLang="zh-HK" sz="2800" b="1" baseline="0" dirty="0" smtClean="0">
              <a:solidFill>
                <a:srgbClr val="00B050"/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zh-HK" altLang="en-US" dirty="0">
              <a:solidFill>
                <a:srgbClr val="00B050"/>
              </a:solidFill>
            </a:endParaRPr>
          </a:p>
        </p:txBody>
      </p:sp>
      <p:pic>
        <p:nvPicPr>
          <p:cNvPr id="2052" name="Picture 4" descr="C:\Users\kng.MLSPC001\Downloads\728038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36500"/>
            <a:ext cx="2707600" cy="152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393304" y="413792"/>
            <a:ext cx="6923112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有效溝通模式</a:t>
            </a:r>
            <a:endParaRPr lang="zh-HK" alt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8682" y="4251462"/>
            <a:ext cx="7435686" cy="20161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85750" indent="-246063" defTabSz="117475" eaLnBrk="0" hangingPunct="0"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117475" eaLnBrk="0" hangingPunct="0"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117475" eaLnBrk="0" hangingPunct="0"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117475" eaLnBrk="0" hangingPunct="0"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117475" eaLnBrk="0" hangingPunct="0"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1174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1174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1174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1174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kumimoji="1" sz="1400" baseline="-25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15000"/>
              </a:spcAft>
              <a:buClr>
                <a:srgbClr val="E08500"/>
              </a:buClr>
              <a:buFontTx/>
              <a:buChar char="•"/>
              <a:defRPr/>
            </a:pP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聆聽</a:t>
            </a:r>
            <a:r>
              <a:rPr kumimoji="0" lang="zh-TW" altLang="en-CA" sz="2800" b="1" baseline="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情境線索</a:t>
            </a:r>
          </a:p>
          <a:p>
            <a:pPr>
              <a:spcAft>
                <a:spcPct val="15000"/>
              </a:spcAft>
              <a:buClr>
                <a:srgbClr val="E08500"/>
              </a:buClr>
              <a:buFontTx/>
              <a:buChar char="•"/>
              <a:defRPr/>
            </a:pP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提出問題</a:t>
            </a:r>
            <a:r>
              <a:rPr kumimoji="0" lang="en-CA" altLang="zh-TW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,</a:t>
            </a: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幫助個人</a:t>
            </a:r>
            <a:r>
              <a:rPr kumimoji="0" lang="zh-TW" altLang="en-CA" sz="2800" b="1" baseline="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自己發現答案</a:t>
            </a:r>
          </a:p>
          <a:p>
            <a:pPr>
              <a:spcAft>
                <a:spcPct val="15000"/>
              </a:spcAft>
              <a:buClr>
                <a:srgbClr val="E08500"/>
              </a:buClr>
              <a:buFontTx/>
              <a:buChar char="•"/>
              <a:defRPr/>
            </a:pP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繼續聆聽</a:t>
            </a:r>
            <a:r>
              <a:rPr kumimoji="0" lang="en-CA" altLang="zh-TW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, </a:t>
            </a: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並有效運用</a:t>
            </a:r>
            <a:r>
              <a:rPr kumimoji="0" lang="zh-TW" altLang="en-CA" sz="2800" b="1" i="1" baseline="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沈默</a:t>
            </a:r>
            <a:endParaRPr kumimoji="0" lang="zh-TW" altLang="en-CA" sz="2800" b="1" baseline="0" dirty="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>
              <a:spcAft>
                <a:spcPct val="15000"/>
              </a:spcAft>
              <a:buClr>
                <a:srgbClr val="E08500"/>
              </a:buClr>
              <a:buFontTx/>
              <a:buChar char="•"/>
              <a:defRPr/>
            </a:pP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確保您提出的問題</a:t>
            </a:r>
            <a:r>
              <a:rPr kumimoji="0" lang="zh-TW" altLang="en-CA" sz="2800" b="1" baseline="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有的放矢</a:t>
            </a:r>
            <a:r>
              <a:rPr kumimoji="0" lang="en-CA" altLang="zh-TW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, </a:t>
            </a: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並</a:t>
            </a:r>
            <a:r>
              <a:rPr kumimoji="0" lang="zh-TW" altLang="en-CA" sz="2800" b="1" baseline="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推動</a:t>
            </a:r>
            <a:r>
              <a:rPr kumimoji="0" lang="zh-TW" altLang="en-CA" sz="2800" b="1" baseline="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詢問過程</a:t>
            </a:r>
            <a:endParaRPr kumimoji="0" lang="en-CA" altLang="zh-TW" sz="2800" b="1" baseline="0" dirty="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3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7768"/>
            <a:ext cx="5364088" cy="1143000"/>
          </a:xfrm>
        </p:spPr>
        <p:txBody>
          <a:bodyPr/>
          <a:lstStyle/>
          <a:p>
            <a:r>
              <a:rPr lang="zh-TW" altLang="en-US" b="1" dirty="0" smtClean="0"/>
              <a:t>發現式提問</a:t>
            </a:r>
            <a:r>
              <a:rPr lang="en-US" altLang="zh-TW" b="1" dirty="0" smtClean="0"/>
              <a:t>®</a:t>
            </a:r>
            <a:r>
              <a:rPr lang="zh-TW" altLang="en-US" b="1" dirty="0" smtClean="0"/>
              <a:t>特徵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525963"/>
          </a:xfrm>
        </p:spPr>
        <p:txBody>
          <a:bodyPr/>
          <a:lstStyle/>
          <a:p>
            <a:pPr marL="0" indent="0"/>
            <a:r>
              <a:rPr lang="zh-CN" altLang="zh-H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簡短</a:t>
            </a:r>
          </a:p>
          <a:p>
            <a:pPr marL="0" indent="0"/>
            <a:r>
              <a:rPr lang="zh-CN" altLang="zh-H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清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晰</a:t>
            </a:r>
            <a:endParaRPr lang="zh-CN" altLang="zh-HK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/>
            <a:r>
              <a:rPr lang="zh-CN" altLang="zh-H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開放式問語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zh-HK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zh-HK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什麼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怎樣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如何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何時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?...)</a:t>
            </a:r>
          </a:p>
          <a:p>
            <a:pPr marL="0" indent="0"/>
            <a:r>
              <a:rPr lang="zh-CN" altLang="en-US" sz="3600" b="1" dirty="0" smtClean="0">
                <a:solidFill>
                  <a:srgbClr val="FF0000"/>
                </a:solidFill>
              </a:rPr>
              <a:t>避免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問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“為什麼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?”</a:t>
            </a:r>
            <a:r>
              <a:rPr lang="en-US" altLang="ja-JP" sz="3600" b="1" dirty="0" smtClean="0">
                <a:solidFill>
                  <a:srgbClr val="C00000"/>
                </a:solidFill>
              </a:rPr>
              <a:t> </a:t>
            </a:r>
            <a:endParaRPr lang="en-US" altLang="zh-CN" sz="3600" b="1" dirty="0" smtClean="0">
              <a:solidFill>
                <a:srgbClr val="C00000"/>
              </a:solidFill>
            </a:endParaRPr>
          </a:p>
          <a:p>
            <a:pPr marL="0" indent="0"/>
            <a:r>
              <a:rPr lang="zh-CN" altLang="en-US" sz="3600" b="1" dirty="0" smtClean="0">
                <a:solidFill>
                  <a:srgbClr val="FF0000"/>
                </a:solidFill>
              </a:rPr>
              <a:t>避免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用限制式詞語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“應該” “必須”</a:t>
            </a:r>
            <a:r>
              <a:rPr lang="zh-HK" altLang="ja-JP" sz="3600" dirty="0" smtClean="0">
                <a:solidFill>
                  <a:srgbClr val="C00000"/>
                </a:solidFill>
              </a:rPr>
              <a:t> </a:t>
            </a:r>
            <a:endParaRPr lang="zh-TW" altLang="zh-HK" sz="3600" b="1" dirty="0" smtClean="0">
              <a:solidFill>
                <a:srgbClr val="C00000"/>
              </a:solidFill>
            </a:endParaRPr>
          </a:p>
          <a:p>
            <a:endParaRPr lang="zh-HK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13"/>
            <a:ext cx="4091473" cy="234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0" y="1124744"/>
            <a:ext cx="486003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3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小組練習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036" y="1340768"/>
            <a:ext cx="8229600" cy="2952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TW" sz="3600" dirty="0" smtClean="0"/>
              <a:t>3</a:t>
            </a:r>
            <a:r>
              <a:rPr lang="zh-TW" altLang="en-US" sz="3600" dirty="0" smtClean="0"/>
              <a:t>人一組</a:t>
            </a:r>
            <a:endParaRPr lang="en-US" altLang="zh-TW" sz="3600" dirty="0" smtClean="0"/>
          </a:p>
          <a:p>
            <a:r>
              <a:rPr lang="en-US" altLang="zh-TW" sz="3600" dirty="0" smtClean="0"/>
              <a:t>A,B,C</a:t>
            </a:r>
            <a:r>
              <a:rPr lang="zh-TW" altLang="en-US" sz="3600" dirty="0" smtClean="0"/>
              <a:t>每人輪流分享一個近日比較困擾的情況。</a:t>
            </a:r>
            <a:endParaRPr lang="en-US" altLang="zh-TW" sz="3600" dirty="0" smtClean="0"/>
          </a:p>
          <a:p>
            <a:r>
              <a:rPr lang="en-US" altLang="zh-TW" sz="3600" dirty="0" smtClean="0"/>
              <a:t>A</a:t>
            </a:r>
            <a:r>
              <a:rPr lang="zh-TW" altLang="en-US" sz="3600" dirty="0" smtClean="0"/>
              <a:t>分享後</a:t>
            </a:r>
            <a:r>
              <a:rPr lang="en-US" altLang="zh-TW" sz="3600" dirty="0" smtClean="0"/>
              <a:t>, B</a:t>
            </a:r>
            <a:r>
              <a:rPr lang="zh-TW" altLang="en-US" sz="3600" dirty="0" smtClean="0"/>
              <a:t>和</a:t>
            </a:r>
            <a:r>
              <a:rPr lang="en-US" altLang="zh-TW" sz="3600" dirty="0" smtClean="0"/>
              <a:t>C</a:t>
            </a:r>
            <a:r>
              <a:rPr lang="zh-TW" altLang="en-US" sz="3600" dirty="0" smtClean="0"/>
              <a:t>給與</a:t>
            </a:r>
            <a:r>
              <a:rPr lang="en-US" altLang="zh-TW" sz="3600" dirty="0" smtClean="0"/>
              <a:t>1-2</a:t>
            </a:r>
            <a:r>
              <a:rPr lang="zh-TW" altLang="en-US" sz="3600" dirty="0" smtClean="0"/>
              <a:t>個發現式提問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endParaRPr lang="en-US" altLang="zh-TW" sz="3600" dirty="0" smtClean="0"/>
          </a:p>
          <a:p>
            <a:r>
              <a:rPr lang="zh-TW" altLang="en-US" sz="3600" dirty="0" smtClean="0"/>
              <a:t>如此類推</a:t>
            </a:r>
            <a:r>
              <a:rPr lang="en-US" altLang="zh-TW" sz="3600" dirty="0" smtClean="0"/>
              <a:t>)</a:t>
            </a:r>
          </a:p>
          <a:p>
            <a:endParaRPr lang="zh-HK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86" y="4437112"/>
            <a:ext cx="3323450" cy="215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272" y="485800"/>
            <a:ext cx="692311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有效溝通模式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94" y="1700808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207138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3600" b="1" dirty="0" smtClean="0"/>
              <a:t>情境式聆聽</a:t>
            </a:r>
            <a:r>
              <a:rPr lang="en-US" altLang="zh-TW" sz="3600" b="1" dirty="0" smtClean="0"/>
              <a:t>® </a:t>
            </a:r>
          </a:p>
          <a:p>
            <a:pPr marL="0" lvl="1" indent="0">
              <a:buNone/>
            </a:pPr>
            <a:r>
              <a:rPr lang="en-US" altLang="zh-TW" sz="3600" b="1" dirty="0"/>
              <a:t> </a:t>
            </a:r>
            <a:r>
              <a:rPr lang="en-US" altLang="zh-TW" sz="3600" b="1" dirty="0" smtClean="0"/>
              <a:t>           (Contextual Listening®)</a:t>
            </a:r>
          </a:p>
          <a:p>
            <a:pPr algn="ctr">
              <a:buFontTx/>
              <a:buNone/>
              <a:defRPr/>
            </a:pPr>
            <a:endParaRPr lang="en-US" altLang="zh-CN" sz="3600" b="1" dirty="0" smtClean="0">
              <a:latin typeface="Adobe 繁黑體 Std B" charset="0"/>
            </a:endParaRPr>
          </a:p>
          <a:p>
            <a:pPr algn="ctr">
              <a:buFontTx/>
              <a:buNone/>
              <a:defRPr/>
            </a:pPr>
            <a:r>
              <a:rPr lang="zh-CN" altLang="en-CA" sz="3600" b="1" dirty="0" smtClean="0">
                <a:solidFill>
                  <a:srgbClr val="7030A0"/>
                </a:solidFill>
                <a:latin typeface="Adobe 繁黑體 Std B" charset="0"/>
              </a:rPr>
              <a:t>一種</a:t>
            </a:r>
            <a:r>
              <a:rPr lang="zh-CN" altLang="en-CA" sz="3600" b="1" dirty="0">
                <a:solidFill>
                  <a:srgbClr val="7030A0"/>
                </a:solidFill>
                <a:latin typeface="Adobe 繁黑體 Std B" charset="0"/>
              </a:rPr>
              <a:t>聽話知音的方法</a:t>
            </a:r>
          </a:p>
          <a:p>
            <a:pPr algn="ctr">
              <a:buFontTx/>
              <a:buNone/>
              <a:defRPr/>
            </a:pPr>
            <a:r>
              <a:rPr lang="en-CA" altLang="zh-CN" sz="3600" b="1" dirty="0">
                <a:solidFill>
                  <a:srgbClr val="7030A0"/>
                </a:solidFill>
                <a:latin typeface="Adobe 繁黑體 Std B" charset="0"/>
              </a:rPr>
              <a:t>(listening beyond the words)</a:t>
            </a:r>
            <a:r>
              <a:rPr lang="zh-CN" altLang="en-CA" sz="3600" b="1" dirty="0">
                <a:solidFill>
                  <a:srgbClr val="7030A0"/>
                </a:solidFill>
                <a:latin typeface="Adobe 繁黑體 Std B" charset="0"/>
              </a:rPr>
              <a:t> </a:t>
            </a:r>
            <a:endParaRPr lang="en-US" altLang="zh-CN" sz="3600" b="1" dirty="0">
              <a:solidFill>
                <a:srgbClr val="7030A0"/>
              </a:solidFill>
              <a:latin typeface="Adobe 繁黑體 Std B" charset="0"/>
            </a:endParaRPr>
          </a:p>
          <a:p>
            <a:pPr algn="ctr">
              <a:buFontTx/>
              <a:buNone/>
              <a:defRPr/>
            </a:pPr>
            <a:r>
              <a:rPr lang="zh-TW" altLang="en-CA" sz="3600" b="1" dirty="0">
                <a:solidFill>
                  <a:srgbClr val="7030A0"/>
                </a:solidFill>
                <a:latin typeface="Adobe 繁黑體 Std B" charset="0"/>
              </a:rPr>
              <a:t>察覺</a:t>
            </a:r>
            <a:r>
              <a:rPr lang="zh-TW" altLang="en-CA" sz="3600" b="1" dirty="0" smtClean="0">
                <a:solidFill>
                  <a:srgbClr val="7030A0"/>
                </a:solidFill>
                <a:latin typeface="Adobe 繁黑體 Std B" charset="0"/>
              </a:rPr>
              <a:t>全部 </a:t>
            </a:r>
            <a:r>
              <a:rPr lang="zh-TW" altLang="en-CA" sz="3600" b="1" dirty="0" smtClean="0">
                <a:solidFill>
                  <a:srgbClr val="C00000"/>
                </a:solidFill>
                <a:latin typeface="Adobe 繁黑體 Std B" charset="0"/>
              </a:rPr>
              <a:t>有待聽到 </a:t>
            </a:r>
            <a:r>
              <a:rPr lang="zh-TW" altLang="en-CA" sz="3600" b="1" dirty="0" smtClean="0">
                <a:solidFill>
                  <a:srgbClr val="7030A0"/>
                </a:solidFill>
                <a:latin typeface="Adobe 繁黑體 Std B" charset="0"/>
              </a:rPr>
              <a:t>和 </a:t>
            </a:r>
            <a:r>
              <a:rPr lang="zh-TW" altLang="en-CA" sz="3600" b="1" dirty="0" smtClean="0">
                <a:solidFill>
                  <a:srgbClr val="C00000"/>
                </a:solidFill>
                <a:latin typeface="Adobe 繁黑體 Std B" charset="0"/>
              </a:rPr>
              <a:t>聽懂 </a:t>
            </a:r>
            <a:r>
              <a:rPr lang="zh-TW" altLang="en-CA" sz="3600" b="1" dirty="0" smtClean="0">
                <a:solidFill>
                  <a:srgbClr val="7030A0"/>
                </a:solidFill>
                <a:latin typeface="Adobe 繁黑體 Std B" charset="0"/>
              </a:rPr>
              <a:t>的</a:t>
            </a:r>
            <a:r>
              <a:rPr lang="zh-TW" altLang="en-CA" sz="3600" b="1" dirty="0">
                <a:solidFill>
                  <a:srgbClr val="7030A0"/>
                </a:solidFill>
                <a:latin typeface="Adobe 繁黑體 Std B" charset="0"/>
              </a:rPr>
              <a:t>內容</a:t>
            </a:r>
            <a:endParaRPr lang="zh-CN" altLang="en-CA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charset="0"/>
            </a:endParaRPr>
          </a:p>
          <a:p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967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5922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4000" dirty="0" smtClean="0">
                <a:solidFill>
                  <a:srgbClr val="002060"/>
                </a:solidFill>
              </a:rPr>
              <a:t>3</a:t>
            </a:r>
            <a:r>
              <a:rPr lang="zh-TW" altLang="en-US" sz="4000" dirty="0" smtClean="0">
                <a:solidFill>
                  <a:srgbClr val="002060"/>
                </a:solidFill>
              </a:rPr>
              <a:t>人小組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試用各三個性格形容詞來形容其他兩位組員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9" b="62847"/>
          <a:stretch/>
        </p:blipFill>
        <p:spPr bwMode="auto">
          <a:xfrm>
            <a:off x="3740726" y="5770660"/>
            <a:ext cx="5403396" cy="10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7" r="23394"/>
          <a:stretch/>
        </p:blipFill>
        <p:spPr bwMode="auto">
          <a:xfrm>
            <a:off x="35497" y="116632"/>
            <a:ext cx="4032447" cy="71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講者介紹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63277"/>
            <a:ext cx="8229600" cy="4525963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7030A0"/>
                </a:solidFill>
              </a:rPr>
              <a:t>李秀霞 </a:t>
            </a:r>
            <a:r>
              <a:rPr lang="en-US" altLang="zh-TW" sz="3600" dirty="0" smtClean="0">
                <a:solidFill>
                  <a:srgbClr val="7030A0"/>
                </a:solidFill>
              </a:rPr>
              <a:t>Elsa</a:t>
            </a:r>
          </a:p>
          <a:p>
            <a:pPr marL="0" lvl="1" indent="0">
              <a:lnSpc>
                <a:spcPts val="2200"/>
              </a:lnSpc>
              <a:buNone/>
            </a:pPr>
            <a:r>
              <a:rPr lang="en-US" altLang="zh-HK" dirty="0" smtClean="0">
                <a:solidFill>
                  <a:srgbClr val="7030A0"/>
                </a:solidFill>
              </a:rPr>
              <a:t>     </a:t>
            </a:r>
            <a:r>
              <a:rPr lang="en-US" altLang="zh-HK" sz="2400" i="1" dirty="0">
                <a:solidFill>
                  <a:srgbClr val="7030A0"/>
                </a:solidFill>
              </a:rPr>
              <a:t> Personality Dimensions</a:t>
            </a:r>
            <a:r>
              <a:rPr lang="en-US" altLang="zh-TW" sz="2400" i="1" dirty="0">
                <a:solidFill>
                  <a:srgbClr val="7030A0"/>
                </a:solidFill>
              </a:rPr>
              <a:t>® Facilitator (Level 1</a:t>
            </a:r>
            <a:r>
              <a:rPr lang="en-US" altLang="zh-TW" sz="2400" i="1" dirty="0" smtClean="0">
                <a:solidFill>
                  <a:srgbClr val="7030A0"/>
                </a:solidFill>
              </a:rPr>
              <a:t>)</a:t>
            </a:r>
          </a:p>
          <a:p>
            <a:pPr marL="0" lvl="1" indent="0">
              <a:lnSpc>
                <a:spcPts val="2200"/>
              </a:lnSpc>
              <a:buNone/>
            </a:pPr>
            <a:r>
              <a:rPr lang="en-US" altLang="zh-HK" sz="2400" i="1" dirty="0" smtClean="0">
                <a:solidFill>
                  <a:srgbClr val="7030A0"/>
                </a:solidFill>
              </a:rPr>
              <a:t>      Corporate </a:t>
            </a:r>
            <a:r>
              <a:rPr lang="en-US" altLang="zh-HK" sz="2400" i="1" dirty="0">
                <a:solidFill>
                  <a:srgbClr val="7030A0"/>
                </a:solidFill>
              </a:rPr>
              <a:t>Coach U-Licensed </a:t>
            </a:r>
            <a:r>
              <a:rPr lang="en-US" altLang="zh-TW" sz="2400" i="1" dirty="0" smtClean="0">
                <a:solidFill>
                  <a:srgbClr val="7030A0"/>
                </a:solidFill>
              </a:rPr>
              <a:t>Facilitator</a:t>
            </a:r>
          </a:p>
          <a:p>
            <a:pPr marL="0" lvl="1" indent="0">
              <a:lnSpc>
                <a:spcPts val="2200"/>
              </a:lnSpc>
              <a:buNone/>
            </a:pPr>
            <a:r>
              <a:rPr lang="en-US" altLang="zh-TW" sz="2400" i="1" dirty="0" smtClean="0">
                <a:solidFill>
                  <a:srgbClr val="7030A0"/>
                </a:solidFill>
              </a:rPr>
              <a:t>      Professional and Corporate Coach</a:t>
            </a:r>
          </a:p>
          <a:p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sz="3600" dirty="0" smtClean="0">
                <a:solidFill>
                  <a:srgbClr val="7030A0"/>
                </a:solidFill>
              </a:rPr>
              <a:t>伍倩兒 </a:t>
            </a:r>
            <a:r>
              <a:rPr lang="en-US" altLang="zh-TW" sz="3600" dirty="0" err="1" smtClean="0">
                <a:solidFill>
                  <a:srgbClr val="7030A0"/>
                </a:solidFill>
              </a:rPr>
              <a:t>Kumi</a:t>
            </a:r>
            <a:endParaRPr lang="en-US" altLang="zh-TW" sz="3600" dirty="0">
              <a:solidFill>
                <a:srgbClr val="7030A0"/>
              </a:solidFill>
            </a:endParaRPr>
          </a:p>
          <a:p>
            <a:pPr marL="0" lvl="1" indent="0">
              <a:lnSpc>
                <a:spcPts val="2200"/>
              </a:lnSpc>
              <a:buNone/>
            </a:pPr>
            <a:r>
              <a:rPr lang="en-US" altLang="zh-HK" dirty="0" smtClean="0">
                <a:solidFill>
                  <a:srgbClr val="7030A0"/>
                </a:solidFill>
              </a:rPr>
              <a:t>     </a:t>
            </a:r>
            <a:r>
              <a:rPr lang="en-US" altLang="zh-HK" sz="2400" i="1" dirty="0">
                <a:solidFill>
                  <a:srgbClr val="7030A0"/>
                </a:solidFill>
              </a:rPr>
              <a:t> Personality Dimensions</a:t>
            </a:r>
            <a:r>
              <a:rPr lang="en-US" altLang="zh-TW" sz="2400" i="1" dirty="0">
                <a:solidFill>
                  <a:srgbClr val="7030A0"/>
                </a:solidFill>
              </a:rPr>
              <a:t>® Facilitator (Level 1</a:t>
            </a:r>
            <a:r>
              <a:rPr lang="en-US" altLang="zh-TW" sz="2400" i="1" dirty="0" smtClean="0">
                <a:solidFill>
                  <a:srgbClr val="7030A0"/>
                </a:solidFill>
              </a:rPr>
              <a:t>)</a:t>
            </a:r>
          </a:p>
          <a:p>
            <a:pPr marL="0" lvl="1" indent="0">
              <a:lnSpc>
                <a:spcPts val="2200"/>
              </a:lnSpc>
              <a:buNone/>
            </a:pPr>
            <a:r>
              <a:rPr lang="en-US" altLang="zh-HK" sz="2400" i="1" dirty="0">
                <a:solidFill>
                  <a:srgbClr val="7030A0"/>
                </a:solidFill>
              </a:rPr>
              <a:t> </a:t>
            </a:r>
            <a:r>
              <a:rPr lang="en-US" altLang="zh-HK" sz="2400" i="1" dirty="0" smtClean="0">
                <a:solidFill>
                  <a:srgbClr val="7030A0"/>
                </a:solidFill>
              </a:rPr>
              <a:t>     Corporate </a:t>
            </a:r>
            <a:r>
              <a:rPr lang="en-US" altLang="zh-HK" sz="2400" i="1" dirty="0">
                <a:solidFill>
                  <a:srgbClr val="7030A0"/>
                </a:solidFill>
              </a:rPr>
              <a:t>Coach U-Licensed </a:t>
            </a:r>
            <a:r>
              <a:rPr lang="en-US" altLang="zh-TW" sz="2400" i="1" dirty="0">
                <a:solidFill>
                  <a:srgbClr val="7030A0"/>
                </a:solidFill>
              </a:rPr>
              <a:t>Facilitator</a:t>
            </a:r>
          </a:p>
          <a:p>
            <a:pPr marL="0" lvl="1" indent="0">
              <a:lnSpc>
                <a:spcPts val="2200"/>
              </a:lnSpc>
              <a:buNone/>
            </a:pPr>
            <a:r>
              <a:rPr lang="en-US" altLang="zh-HK" sz="2400" i="1" dirty="0">
                <a:solidFill>
                  <a:srgbClr val="7030A0"/>
                </a:solidFill>
              </a:rPr>
              <a:t>      </a:t>
            </a:r>
            <a:endParaRPr lang="zh-HK" altLang="en-US" sz="2400" i="1" dirty="0">
              <a:solidFill>
                <a:srgbClr val="7030A0"/>
              </a:solidFill>
            </a:endParaRPr>
          </a:p>
        </p:txBody>
      </p:sp>
      <p:pic>
        <p:nvPicPr>
          <p:cNvPr id="4" name="Picture 6" descr="PowerPointCoverV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/>
          <a:stretch/>
        </p:blipFill>
        <p:spPr bwMode="auto">
          <a:xfrm>
            <a:off x="0" y="4713746"/>
            <a:ext cx="2699792" cy="21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0445"/>
          <a:stretch>
            <a:fillRect/>
          </a:stretch>
        </p:blipFill>
        <p:spPr bwMode="auto">
          <a:xfrm>
            <a:off x="7884368" y="188640"/>
            <a:ext cx="1228800" cy="15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19116"/>
          <a:stretch>
            <a:fillRect/>
          </a:stretch>
        </p:blipFill>
        <p:spPr bwMode="auto">
          <a:xfrm>
            <a:off x="7887087" y="1829733"/>
            <a:ext cx="1222027" cy="15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 bwMode="auto">
          <a:xfrm>
            <a:off x="7874692" y="5189873"/>
            <a:ext cx="1231703" cy="151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 bwMode="auto">
          <a:xfrm>
            <a:off x="7884368" y="3501008"/>
            <a:ext cx="1222027" cy="151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/>
              <a:t>總結分享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9104" y="2564904"/>
            <a:ext cx="6069360" cy="172819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</a:rPr>
              <a:t>您的感受</a:t>
            </a:r>
            <a:r>
              <a:rPr lang="en-US" altLang="zh-TW" sz="5400" b="1" dirty="0" smtClean="0">
                <a:solidFill>
                  <a:srgbClr val="7030A0"/>
                </a:solidFill>
              </a:rPr>
              <a:t>……</a:t>
            </a:r>
          </a:p>
          <a:p>
            <a:r>
              <a:rPr lang="zh-TW" altLang="en-US" sz="5400" b="1" dirty="0" smtClean="0">
                <a:solidFill>
                  <a:srgbClr val="7030A0"/>
                </a:solidFill>
              </a:rPr>
              <a:t>您最深刻</a:t>
            </a:r>
            <a:r>
              <a:rPr lang="en-US" altLang="zh-TW" sz="5400" b="1" dirty="0" smtClean="0">
                <a:solidFill>
                  <a:srgbClr val="7030A0"/>
                </a:solidFill>
              </a:rPr>
              <a:t>……</a:t>
            </a: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5868145" y="4454487"/>
            <a:ext cx="2880320" cy="20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91000"/>
              </a:srgbClr>
            </a:gs>
            <a:gs pos="13000">
              <a:schemeClr val="accent6">
                <a:lumMod val="40000"/>
                <a:lumOff val="60000"/>
              </a:schemeClr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/>
        </p:blipFill>
        <p:spPr>
          <a:xfrm>
            <a:off x="3275856" y="4806442"/>
            <a:ext cx="2664296" cy="135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>
          <a:xfrm>
            <a:off x="6156176" y="5350311"/>
            <a:ext cx="2914650" cy="146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" y="5137076"/>
            <a:ext cx="30289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5536" y="476672"/>
            <a:ext cx="6474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世界上沒有完美的人</a:t>
            </a:r>
            <a:endParaRPr lang="zh-TW" altLang="en-U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30689" y="1916832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只有努力做到最好的人</a:t>
            </a:r>
            <a:endParaRPr lang="zh-TW" altLang="en-US" sz="5400" b="1" cap="none" spc="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41803" y="3284984"/>
            <a:ext cx="5858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7030A0"/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有您陪伴就是最好！</a:t>
            </a:r>
            <a:endParaRPr lang="zh-HK" altLang="en-US" sz="4400" b="1" dirty="0">
              <a:solidFill>
                <a:srgbClr val="7030A0"/>
              </a:solidFill>
              <a:latin typeface="方正楷體" panose="03000509000000000000" pitchFamily="65" charset="-120"/>
              <a:ea typeface="方正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222" l="9778" r="94222">
                        <a14:foregroundMark x1="62222" y1="65333" x2="62222" y2="65333"/>
                        <a14:foregroundMark x1="40000" y1="33778" x2="40000" y2="33778"/>
                        <a14:foregroundMark x1="56000" y1="31556" x2="56000" y2="31556"/>
                        <a14:foregroundMark x1="48889" y1="63556" x2="48889" y2="6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87737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10762091" cy="6897688"/>
          </a:xfrm>
        </p:spPr>
      </p:pic>
      <p:sp>
        <p:nvSpPr>
          <p:cNvPr id="5" name="矩形 4"/>
          <p:cNvSpPr/>
          <p:nvPr/>
        </p:nvSpPr>
        <p:spPr>
          <a:xfrm>
            <a:off x="467544" y="908720"/>
            <a:ext cx="482453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1023946" y="1412776"/>
            <a:ext cx="542026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感恩</a:t>
            </a:r>
            <a:r>
              <a:rPr lang="en-US" altLang="zh-TW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zh-TW" alt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感謝</a:t>
            </a:r>
            <a:r>
              <a:rPr lang="en-US" altLang="zh-TW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zh-TW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1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08104" y="4320480"/>
            <a:ext cx="3600400" cy="24928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zh-TW" altLang="en-US" dirty="0" smtClean="0"/>
              <a:t>工作坊內容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043" y="1124744"/>
            <a:ext cx="8712968" cy="478539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認識性格透視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®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(Personality Dimensions®)</a:t>
            </a:r>
          </a:p>
          <a:p>
            <a:r>
              <a:rPr lang="zh-TW" altLang="en-US" b="1" dirty="0" smtClean="0"/>
              <a:t>增加對自己和他人認識</a:t>
            </a:r>
            <a:endParaRPr lang="en-US" altLang="zh-TW" b="1" dirty="0" smtClean="0"/>
          </a:p>
          <a:p>
            <a:r>
              <a:rPr lang="zh-TW" altLang="en-US" b="1" dirty="0" smtClean="0"/>
              <a:t>教練的有效溝通模式</a:t>
            </a:r>
            <a:endParaRPr lang="en-US" altLang="zh-TW" b="1" dirty="0" smtClean="0"/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</a:rPr>
              <a:t>發現式提問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®</a:t>
            </a:r>
            <a:r>
              <a:rPr lang="en-US" altLang="zh-TW" b="1" dirty="0" smtClean="0">
                <a:solidFill>
                  <a:srgbClr val="0070C0"/>
                </a:solidFill>
              </a:rPr>
              <a:t> (</a:t>
            </a:r>
            <a:r>
              <a:rPr lang="en-US" altLang="zh-HK" b="1" dirty="0" smtClean="0">
                <a:solidFill>
                  <a:srgbClr val="0070C0"/>
                </a:solidFill>
              </a:rPr>
              <a:t>Discovery Questioning</a:t>
            </a:r>
            <a:r>
              <a:rPr lang="en-US" altLang="zh-TW" b="1" dirty="0" smtClean="0">
                <a:solidFill>
                  <a:srgbClr val="0070C0"/>
                </a:solidFill>
              </a:rPr>
              <a:t>®)</a:t>
            </a:r>
          </a:p>
          <a:p>
            <a:pPr lvl="1"/>
            <a:r>
              <a:rPr lang="zh-TW" altLang="en-US" b="1" dirty="0" smtClean="0">
                <a:solidFill>
                  <a:srgbClr val="7030A0"/>
                </a:solidFill>
              </a:rPr>
              <a:t>情境</a:t>
            </a:r>
            <a:r>
              <a:rPr lang="zh-TW" altLang="en-US" b="1" dirty="0">
                <a:solidFill>
                  <a:srgbClr val="7030A0"/>
                </a:solidFill>
              </a:rPr>
              <a:t>式聆聽</a:t>
            </a:r>
            <a:r>
              <a:rPr lang="en-US" altLang="zh-TW" sz="3200" b="1" dirty="0">
                <a:solidFill>
                  <a:srgbClr val="7030A0"/>
                </a:solidFill>
              </a:rPr>
              <a:t>® </a:t>
            </a:r>
            <a:r>
              <a:rPr lang="en-US" altLang="zh-TW" b="1" dirty="0">
                <a:solidFill>
                  <a:srgbClr val="7030A0"/>
                </a:solidFill>
              </a:rPr>
              <a:t>(Contextual Listening</a:t>
            </a:r>
            <a:r>
              <a:rPr lang="en-US" altLang="zh-TW" sz="3200" b="1" dirty="0">
                <a:solidFill>
                  <a:srgbClr val="7030A0"/>
                </a:solidFill>
              </a:rPr>
              <a:t>®</a:t>
            </a:r>
            <a:r>
              <a:rPr lang="en-US" altLang="zh-TW" b="1" dirty="0">
                <a:solidFill>
                  <a:srgbClr val="7030A0"/>
                </a:solidFill>
              </a:rPr>
              <a:t>)</a:t>
            </a:r>
          </a:p>
          <a:p>
            <a:pPr lvl="1"/>
            <a:endParaRPr lang="zh-HK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kng.MLSPC001\Downloads\1795974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35" y="4581126"/>
            <a:ext cx="320384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819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/>
          <a:stretch>
            <a:fillRect/>
          </a:stretch>
        </p:blipFill>
        <p:spPr bwMode="auto">
          <a:xfrm>
            <a:off x="468313" y="260350"/>
            <a:ext cx="8351837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83768" y="2442597"/>
            <a:ext cx="648072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新細明體" charset="-120"/>
              </a:rPr>
              <a:t>试用一个性格形容词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新細明體" charset="-120"/>
              </a:rPr>
              <a:t>来介</a:t>
            </a:r>
            <a:r>
              <a:rPr lang="zh-TW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新細明體" charset="-120"/>
              </a:rPr>
              <a:t>绍自己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355976" y="436510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/>
              <a:t>(3</a:t>
            </a:r>
            <a:r>
              <a:rPr lang="zh-TW" altLang="en-US" sz="4800" b="1" dirty="0" smtClean="0"/>
              <a:t>人一組</a:t>
            </a:r>
            <a:r>
              <a:rPr lang="en-US" altLang="zh-TW" sz="4800" b="1" dirty="0" smtClean="0"/>
              <a:t>)</a:t>
            </a:r>
            <a:endParaRPr lang="zh-HK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010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B050"/>
                </a:solidFill>
              </a:rPr>
              <a:t>選擇您喜歡的圖畫</a:t>
            </a:r>
            <a:endParaRPr lang="zh-HK" altLang="en-US" sz="48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8024" y="1493398"/>
            <a:ext cx="4120331" cy="4525963"/>
          </a:xfrm>
        </p:spPr>
        <p:txBody>
          <a:bodyPr/>
          <a:lstStyle/>
          <a:p>
            <a:r>
              <a:rPr lang="zh-TW" altLang="en-US" dirty="0" smtClean="0"/>
              <a:t>選您喜歡的圖畫</a:t>
            </a:r>
            <a:endParaRPr lang="en-US" altLang="zh-TW" dirty="0" smtClean="0"/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0445"/>
          <a:stretch>
            <a:fillRect/>
          </a:stretch>
        </p:blipFill>
        <p:spPr bwMode="auto">
          <a:xfrm>
            <a:off x="328291" y="1484784"/>
            <a:ext cx="2016125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19116"/>
          <a:stretch>
            <a:fillRect/>
          </a:stretch>
        </p:blipFill>
        <p:spPr bwMode="auto">
          <a:xfrm>
            <a:off x="2417441" y="1484784"/>
            <a:ext cx="2005012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 bwMode="auto">
          <a:xfrm>
            <a:off x="323528" y="4005734"/>
            <a:ext cx="20208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 bwMode="auto">
          <a:xfrm>
            <a:off x="2417441" y="4016846"/>
            <a:ext cx="2005012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8" t="81585"/>
          <a:stretch/>
        </p:blipFill>
        <p:spPr bwMode="auto">
          <a:xfrm>
            <a:off x="7524328" y="5733256"/>
            <a:ext cx="13746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5761038" cy="166211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zh-CN" altLang="en-US" sz="4800" dirty="0" smtClean="0"/>
              <a:t>什麼是性格？</a:t>
            </a:r>
            <a:endParaRPr lang="zh-TW" altLang="en-US" sz="4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9712" y="2780928"/>
            <a:ext cx="5543550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不同性格的人，往往</a:t>
            </a:r>
            <a:r>
              <a:rPr lang="en-US" altLang="zh-CN" sz="36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有不同的</a:t>
            </a:r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需要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571500" eaLnBrk="1" hangingPunct="1">
              <a:buFontTx/>
              <a:buChar char="-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有不同的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價值觀</a:t>
            </a: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 eaLnBrk="1" hangingPunct="1">
              <a:buFontTx/>
              <a:buChar char="-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有不同的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壓力源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marL="571500" indent="-571500" eaLnBrk="1" hangingPunct="1">
              <a:buFontTx/>
              <a:buChar char="-"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</a:rPr>
              <a:t>有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不同的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能力</a:t>
            </a:r>
            <a:endParaRPr lang="en-US" altLang="zh-CN" sz="3600" b="1" dirty="0" smtClean="0">
              <a:solidFill>
                <a:srgbClr val="FFC000"/>
              </a:solidFill>
            </a:endParaRPr>
          </a:p>
          <a:p>
            <a:pPr marL="571500" indent="-571500" eaLnBrk="1" hangingPunct="1">
              <a:buFontTx/>
              <a:buChar char="-"/>
              <a:defRPr/>
            </a:pPr>
            <a:endParaRPr lang="zh-TW" altLang="en-US" sz="3200" dirty="0" smtClean="0"/>
          </a:p>
        </p:txBody>
      </p:sp>
      <p:grpSp>
        <p:nvGrpSpPr>
          <p:cNvPr id="5" name="群組 4"/>
          <p:cNvGrpSpPr/>
          <p:nvPr/>
        </p:nvGrpSpPr>
        <p:grpSpPr>
          <a:xfrm>
            <a:off x="6372200" y="3933056"/>
            <a:ext cx="2304256" cy="1944216"/>
            <a:chOff x="0" y="0"/>
            <a:chExt cx="9135683" cy="6858000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6" name="矩形 5"/>
            <p:cNvSpPr/>
            <p:nvPr/>
          </p:nvSpPr>
          <p:spPr>
            <a:xfrm>
              <a:off x="0" y="0"/>
              <a:ext cx="4572000" cy="3429000"/>
            </a:xfrm>
            <a:prstGeom prst="rect">
              <a:avLst/>
            </a:prstGeom>
            <a:solidFill>
              <a:srgbClr val="FFD653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72000" y="3543"/>
              <a:ext cx="4563683" cy="3429000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3424483"/>
              <a:ext cx="4572000" cy="342900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72000" y="3429000"/>
              <a:ext cx="4563683" cy="3429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079079" y="609791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教養孩童，使他走當行的道，就是到老他也不偏離</a:t>
            </a: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。</a:t>
            </a:r>
            <a:r>
              <a:rPr lang="en-US" altLang="zh-TW" sz="2000" b="1" dirty="0" smtClean="0">
                <a:solidFill>
                  <a:schemeClr val="accent4">
                    <a:lumMod val="75000"/>
                  </a:schemeClr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箴</a:t>
            </a:r>
            <a:r>
              <a:rPr lang="en-US" altLang="zh-TW" sz="2000" b="1" dirty="0" smtClean="0">
                <a:solidFill>
                  <a:schemeClr val="accent4">
                    <a:lumMod val="75000"/>
                  </a:schemeClr>
                </a:solidFill>
                <a:latin typeface="方正楷體" panose="03000509000000000000" pitchFamily="65" charset="-120"/>
                <a:ea typeface="方正楷體" panose="03000509000000000000" pitchFamily="65" charset="-120"/>
              </a:rPr>
              <a:t>22:6)</a:t>
            </a:r>
            <a:endParaRPr lang="zh-HK" altLang="en-US" sz="2000" b="1" dirty="0">
              <a:solidFill>
                <a:schemeClr val="accent4">
                  <a:lumMod val="75000"/>
                </a:schemeClr>
              </a:solidFill>
              <a:latin typeface="方正楷體" panose="03000509000000000000" pitchFamily="65" charset="-120"/>
              <a:ea typeface="方正楷體" panose="03000509000000000000" pitchFamily="65" charset="-120"/>
            </a:endParaRPr>
          </a:p>
        </p:txBody>
      </p:sp>
      <p:pic>
        <p:nvPicPr>
          <p:cNvPr id="2050" name="Picture 2" descr="fruit cartoon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1" y="6021288"/>
            <a:ext cx="474501" cy="4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705678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800" dirty="0" smtClean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性格</a:t>
            </a:r>
            <a:r>
              <a:rPr lang="zh-TW" altLang="en-US" sz="4800" dirty="0" smtClean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可改變嗎</a:t>
            </a:r>
            <a:r>
              <a:rPr lang="en-US" altLang="zh-TW" sz="4800" dirty="0" smtClean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zh-TW" altLang="en-US" sz="4800" dirty="0" smtClean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2032694"/>
            <a:ext cx="8229600" cy="1684338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性格（</a:t>
            </a:r>
            <a:r>
              <a:rPr lang="en-US" altLang="zh-CN" dirty="0" smtClean="0"/>
              <a:t>Personality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個性（</a:t>
            </a:r>
            <a:r>
              <a:rPr lang="en-US" altLang="zh-CN" dirty="0" smtClean="0"/>
              <a:t>character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秉性（</a:t>
            </a:r>
            <a:r>
              <a:rPr lang="en-US" altLang="zh-CN" dirty="0" smtClean="0"/>
              <a:t>temperament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41389"/>
              </p:ext>
            </p:extLst>
          </p:nvPr>
        </p:nvGraphicFramePr>
        <p:xfrm>
          <a:off x="900113" y="3861270"/>
          <a:ext cx="7416800" cy="223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3708400"/>
              </a:tblGrid>
              <a:tr h="438864">
                <a:tc>
                  <a:txBody>
                    <a:bodyPr/>
                    <a:lstStyle/>
                    <a:p>
                      <a:r>
                        <a:rPr lang="en-US" altLang="zh-HK" sz="1800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en-US" altLang="zh-CN" sz="1800" dirty="0" smtClean="0">
                          <a:solidFill>
                            <a:srgbClr val="FFFF00"/>
                          </a:solidFill>
                        </a:rPr>
                        <a:t>haracter</a:t>
                      </a:r>
                      <a:endParaRPr lang="zh-HK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altLang="zh-HK" sz="1800" dirty="0" smtClean="0">
                          <a:solidFill>
                            <a:srgbClr val="FFFF00"/>
                          </a:solidFill>
                        </a:rPr>
                        <a:t>T</a:t>
                      </a:r>
                      <a:r>
                        <a:rPr lang="en-US" altLang="zh-CN" sz="1800" dirty="0" smtClean="0">
                          <a:solidFill>
                            <a:srgbClr val="FFFF00"/>
                          </a:solidFill>
                        </a:rPr>
                        <a:t>emperament</a:t>
                      </a:r>
                      <a:endParaRPr lang="zh-HK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/>
                </a:tc>
              </a:tr>
              <a:tr h="48160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軟體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硬體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438864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養成的、學習的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zh-TW" altLang="en-US" sz="1800" b="1" dirty="0" smtClean="0"/>
                        <a:t>天賦的、不能追求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438864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可以變化的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zh-TW" altLang="en-US" sz="1800" b="1" dirty="0" smtClean="0"/>
                        <a:t>一致的、穩定的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43383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秉性與環境互動的結果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是性格的藍圖、核心</a:t>
                      </a:r>
                      <a:endParaRPr lang="zh-HK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105941"/>
            <a:ext cx="2743200" cy="1666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8" t="81585"/>
          <a:stretch/>
        </p:blipFill>
        <p:spPr bwMode="auto">
          <a:xfrm>
            <a:off x="7524328" y="5733256"/>
            <a:ext cx="13746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50"/>
                </a:solidFill>
              </a:rPr>
              <a:t>討論圖畫細節</a:t>
            </a:r>
            <a:r>
              <a:rPr lang="zh-TW" altLang="en-US" dirty="0" smtClean="0">
                <a:solidFill>
                  <a:srgbClr val="00B050"/>
                </a:solidFill>
              </a:rPr>
              <a:t>意思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8024" y="1493398"/>
            <a:ext cx="4120331" cy="4525963"/>
          </a:xfrm>
        </p:spPr>
        <p:txBody>
          <a:bodyPr/>
          <a:lstStyle/>
          <a:p>
            <a:r>
              <a:rPr lang="zh-TW" altLang="en-US" dirty="0" smtClean="0"/>
              <a:t>討論圖畫細節意思</a:t>
            </a:r>
            <a:endParaRPr lang="en-US" altLang="zh-TW" dirty="0" smtClean="0"/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0445"/>
          <a:stretch>
            <a:fillRect/>
          </a:stretch>
        </p:blipFill>
        <p:spPr bwMode="auto">
          <a:xfrm>
            <a:off x="328291" y="1484784"/>
            <a:ext cx="2016125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19116"/>
          <a:stretch>
            <a:fillRect/>
          </a:stretch>
        </p:blipFill>
        <p:spPr bwMode="auto">
          <a:xfrm>
            <a:off x="2417441" y="1484784"/>
            <a:ext cx="2005012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 bwMode="auto">
          <a:xfrm>
            <a:off x="323528" y="4005734"/>
            <a:ext cx="20208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072"/>
          <a:stretch>
            <a:fillRect/>
          </a:stretch>
        </p:blipFill>
        <p:spPr bwMode="auto">
          <a:xfrm>
            <a:off x="2417441" y="4016846"/>
            <a:ext cx="2005012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8" t="81585"/>
          <a:stretch/>
        </p:blipFill>
        <p:spPr bwMode="auto">
          <a:xfrm>
            <a:off x="7524328" y="5733256"/>
            <a:ext cx="13746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0445"/>
          <a:stretch>
            <a:fillRect/>
          </a:stretch>
        </p:blipFill>
        <p:spPr>
          <a:xfrm>
            <a:off x="3811588" y="476250"/>
            <a:ext cx="4875212" cy="5957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600" dirty="0">
                <a:solidFill>
                  <a:srgbClr val="00B050"/>
                </a:solidFill>
              </a:rPr>
              <a:t>探究型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388" y="1600200"/>
            <a:ext cx="38877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智慧、洞悉事物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對複雜事物有興趣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有遠見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從腦（思考）出發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有猛省頓悟的主意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對智力的追求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想理解「為甚麼」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想知道事物的運作原則</a:t>
            </a: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對事物的原理感興趣</a:t>
            </a:r>
            <a:endParaRPr lang="en-US" altLang="zh-TW" sz="2400" dirty="0">
              <a:solidFill>
                <a:srgbClr val="00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t>以宏觀角度看事物</a:t>
            </a:r>
          </a:p>
        </p:txBody>
      </p:sp>
      <p:sp>
        <p:nvSpPr>
          <p:cNvPr id="4" name="橢圓 3"/>
          <p:cNvSpPr/>
          <p:nvPr/>
        </p:nvSpPr>
        <p:spPr>
          <a:xfrm>
            <a:off x="4932363" y="2276475"/>
            <a:ext cx="1871662" cy="2016125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6372225" y="3128963"/>
            <a:ext cx="1468438" cy="2511425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 rot="1551220">
            <a:off x="5557838" y="1457325"/>
            <a:ext cx="3629025" cy="2016125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484938" y="266700"/>
            <a:ext cx="1873250" cy="254158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750050" y="334963"/>
            <a:ext cx="1343025" cy="1317625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 rot="941764">
            <a:off x="3763963" y="4086225"/>
            <a:ext cx="4918075" cy="1836738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032625" y="3155950"/>
            <a:ext cx="1873250" cy="313055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 rot="20616117">
            <a:off x="3776663" y="298450"/>
            <a:ext cx="1873250" cy="2297113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649663" y="2012950"/>
            <a:ext cx="1871662" cy="2016125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437188" y="846138"/>
            <a:ext cx="1525587" cy="158115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TM01790491[[fn=反光薄膜]]</Template>
  <TotalTime>477</TotalTime>
  <Words>705</Words>
  <Application>Microsoft Office PowerPoint</Application>
  <PresentationFormat>如螢幕大小 (4:3)</PresentationFormat>
  <Paragraphs>141</Paragraphs>
  <Slides>22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從性格透視到教練陪伴 工作坊</vt:lpstr>
      <vt:lpstr>講者介紹</vt:lpstr>
      <vt:lpstr>工作坊內容</vt:lpstr>
      <vt:lpstr>PowerPoint 簡報</vt:lpstr>
      <vt:lpstr>選擇您喜歡的圖畫</vt:lpstr>
      <vt:lpstr>什麼是性格？</vt:lpstr>
      <vt:lpstr>性格可改變嗎?</vt:lpstr>
      <vt:lpstr>討論圖畫細節意思</vt:lpstr>
      <vt:lpstr>PowerPoint 簡報</vt:lpstr>
      <vt:lpstr>PowerPoint 簡報</vt:lpstr>
      <vt:lpstr>PowerPoint 簡報</vt:lpstr>
      <vt:lpstr>PowerPoint 簡報</vt:lpstr>
      <vt:lpstr>標籤與取向</vt:lpstr>
      <vt:lpstr>PowerPoint 簡報</vt:lpstr>
      <vt:lpstr>PowerPoint 簡報</vt:lpstr>
      <vt:lpstr>發現式提問®特徵</vt:lpstr>
      <vt:lpstr>小組練習</vt:lpstr>
      <vt:lpstr>有效溝通模式(續)</vt:lpstr>
      <vt:lpstr>PowerPoint 簡報</vt:lpstr>
      <vt:lpstr>總結分享</vt:lpstr>
      <vt:lpstr>PowerPoint 簡報</vt:lpstr>
      <vt:lpstr>PowerPoint 簡報</vt:lpstr>
    </vt:vector>
  </TitlesOfParts>
  <Company>Hong Kong Sheng Kung Hui Welfare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從性格透視到教練陪伴</dc:title>
  <dc:creator>skhadmin</dc:creator>
  <cp:lastModifiedBy>Elsa Lee Sau Ha</cp:lastModifiedBy>
  <cp:revision>55</cp:revision>
  <cp:lastPrinted>2019-04-18T04:59:01Z</cp:lastPrinted>
  <dcterms:created xsi:type="dcterms:W3CDTF">2019-04-03T06:19:47Z</dcterms:created>
  <dcterms:modified xsi:type="dcterms:W3CDTF">2019-04-26T08:08:06Z</dcterms:modified>
</cp:coreProperties>
</file>