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586" r:id="rId1"/>
    <p:sldMasterId id="2147484907" r:id="rId2"/>
  </p:sldMasterIdLst>
  <p:notesMasterIdLst>
    <p:notesMasterId r:id="rId50"/>
  </p:notesMasterIdLst>
  <p:handoutMasterIdLst>
    <p:handoutMasterId r:id="rId51"/>
  </p:handoutMasterIdLst>
  <p:sldIdLst>
    <p:sldId id="411" r:id="rId3"/>
    <p:sldId id="429" r:id="rId4"/>
    <p:sldId id="431" r:id="rId5"/>
    <p:sldId id="385" r:id="rId6"/>
    <p:sldId id="377" r:id="rId7"/>
    <p:sldId id="434" r:id="rId8"/>
    <p:sldId id="435" r:id="rId9"/>
    <p:sldId id="436" r:id="rId10"/>
    <p:sldId id="542" r:id="rId11"/>
    <p:sldId id="437" r:id="rId12"/>
    <p:sldId id="438" r:id="rId13"/>
    <p:sldId id="439" r:id="rId14"/>
    <p:sldId id="440" r:id="rId15"/>
    <p:sldId id="446" r:id="rId16"/>
    <p:sldId id="447" r:id="rId17"/>
    <p:sldId id="448" r:id="rId18"/>
    <p:sldId id="449" r:id="rId19"/>
    <p:sldId id="451" r:id="rId20"/>
    <p:sldId id="452" r:id="rId21"/>
    <p:sldId id="454" r:id="rId22"/>
    <p:sldId id="455" r:id="rId23"/>
    <p:sldId id="456" r:id="rId24"/>
    <p:sldId id="457" r:id="rId25"/>
    <p:sldId id="458" r:id="rId26"/>
    <p:sldId id="459" r:id="rId27"/>
    <p:sldId id="460" r:id="rId28"/>
    <p:sldId id="475" r:id="rId29"/>
    <p:sldId id="476" r:id="rId30"/>
    <p:sldId id="477" r:id="rId31"/>
    <p:sldId id="478" r:id="rId32"/>
    <p:sldId id="479" r:id="rId33"/>
    <p:sldId id="480" r:id="rId34"/>
    <p:sldId id="520" r:id="rId35"/>
    <p:sldId id="482" r:id="rId36"/>
    <p:sldId id="483" r:id="rId37"/>
    <p:sldId id="484" r:id="rId38"/>
    <p:sldId id="486" r:id="rId39"/>
    <p:sldId id="532" r:id="rId40"/>
    <p:sldId id="543" r:id="rId41"/>
    <p:sldId id="534" r:id="rId42"/>
    <p:sldId id="535" r:id="rId43"/>
    <p:sldId id="536" r:id="rId44"/>
    <p:sldId id="538" r:id="rId45"/>
    <p:sldId id="539" r:id="rId46"/>
    <p:sldId id="544" r:id="rId47"/>
    <p:sldId id="526" r:id="rId48"/>
    <p:sldId id="370" r:id="rId49"/>
  </p:sldIdLst>
  <p:sldSz cx="9144000" cy="6858000" type="screen4x3"/>
  <p:notesSz cx="6742113" cy="9872663"/>
  <p:defaultTextStyle>
    <a:defPPr>
      <a:defRPr lang="zh-HK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5" autoAdjust="0"/>
    <p:restoredTop sz="93878" autoAdjust="0"/>
  </p:normalViewPr>
  <p:slideViewPr>
    <p:cSldViewPr>
      <p:cViewPr varScale="1">
        <p:scale>
          <a:sx n="70" d="100"/>
          <a:sy n="70" d="100"/>
        </p:scale>
        <p:origin x="99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="" xmlns:a16="http://schemas.microsoft.com/office/drawing/2014/main" id="{F53E4005-4377-4FB9-8DFE-9A5128DFD5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94D4E123-77AD-4785-BA91-54333142A7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043A1C89-6E47-490F-AFDD-95B906095F2A}" type="datetimeFigureOut">
              <a:rPr lang="zh-TW" altLang="en-US"/>
              <a:pPr>
                <a:defRPr/>
              </a:pPr>
              <a:t>2019/5/5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ED1F8224-ADD2-410D-8321-931AAF5E6C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F187D988-DFB7-4742-ADDA-6DB9F5967A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0A501F2E-0B5A-4D09-8768-E282FBE401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914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="" xmlns:a16="http://schemas.microsoft.com/office/drawing/2014/main" id="{4EF7FF3C-4F9F-4B92-98FA-5C9529CD06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Calibri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53D5ED65-C95F-45B2-90DD-E84A1809DDC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5B8B2AA3-170A-4823-BD67-25E610D47F43}" type="datetimeFigureOut">
              <a:rPr lang="zh-HK" altLang="en-US"/>
              <a:pPr>
                <a:defRPr/>
              </a:pPr>
              <a:t>5/5/2019</a:t>
            </a:fld>
            <a:endParaRPr lang="zh-TW" altLang="zh-HK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="" xmlns:a16="http://schemas.microsoft.com/office/drawing/2014/main" id="{1CEF75F2-DB65-4280-A5DC-137CF0349B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HK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="" xmlns:a16="http://schemas.microsoft.com/office/drawing/2014/main" id="{544F05D1-256F-451B-B86C-377E6E3476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  <a:endParaRPr lang="zh-HK" altLang="en-US" noProof="0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5E5EA5EA-AB88-40D3-8CBC-D5FA9AC867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Calibri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3D8B1876-801D-41B9-9F3D-EC3F89146B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64DC8391-2599-4048-BEE7-38DF5037F83F}" type="slidenum">
              <a:rPr lang="en-US" altLang="zh-TW"/>
              <a:pPr>
                <a:defRPr/>
              </a:pPr>
              <a:t>‹#›</a:t>
            </a:fld>
            <a:endParaRPr lang="zh-TW" altLang="zh-HK"/>
          </a:p>
        </p:txBody>
      </p:sp>
    </p:spTree>
    <p:extLst>
      <p:ext uri="{BB962C8B-B14F-4D97-AF65-F5344CB8AC3E}">
        <p14:creationId xmlns:p14="http://schemas.microsoft.com/office/powerpoint/2010/main" val="2914930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cs typeface="新細明體" panose="02020500000000000000" pitchFamily="18" charset="-120"/>
            </a:endParaRPr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3787FA8-D47E-4AA2-A45A-C393676EC0C2}" type="slidenum">
              <a:rPr lang="en-US" altLang="zh-TW" smtClean="0"/>
              <a:pPr>
                <a:spcBef>
                  <a:spcPct val="0"/>
                </a:spcBef>
              </a:pPr>
              <a:t>1</a:t>
            </a:fld>
            <a:endParaRPr lang="zh-TW" altLang="zh-HK" smtClean="0"/>
          </a:p>
        </p:txBody>
      </p:sp>
    </p:spTree>
    <p:extLst>
      <p:ext uri="{BB962C8B-B14F-4D97-AF65-F5344CB8AC3E}">
        <p14:creationId xmlns:p14="http://schemas.microsoft.com/office/powerpoint/2010/main" val="4038964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cs typeface="新細明體" panose="02020500000000000000" pitchFamily="18" charset="-120"/>
              </a:rPr>
              <a:t>「 只 顧 講 ， 不 顧 聽 」</a:t>
            </a:r>
          </a:p>
          <a:p>
            <a:endParaRPr lang="en-US" altLang="en-US" smtClean="0">
              <a:cs typeface="新細明體" panose="02020500000000000000" pitchFamily="18" charset="-12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162FD35-A3FD-4DD8-9F0D-39A71DE22F07}" type="slidenum">
              <a:rPr lang="en-US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</a:pPr>
              <a:t>22</a:t>
            </a:fld>
            <a:endParaRPr lang="en-US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0881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新細明體" panose="02020500000000000000" pitchFamily="18" charset="-12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5086E89-91DD-4F18-8457-CA661C126CFE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</a:pPr>
              <a:t>23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4726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新細明體" panose="02020500000000000000" pitchFamily="18" charset="-120"/>
            </a:endParaRPr>
          </a:p>
        </p:txBody>
      </p:sp>
      <p:sp>
        <p:nvSpPr>
          <p:cNvPr id="7987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ea typeface="新細明體" panose="02020500000000000000" pitchFamily="18" charset="-120"/>
              </a:rPr>
              <a:t>樂善「童」心計劃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7987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40E90AF-E9AA-44B1-B645-87DBAD1F669B}" type="datetime3"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</a:pPr>
              <a:t>5 May 2019</a:t>
            </a:fld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987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ea typeface="新細明體" panose="02020500000000000000" pitchFamily="18" charset="-120"/>
              </a:rPr>
              <a:t>香港樹仁大學輔導暨研究中心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7987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24727D6-7844-4851-A4F6-5B1D7B0C5AB6}" type="slidenum"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</a:pPr>
              <a:t>24</a:t>
            </a:fld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922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新細明體" panose="02020500000000000000" pitchFamily="18" charset="-12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A5D072C-DF25-4C69-8BA3-0BE13157CA46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</a:pPr>
              <a:t>25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3283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新細明體" panose="02020500000000000000" pitchFamily="18" charset="-120"/>
            </a:endParaRPr>
          </a:p>
        </p:txBody>
      </p:sp>
      <p:sp>
        <p:nvSpPr>
          <p:cNvPr id="8397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ea typeface="新細明體" panose="02020500000000000000" pitchFamily="18" charset="-120"/>
              </a:rPr>
              <a:t>樂善「童」心計劃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8397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610E942-63E8-4AE1-A064-E5A06685EA5F}" type="datetime3"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</a:pPr>
              <a:t>5 May 2019</a:t>
            </a:fld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397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ea typeface="新細明體" panose="02020500000000000000" pitchFamily="18" charset="-120"/>
              </a:rPr>
              <a:t>香港樹仁大學輔導暨研究中心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8397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DEA59D0-2EEA-4D27-9BEB-A33EF2FEAD0D}" type="slidenum"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</a:pPr>
              <a:t>26</a:t>
            </a:fld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5611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cs typeface="新細明體" panose="02020500000000000000" pitchFamily="18" charset="-120"/>
              </a:rPr>
              <a:t>http://autismteachingstrategies.com/free-social-skills-downloads-2/</a:t>
            </a: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F539AA4-48D9-4ACA-8C34-6129DA3A735D}" type="slidenum">
              <a:rPr lang="en-US" altLang="zh-TW" smtClean="0">
                <a:ea typeface="新細明體" panose="02020500000000000000" pitchFamily="18" charset="-120"/>
              </a:rPr>
              <a:pPr>
                <a:spcBef>
                  <a:spcPct val="0"/>
                </a:spcBef>
              </a:pPr>
              <a:t>38</a:t>
            </a:fld>
            <a:endParaRPr lang="en-US" altLang="zh-TW" smtClean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1224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cs typeface="新細明體" panose="02020500000000000000" pitchFamily="18" charset="-120"/>
              </a:rPr>
              <a:t>TIME:1:55min</a:t>
            </a: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A4E23CB-0AAF-45F0-B768-4DCEB0C89490}" type="slidenum">
              <a:rPr lang="en-US" altLang="zh-TW" smtClean="0"/>
              <a:pPr>
                <a:spcBef>
                  <a:spcPct val="0"/>
                </a:spcBef>
              </a:pPr>
              <a:t>47</a:t>
            </a:fld>
            <a:endParaRPr lang="zh-TW" altLang="zh-HK" smtClean="0"/>
          </a:p>
        </p:txBody>
      </p:sp>
    </p:spTree>
    <p:extLst>
      <p:ext uri="{BB962C8B-B14F-4D97-AF65-F5344CB8AC3E}">
        <p14:creationId xmlns:p14="http://schemas.microsoft.com/office/powerpoint/2010/main" val="3027059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cs typeface="新細明體" panose="02020500000000000000" pitchFamily="18" charset="-120"/>
            </a:endParaRP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4721B4E-3032-48C0-9EE3-419BFEAA9784}" type="slidenum">
              <a:rPr lang="en-US" altLang="zh-TW" smtClean="0"/>
              <a:pPr>
                <a:spcBef>
                  <a:spcPct val="0"/>
                </a:spcBef>
              </a:pPr>
              <a:t>6</a:t>
            </a:fld>
            <a:endParaRPr lang="zh-TW" altLang="zh-HK" smtClean="0"/>
          </a:p>
        </p:txBody>
      </p:sp>
    </p:spTree>
    <p:extLst>
      <p:ext uri="{BB962C8B-B14F-4D97-AF65-F5344CB8AC3E}">
        <p14:creationId xmlns:p14="http://schemas.microsoft.com/office/powerpoint/2010/main" val="4284968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 smtClean="0">
                <a:cs typeface="新細明體" panose="02020500000000000000" pitchFamily="18" charset="-120"/>
              </a:rPr>
              <a:t>Selective 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 smtClean="0">
                <a:cs typeface="新細明體" panose="02020500000000000000" pitchFamily="18" charset="-120"/>
              </a:rPr>
              <a:t>Child </a:t>
            </a:r>
            <a:r>
              <a:rPr lang="en-US" altLang="en-US" dirty="0" err="1" smtClean="0">
                <a:cs typeface="新細明體" panose="02020500000000000000" pitchFamily="18" charset="-120"/>
              </a:rPr>
              <a:t>HeepHong</a:t>
            </a:r>
            <a:endParaRPr lang="en-US" altLang="en-US" dirty="0" smtClean="0">
              <a:cs typeface="新細明體" panose="02020500000000000000" pitchFamily="18" charset="-120"/>
            </a:endParaRPr>
          </a:p>
          <a:p>
            <a:pPr marL="228600" indent="-228600">
              <a:buFontTx/>
              <a:buAutoNum type="arabicPeriod"/>
            </a:pPr>
            <a:r>
              <a:rPr lang="en-US" altLang="en-US" dirty="0" smtClean="0">
                <a:cs typeface="新細明體" panose="02020500000000000000" pitchFamily="18" charset="-120"/>
              </a:rPr>
              <a:t>Adult Tue Report</a:t>
            </a:r>
          </a:p>
        </p:txBody>
      </p:sp>
      <p:sp>
        <p:nvSpPr>
          <p:cNvPr id="4608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ea typeface="新細明體" panose="02020500000000000000" pitchFamily="18" charset="-120"/>
              </a:rPr>
              <a:t>樂善「童」心計劃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4608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3A7CC48-57E1-4FB0-8D7A-84058982B00A}" type="datetime3"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</a:pPr>
              <a:t>5 May 2019</a:t>
            </a:fld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608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ea typeface="新細明體" panose="02020500000000000000" pitchFamily="18" charset="-120"/>
              </a:rPr>
              <a:t>香港樹仁大學輔導暨研究中心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4608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FB46838-B0C9-4141-8E76-CEB4D05A6DC3}" type="slidenum"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</a:pPr>
              <a:t>7</a:t>
            </a:fld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0301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dirty="0" smtClean="0">
                <a:cs typeface="新細明體" panose="02020500000000000000" pitchFamily="18" charset="-120"/>
              </a:rPr>
              <a:t>6:53 – 11:47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altLang="en-US" dirty="0" smtClean="0">
                <a:cs typeface="新細明體" panose="02020500000000000000" pitchFamily="18" charset="-120"/>
              </a:rPr>
              <a:t>Selective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altLang="en-US" dirty="0" smtClean="0">
                <a:cs typeface="新細明體" panose="02020500000000000000" pitchFamily="18" charset="-120"/>
              </a:rPr>
              <a:t>Child </a:t>
            </a:r>
            <a:r>
              <a:rPr lang="en-US" altLang="en-US" dirty="0" err="1" smtClean="0">
                <a:cs typeface="新細明體" panose="02020500000000000000" pitchFamily="18" charset="-120"/>
              </a:rPr>
              <a:t>HeepHong</a:t>
            </a:r>
            <a:endParaRPr lang="en-US" altLang="en-US" dirty="0" smtClean="0">
              <a:cs typeface="新細明體" panose="02020500000000000000" pitchFamily="18" charset="-120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en-US" altLang="en-US" dirty="0" smtClean="0">
                <a:cs typeface="新細明體" panose="02020500000000000000" pitchFamily="18" charset="-120"/>
              </a:rPr>
              <a:t>Adult Tue Report</a:t>
            </a:r>
          </a:p>
        </p:txBody>
      </p:sp>
      <p:sp>
        <p:nvSpPr>
          <p:cNvPr id="6246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ea typeface="新細明體" panose="02020500000000000000" pitchFamily="18" charset="-120"/>
              </a:rPr>
              <a:t>樂善「童」心計劃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6246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D55A7B6-7B5D-48C5-91B4-CC285E055C33}" type="datetime3"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</a:pPr>
              <a:t>5 May 2019</a:t>
            </a:fld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247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ea typeface="新細明體" panose="02020500000000000000" pitchFamily="18" charset="-120"/>
              </a:rPr>
              <a:t>香港樹仁大學輔導暨研究中心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6247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47465E7-427C-4D9A-9FCD-591F9CE56462}" type="slidenum"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</a:pPr>
              <a:t>9</a:t>
            </a:fld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3760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zh-TW" smtClean="0">
              <a:cs typeface="新細明體" panose="02020500000000000000" pitchFamily="18" charset="-12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21A2E7D-80E3-4227-A69A-09F7DB6B3901}" type="slidenum">
              <a:rPr lang="en-GB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</a:pPr>
              <a:t>13</a:t>
            </a:fld>
            <a:endParaRPr lang="en-GB" altLang="zh-TW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5715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cs typeface="新細明體" panose="02020500000000000000" pitchFamily="18" charset="-120"/>
            </a:endParaRPr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1DDBDFF-64BF-43F8-B7DC-50AE250C7273}" type="slidenum">
              <a:rPr lang="en-US" altLang="zh-TW" smtClean="0"/>
              <a:pPr>
                <a:spcBef>
                  <a:spcPct val="0"/>
                </a:spcBef>
              </a:pPr>
              <a:t>17</a:t>
            </a:fld>
            <a:endParaRPr lang="zh-TW" altLang="zh-HK" smtClean="0"/>
          </a:p>
        </p:txBody>
      </p:sp>
    </p:spTree>
    <p:extLst>
      <p:ext uri="{BB962C8B-B14F-4D97-AF65-F5344CB8AC3E}">
        <p14:creationId xmlns:p14="http://schemas.microsoft.com/office/powerpoint/2010/main" val="639164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cs typeface="新細明體" panose="02020500000000000000" pitchFamily="18" charset="-120"/>
              </a:rPr>
              <a:t>A primer in Common Developmental Disabilities Experience at CAC, HK</a:t>
            </a:r>
          </a:p>
          <a:p>
            <a:r>
              <a:rPr lang="en-US" altLang="en-US" smtClean="0">
                <a:cs typeface="新細明體" panose="02020500000000000000" pitchFamily="18" charset="-120"/>
              </a:rPr>
              <a:t>pp.91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cs typeface="新細明體" panose="02020500000000000000" pitchFamily="18" charset="-12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BAA3037-3220-406F-936C-385A75678505}" type="slidenum">
              <a:rPr lang="en-US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</a:pPr>
              <a:t>18</a:t>
            </a:fld>
            <a:endParaRPr lang="en-US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8506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cs typeface="新細明體" panose="02020500000000000000" pitchFamily="18" charset="-120"/>
              </a:rPr>
              <a:t>http://www.plosbiology.org/article/info%3Adoi%2F10.1371%2Fjournal.pbio.1001544</a:t>
            </a:r>
          </a:p>
        </p:txBody>
      </p:sp>
      <p:sp>
        <p:nvSpPr>
          <p:cNvPr id="7066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ea typeface="新細明體" panose="02020500000000000000" pitchFamily="18" charset="-120"/>
              </a:rPr>
              <a:t>樂善「童」心計劃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4846CD0-CA86-4546-A5CD-F0165439951B}" type="datetime3"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</a:pPr>
              <a:t>5 May 2019</a:t>
            </a:fld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066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ea typeface="新細明體" panose="02020500000000000000" pitchFamily="18" charset="-120"/>
              </a:rPr>
              <a:t>香港樹仁大學輔導暨研究中心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7066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4F16F35-D4E5-460D-8898-6791D2949413}" type="slidenum"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</a:pPr>
              <a:t>19</a:t>
            </a:fld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3546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新細明體" panose="02020500000000000000" pitchFamily="18" charset="-12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97E6750-DD5B-4CB0-8155-E5FA5BA128CE}" type="slidenum">
              <a:rPr lang="en-US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</a:pPr>
              <a:t>21</a:t>
            </a:fld>
            <a:endParaRPr lang="en-US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216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D207C5F-FFAF-0F45-8D96-98E3E255AC20}"/>
              </a:ext>
            </a:extLst>
          </p:cNvPr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6" name="Rectangle 8">
              <a:extLst>
                <a:ext uri="{FF2B5EF4-FFF2-40B4-BE49-F238E27FC236}">
                  <a16:creationId xmlns="" xmlns:a16="http://schemas.microsoft.com/office/drawing/2014/main" id="{EB8BF727-4763-0A4E-8E2C-DD6CFC6BF129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7" name="Rectangle 9">
              <a:extLst>
                <a:ext uri="{FF2B5EF4-FFF2-40B4-BE49-F238E27FC236}">
                  <a16:creationId xmlns="" xmlns:a16="http://schemas.microsoft.com/office/drawing/2014/main" id="{B2ACE076-CEEE-0E49-BEC0-670226203A2D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8" name="Rectangle 10">
              <a:extLst>
                <a:ext uri="{FF2B5EF4-FFF2-40B4-BE49-F238E27FC236}">
                  <a16:creationId xmlns="" xmlns:a16="http://schemas.microsoft.com/office/drawing/2014/main" id="{2F69E24D-AF6E-F041-93AE-886D1B6836CD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</p:grpSp>
      <p:sp>
        <p:nvSpPr>
          <p:cNvPr id="9" name="TextBox 11">
            <a:extLst>
              <a:ext uri="{FF2B5EF4-FFF2-40B4-BE49-F238E27FC236}">
                <a16:creationId xmlns="" xmlns:a16="http://schemas.microsoft.com/office/drawing/2014/main" id="{B3D11971-766C-9442-B90C-4F3F7BCEC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88" y="444500"/>
            <a:ext cx="58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sz="360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="" xmlns:a16="http://schemas.microsoft.com/office/drawing/2014/main" id="{BF5736DE-00B1-A840-9590-88303E05BC34}"/>
              </a:ext>
            </a:extLst>
          </p:cNvPr>
          <p:cNvSpPr/>
          <p:nvPr/>
        </p:nvSpPr>
        <p:spPr>
          <a:xfrm>
            <a:off x="284163" y="6227763"/>
            <a:ext cx="8574087" cy="173037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anchor="b" anchorCtr="0"/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B11A13A3-84B8-A042-8C0E-758D1513E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二零一二年九月十九日</a:t>
            </a:r>
            <a:endParaRPr lang="en-US" altLang="zh-TW"/>
          </a:p>
        </p:txBody>
      </p: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F2B9E18F-F14C-BC44-A896-9C959399F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輔導心理學家  郭倩衡</a:t>
            </a:r>
            <a:endParaRPr lang="en-US" altLang="zh-TW"/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4BA8CD5B-5FFA-784A-8105-B847D1AB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738AC-29F5-4283-8F65-6A213A57A4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561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6" name="Rectangle 7">
              <a:extLst>
                <a:ext uri="{FF2B5EF4-FFF2-40B4-BE49-F238E27FC236}">
                  <a16:creationId xmlns="" xmlns:a16="http://schemas.microsoft.com/office/drawing/2014/main" id="{7EDF0A98-99E5-1844-BC6B-A5E86935ED24}"/>
                </a:ext>
              </a:extLst>
            </p:cNvPr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7E6D198F-655A-D14E-AB23-AF4A7E36E94D}"/>
                </a:ext>
              </a:extLst>
            </p:cNvPr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8" name="Rectangle 9">
              <a:extLst>
                <a:ext uri="{FF2B5EF4-FFF2-40B4-BE49-F238E27FC236}">
                  <a16:creationId xmlns="" xmlns:a16="http://schemas.microsoft.com/office/drawing/2014/main" id="{955A8CCF-8253-784D-9E3C-03465E32562A}"/>
                </a:ext>
              </a:extLst>
            </p:cNvPr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="" xmlns:a16="http://schemas.microsoft.com/office/drawing/2014/main" id="{3F2E9201-D82D-BA48-8AC5-33018548B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二零一二年九月十九日</a:t>
            </a:r>
            <a:endParaRPr lang="en-US" altLang="zh-TW"/>
          </a:p>
        </p:txBody>
      </p:sp>
      <p:sp>
        <p:nvSpPr>
          <p:cNvPr id="10" name="Footer Placeholder 5">
            <a:extLst>
              <a:ext uri="{FF2B5EF4-FFF2-40B4-BE49-F238E27FC236}">
                <a16:creationId xmlns="" xmlns:a16="http://schemas.microsoft.com/office/drawing/2014/main" id="{AB8F7D34-03AC-1146-A765-5350451D7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輔導心理學家  郭倩衡</a:t>
            </a:r>
            <a:endParaRPr lang="en-US" altLang="zh-TW"/>
          </a:p>
        </p:txBody>
      </p:sp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E940FC1B-CEA2-9046-ABB9-38C52B3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9A247-0857-488E-A835-637E4B816D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706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4525D2B2-C3A0-F84E-AA5A-B017E4F3BD9E}"/>
              </a:ext>
            </a:extLst>
          </p:cNvPr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5E94D856-BBEE-E546-BEA9-F69FACB4F1F4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8" name="Rectangle 9">
              <a:extLst>
                <a:ext uri="{FF2B5EF4-FFF2-40B4-BE49-F238E27FC236}">
                  <a16:creationId xmlns="" xmlns:a16="http://schemas.microsoft.com/office/drawing/2014/main" id="{AB154FCC-2E56-CF4F-AB2F-8D574A22AE51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9" name="Rectangle 10">
              <a:extLst>
                <a:ext uri="{FF2B5EF4-FFF2-40B4-BE49-F238E27FC236}">
                  <a16:creationId xmlns="" xmlns:a16="http://schemas.microsoft.com/office/drawing/2014/main" id="{4D1BDDB4-831A-FF4D-AC99-848873C17AB8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="" xmlns:a16="http://schemas.microsoft.com/office/drawing/2014/main" id="{7EC220AE-0DCE-5648-9DF5-522C13A49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二零一二年九月十九日</a:t>
            </a:r>
            <a:endParaRPr lang="en-US" altLang="zh-TW"/>
          </a:p>
        </p:txBody>
      </p:sp>
      <p:sp>
        <p:nvSpPr>
          <p:cNvPr id="11" name="Footer Placeholder 5">
            <a:extLst>
              <a:ext uri="{FF2B5EF4-FFF2-40B4-BE49-F238E27FC236}">
                <a16:creationId xmlns="" xmlns:a16="http://schemas.microsoft.com/office/drawing/2014/main" id="{EA135B67-1F2D-FC45-A669-8380B171C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輔導心理學家  郭倩衡</a:t>
            </a:r>
            <a:endParaRPr lang="en-US" altLang="zh-TW"/>
          </a:p>
        </p:txBody>
      </p:sp>
      <p:sp>
        <p:nvSpPr>
          <p:cNvPr id="12" name="Slide Number Placeholder 6">
            <a:extLst>
              <a:ext uri="{FF2B5EF4-FFF2-40B4-BE49-F238E27FC236}">
                <a16:creationId xmlns="" xmlns:a16="http://schemas.microsoft.com/office/drawing/2014/main" id="{E4107B45-8EFF-994E-A628-F9337BFC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FEFFC-81B4-41E6-BEE9-F7D4873309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3134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84163" y="4279900"/>
            <a:ext cx="8575675" cy="138113"/>
            <a:chOff x="284163" y="1759424"/>
            <a:chExt cx="8576373" cy="137411"/>
          </a:xfrm>
        </p:grpSpPr>
        <p:sp>
          <p:nvSpPr>
            <p:cNvPr id="6" name="Rectangle 7">
              <a:extLst>
                <a:ext uri="{FF2B5EF4-FFF2-40B4-BE49-F238E27FC236}">
                  <a16:creationId xmlns="" xmlns:a16="http://schemas.microsoft.com/office/drawing/2014/main" id="{CC2C35BD-5A35-4543-AA73-DC646CBDF406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1EE37430-FEED-2540-84CD-8034F369459C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8" name="Rectangle 9">
              <a:extLst>
                <a:ext uri="{FF2B5EF4-FFF2-40B4-BE49-F238E27FC236}">
                  <a16:creationId xmlns="" xmlns:a16="http://schemas.microsoft.com/office/drawing/2014/main" id="{62029846-9130-3D48-A14A-853283F80FB3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/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="" xmlns:a16="http://schemas.microsoft.com/office/drawing/2014/main" id="{D3280163-9F1A-504D-8B5D-45D883FC7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二零一二年九月十九日</a:t>
            </a:r>
            <a:endParaRPr lang="en-US" altLang="zh-TW"/>
          </a:p>
        </p:txBody>
      </p:sp>
      <p:sp>
        <p:nvSpPr>
          <p:cNvPr id="10" name="Footer Placeholder 5">
            <a:extLst>
              <a:ext uri="{FF2B5EF4-FFF2-40B4-BE49-F238E27FC236}">
                <a16:creationId xmlns="" xmlns:a16="http://schemas.microsoft.com/office/drawing/2014/main" id="{7416878A-5F59-0F4C-95B3-16C8C232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輔導心理學家  郭倩衡</a:t>
            </a:r>
            <a:endParaRPr lang="en-US" altLang="zh-TW"/>
          </a:p>
        </p:txBody>
      </p:sp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EB7A94DA-0917-0545-B05D-AB0B0683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09661-2096-433F-93A6-3374FD48B6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9998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287B238-411A-AA47-AE44-939B99991ABB}"/>
              </a:ext>
            </a:extLst>
          </p:cNvPr>
          <p:cNvSpPr/>
          <p:nvPr/>
        </p:nvSpPr>
        <p:spPr>
          <a:xfrm>
            <a:off x="284163" y="4267200"/>
            <a:ext cx="2743200" cy="21209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284163" y="461963"/>
            <a:ext cx="8575675" cy="136525"/>
            <a:chOff x="284163" y="1759424"/>
            <a:chExt cx="8576373" cy="137411"/>
          </a:xfrm>
        </p:grpSpPr>
        <p:sp>
          <p:nvSpPr>
            <p:cNvPr id="8" name="Rectangle 8">
              <a:extLst>
                <a:ext uri="{FF2B5EF4-FFF2-40B4-BE49-F238E27FC236}">
                  <a16:creationId xmlns="" xmlns:a16="http://schemas.microsoft.com/office/drawing/2014/main" id="{E54E1BE2-C644-BA4C-96DC-CA524910B276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9" name="Rectangle 9">
              <a:extLst>
                <a:ext uri="{FF2B5EF4-FFF2-40B4-BE49-F238E27FC236}">
                  <a16:creationId xmlns="" xmlns:a16="http://schemas.microsoft.com/office/drawing/2014/main" id="{563CB426-E766-F942-AB49-74F687A3D7A4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10" name="Rectangle 10">
              <a:extLst>
                <a:ext uri="{FF2B5EF4-FFF2-40B4-BE49-F238E27FC236}">
                  <a16:creationId xmlns="" xmlns:a16="http://schemas.microsoft.com/office/drawing/2014/main" id="{FD530C46-A915-3947-8D88-3307D2291B64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1" name="Date Placeholder 4">
            <a:extLst>
              <a:ext uri="{FF2B5EF4-FFF2-40B4-BE49-F238E27FC236}">
                <a16:creationId xmlns="" xmlns:a16="http://schemas.microsoft.com/office/drawing/2014/main" id="{D2BEADB8-F3B3-A746-A6B4-C25D6943E5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二零一二年九月十九日</a:t>
            </a:r>
            <a:endParaRPr lang="en-US" altLang="zh-TW"/>
          </a:p>
        </p:txBody>
      </p:sp>
      <p:sp>
        <p:nvSpPr>
          <p:cNvPr id="12" name="Footer Placeholder 5">
            <a:extLst>
              <a:ext uri="{FF2B5EF4-FFF2-40B4-BE49-F238E27FC236}">
                <a16:creationId xmlns="" xmlns:a16="http://schemas.microsoft.com/office/drawing/2014/main" id="{82735965-7FCB-5B46-B857-D238CAB5E8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輔導心理學家  郭倩衡</a:t>
            </a:r>
            <a:endParaRPr lang="en-US" altLang="zh-TW"/>
          </a:p>
        </p:txBody>
      </p:sp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FA36810C-5B09-8E41-946F-F172A0F95C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4AF7B-1CBB-4F27-A268-D72D8DB7DD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0029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792106B-3B63-C34A-9473-D85C0B8AD5DB}"/>
              </a:ext>
            </a:extLst>
          </p:cNvPr>
          <p:cNvSpPr/>
          <p:nvPr/>
        </p:nvSpPr>
        <p:spPr>
          <a:xfrm>
            <a:off x="3021013" y="4802188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E232C419-A473-8242-A5AE-8CD8BDFB644E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6A447F7F-CE14-5A45-A799-40CC3E76551C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E9E29F95-DB05-4C4B-AF47-BEA1BE052478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2" name="Date Placeholder 4">
            <a:extLst>
              <a:ext uri="{FF2B5EF4-FFF2-40B4-BE49-F238E27FC236}">
                <a16:creationId xmlns="" xmlns:a16="http://schemas.microsoft.com/office/drawing/2014/main" id="{2114DDAB-46DB-B449-B6DD-14CA69D90CE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二零一二年九月十九日</a:t>
            </a:r>
            <a:endParaRPr lang="en-US" altLang="zh-TW"/>
          </a:p>
        </p:txBody>
      </p:sp>
      <p:sp>
        <p:nvSpPr>
          <p:cNvPr id="15" name="Footer Placeholder 5">
            <a:extLst>
              <a:ext uri="{FF2B5EF4-FFF2-40B4-BE49-F238E27FC236}">
                <a16:creationId xmlns="" xmlns:a16="http://schemas.microsoft.com/office/drawing/2014/main" id="{7998D9BF-CF88-2C49-8608-475198EEE7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輔導心理學家  郭倩衡</a:t>
            </a:r>
            <a:endParaRPr lang="en-US" altLang="zh-TW"/>
          </a:p>
        </p:txBody>
      </p:sp>
      <p:sp>
        <p:nvSpPr>
          <p:cNvPr id="16" name="Slide Number Placeholder 6">
            <a:extLst>
              <a:ext uri="{FF2B5EF4-FFF2-40B4-BE49-F238E27FC236}">
                <a16:creationId xmlns="" xmlns:a16="http://schemas.microsoft.com/office/drawing/2014/main" id="{4E5EA219-8AD5-4D46-9C4C-030BB15EFAC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56B48-C852-4225-A9E4-0005EA3EF4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1515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1F0EBBE5-1472-F144-BF9B-21E5A93FAB10}"/>
              </a:ext>
            </a:extLst>
          </p:cNvPr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8">
              <a:extLst>
                <a:ext uri="{FF2B5EF4-FFF2-40B4-BE49-F238E27FC236}">
                  <a16:creationId xmlns="" xmlns:a16="http://schemas.microsoft.com/office/drawing/2014/main" id="{A2D17326-0411-AE4D-B1C5-CA9F975F9D33}"/>
                </a:ext>
              </a:extLst>
            </p:cNvPr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7" name="Rectangle 9">
              <a:extLst>
                <a:ext uri="{FF2B5EF4-FFF2-40B4-BE49-F238E27FC236}">
                  <a16:creationId xmlns="" xmlns:a16="http://schemas.microsoft.com/office/drawing/2014/main" id="{D700093F-05AB-0E42-B165-25465F1F272C}"/>
                </a:ext>
              </a:extLst>
            </p:cNvPr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8" name="Rectangle 10">
              <a:extLst>
                <a:ext uri="{FF2B5EF4-FFF2-40B4-BE49-F238E27FC236}">
                  <a16:creationId xmlns="" xmlns:a16="http://schemas.microsoft.com/office/drawing/2014/main" id="{B58A474D-1ECC-1F4B-BBFA-D67E7DEF0ED5}"/>
                </a:ext>
              </a:extLst>
            </p:cNvPr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6A3057EA-016A-B041-8E86-2FC20A93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二零一二年九月十九日</a:t>
            </a:r>
            <a:endParaRPr lang="en-US" altLang="zh-TW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C074E87D-B3A3-6F42-B196-825498709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輔導心理學家  郭倩衡</a:t>
            </a:r>
            <a:endParaRPr lang="en-US" altLang="zh-TW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332F25BB-AEB6-FB4D-BA3B-33F57B634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5040B-9D89-4933-A3B6-A57B903C1D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5011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CE210B0A-8C46-8B4C-B917-8297BDD5B880}"/>
              </a:ext>
            </a:extLst>
          </p:cNvPr>
          <p:cNvSpPr/>
          <p:nvPr/>
        </p:nvSpPr>
        <p:spPr>
          <a:xfrm rot="5400000">
            <a:off x="5314156" y="2856707"/>
            <a:ext cx="5934075" cy="113506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 rot="5400000">
            <a:off x="4658519" y="3355181"/>
            <a:ext cx="5934075" cy="138113"/>
            <a:chOff x="284163" y="1577847"/>
            <a:chExt cx="8576373" cy="137411"/>
          </a:xfrm>
        </p:grpSpPr>
        <p:sp>
          <p:nvSpPr>
            <p:cNvPr id="6" name="Rectangle 8">
              <a:extLst>
                <a:ext uri="{FF2B5EF4-FFF2-40B4-BE49-F238E27FC236}">
                  <a16:creationId xmlns="" xmlns:a16="http://schemas.microsoft.com/office/drawing/2014/main" id="{8EB1A920-9F1D-A240-9CDA-84A91129FBBB}"/>
                </a:ext>
              </a:extLst>
            </p:cNvPr>
            <p:cNvSpPr/>
            <p:nvPr/>
          </p:nvSpPr>
          <p:spPr>
            <a:xfrm>
              <a:off x="265807" y="1590482"/>
              <a:ext cx="159918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7" name="Rectangle 9">
              <a:extLst>
                <a:ext uri="{FF2B5EF4-FFF2-40B4-BE49-F238E27FC236}">
                  <a16:creationId xmlns="" xmlns:a16="http://schemas.microsoft.com/office/drawing/2014/main" id="{7A3558E5-411F-DE4E-9F00-88F33745E196}"/>
                </a:ext>
              </a:extLst>
            </p:cNvPr>
            <p:cNvSpPr/>
            <p:nvPr/>
          </p:nvSpPr>
          <p:spPr>
            <a:xfrm>
              <a:off x="1867282" y="1590482"/>
              <a:ext cx="2741779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8" name="Rectangle 10">
              <a:extLst>
                <a:ext uri="{FF2B5EF4-FFF2-40B4-BE49-F238E27FC236}">
                  <a16:creationId xmlns="" xmlns:a16="http://schemas.microsoft.com/office/drawing/2014/main" id="{4645908A-1BE9-AC48-B851-7C41686780EC}"/>
                </a:ext>
              </a:extLst>
            </p:cNvPr>
            <p:cNvSpPr/>
            <p:nvPr/>
          </p:nvSpPr>
          <p:spPr>
            <a:xfrm>
              <a:off x="4609060" y="1590482"/>
              <a:ext cx="4233121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BB9EDD7B-EB2F-BD4D-B3D2-4BBE917A9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二零一二年九月十九日</a:t>
            </a:r>
            <a:endParaRPr lang="en-US" altLang="zh-TW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1E8647DA-FFAC-4645-A8AE-48CABF6C9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輔導心理學家  郭倩衡</a:t>
            </a:r>
            <a:endParaRPr lang="en-US" altLang="zh-TW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BCDA76DE-AC22-7446-AC01-0F7C8324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25135-04E8-4572-80AE-86E023228B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8223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Text 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6"/>
          <p:cNvGrpSpPr>
            <a:grpSpLocks/>
          </p:cNvGrpSpPr>
          <p:nvPr userDrawn="1"/>
        </p:nvGrpSpPr>
        <p:grpSpPr bwMode="auto">
          <a:xfrm>
            <a:off x="0" y="2895600"/>
            <a:ext cx="7543800" cy="2133600"/>
            <a:chOff x="0" y="1824"/>
            <a:chExt cx="4752" cy="1344"/>
          </a:xfrm>
        </p:grpSpPr>
        <p:pic>
          <p:nvPicPr>
            <p:cNvPr id="5" name="Rectangle 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24"/>
              <a:ext cx="4752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1824"/>
              <a:ext cx="4752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zh-MO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/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="" xmlns:a16="http://schemas.microsoft.com/office/drawing/2014/main" id="{38AEFF83-F8EB-F047-97A2-5487712BF35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二零一二年九月十九日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="" xmlns:a16="http://schemas.microsoft.com/office/drawing/2014/main" id="{60A210C3-B2E9-B641-9ABA-054FAE520F6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Calibri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r>
              <a:rPr lang="zh-TW" altLang="en-US"/>
              <a:t>輔導心理學家  郭倩衡</a:t>
            </a:r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="" xmlns:a16="http://schemas.microsoft.com/office/drawing/2014/main" id="{357E4EBD-C216-0040-8FAC-2F6B65D515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E17DF5-C726-40E0-A350-9CB0E4ED0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2160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  <a:prstGeom prst="rect">
            <a:avLst/>
          </a:prstGeom>
        </p:spPr>
        <p:txBody>
          <a:bodyPr/>
          <a:lstStyle>
            <a:lvl1pPr algn="ctr">
              <a:defRPr smtClean="0">
                <a:solidFill>
                  <a:schemeClr val="accent4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10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smtClean="0">
                <a:solidFill>
                  <a:schemeClr val="accent4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08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eci\AppData\Local\Microsoft\Windows\Temporary Internet Files\Content.IE5\E3LM6WO7\MC900228297[1]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516563"/>
            <a:ext cx="1125537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103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D4335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946104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2000">
                <a:solidFill>
                  <a:schemeClr val="accent4"/>
                </a:solidFill>
              </a:defRPr>
            </a:lvl1pPr>
            <a:lvl2pPr>
              <a:buFont typeface="Wingdings" pitchFamily="2" charset="2"/>
              <a:buChar char="Ø"/>
              <a:defRPr sz="20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accent4"/>
                </a:solidFill>
              </a:defRPr>
            </a:lvl3pPr>
            <a:lvl4pPr>
              <a:defRPr sz="2000">
                <a:solidFill>
                  <a:schemeClr val="accent4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 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89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6F884F34-28F9-F540-A4A9-3FEF133F91E1}"/>
              </a:ext>
            </a:extLst>
          </p:cNvPr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8">
              <a:extLst>
                <a:ext uri="{FF2B5EF4-FFF2-40B4-BE49-F238E27FC236}">
                  <a16:creationId xmlns="" xmlns:a16="http://schemas.microsoft.com/office/drawing/2014/main" id="{DBBEB943-FC41-7A47-A492-A574A93BBB58}"/>
                </a:ext>
              </a:extLst>
            </p:cNvPr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7" name="Rectangle 9">
              <a:extLst>
                <a:ext uri="{FF2B5EF4-FFF2-40B4-BE49-F238E27FC236}">
                  <a16:creationId xmlns="" xmlns:a16="http://schemas.microsoft.com/office/drawing/2014/main" id="{7553D03E-279A-2945-9748-AB7D5A708687}"/>
                </a:ext>
              </a:extLst>
            </p:cNvPr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8" name="Rectangle 10">
              <a:extLst>
                <a:ext uri="{FF2B5EF4-FFF2-40B4-BE49-F238E27FC236}">
                  <a16:creationId xmlns="" xmlns:a16="http://schemas.microsoft.com/office/drawing/2014/main" id="{07927328-E3C1-F14B-955C-C46385B6002D}"/>
                </a:ext>
              </a:extLst>
            </p:cNvPr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E737BC5E-43A9-7941-87EC-E82E47645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二零一二年九月十九日</a:t>
            </a:r>
            <a:endParaRPr lang="en-US" altLang="zh-TW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1CEA9CDA-4F23-5A40-B81D-02D2658F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輔導心理學家  郭倩衡</a:t>
            </a:r>
            <a:endParaRPr lang="en-US" altLang="zh-TW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38AD3513-5BE6-2741-8C17-0EABC4A9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9DA77-206B-43FF-8A0A-8DE4799927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0842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6630E566-1E2B-0347-A8CB-F2EDE3562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zh-TW" altLang="en-US"/>
              <a:t>二零一二年九月十九日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500F6D20-1F7C-8844-8EAD-760DE3B2A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r>
              <a:rPr lang="zh-TW" altLang="en-US"/>
              <a:t>輔導心理學家  郭倩衡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705DF23B-3DFC-5748-BDD9-3AAC5157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4AA4891B-5008-47EB-93EC-B8E29DB135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9699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A0EA702-ED83-AC46-9D91-080BDD0260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r>
              <a:rPr lang="zh-HK" altLang="en-US"/>
              <a:t>二零一二年九月十九日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950A777-BB62-0249-997C-C5773C55F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r>
              <a:rPr lang="zh-TW" altLang="en-US"/>
              <a:t>輔導心理學家  郭倩衡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74505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3299B9EA-D158-4C4C-80A4-11F7060FA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zh-TW" altLang="en-US"/>
              <a:t>二零一二年九月十九日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C9943227-DA51-674C-9FDE-5CAF4CD11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r>
              <a:rPr lang="zh-TW" altLang="en-US"/>
              <a:t>輔導心理學家  郭倩衡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F3B2C2D8-CF57-184C-B3E1-D921CAEDF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7944DBDA-B73F-4347-B26F-2A3D703E8BA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392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6A3CED92-AA3C-0144-A5A4-EBEAE4DD3E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r>
              <a:rPr lang="zh-HK" altLang="en-US"/>
              <a:t>二零一二年九月十九日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E3AD8347-3D3D-7842-802D-0E0448B1A8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r>
              <a:rPr lang="zh-TW" altLang="en-US"/>
              <a:t>輔導心理學家  郭倩衡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1138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26810F50-D264-1D41-B85C-4637B84338B5}"/>
              </a:ext>
            </a:extLst>
          </p:cNvPr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8C2113C4-D66E-374D-BFDD-B8997B695613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9" name="Rectangle 9">
              <a:extLst>
                <a:ext uri="{FF2B5EF4-FFF2-40B4-BE49-F238E27FC236}">
                  <a16:creationId xmlns="" xmlns:a16="http://schemas.microsoft.com/office/drawing/2014/main" id="{CE7F3B1D-E904-2142-BC2C-EA71FA07B465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10" name="Rectangle 10">
              <a:extLst>
                <a:ext uri="{FF2B5EF4-FFF2-40B4-BE49-F238E27FC236}">
                  <a16:creationId xmlns="" xmlns:a16="http://schemas.microsoft.com/office/drawing/2014/main" id="{E9CC8A24-D960-7E46-9779-36A0CAB55A9D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="" xmlns:a16="http://schemas.microsoft.com/office/drawing/2014/main" id="{A55997C4-1952-1C40-8F12-CC4AC39FD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88" y="444500"/>
            <a:ext cx="58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sz="360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anchor="b" anchorCtr="0"/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92094010-FFF3-E940-8814-7BB26B2518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二零一二年九月十九日</a:t>
            </a:r>
            <a:endParaRPr lang="en-US" altLang="zh-TW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15F88B86-29F8-E243-9310-7223B61235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輔導心理學家  郭倩衡</a:t>
            </a:r>
            <a:endParaRPr lang="en-US" altLang="zh-TW"/>
          </a:p>
        </p:txBody>
      </p:sp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9094A47E-1B0D-E843-82D5-A017EA3F09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88422-62C8-4855-A2E4-0FA7E3248A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438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B4F87BB5-06F9-924E-8104-D7B7F32242E8}"/>
              </a:ext>
            </a:extLst>
          </p:cNvPr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6" name="Rectangle 8">
              <a:extLst>
                <a:ext uri="{FF2B5EF4-FFF2-40B4-BE49-F238E27FC236}">
                  <a16:creationId xmlns="" xmlns:a16="http://schemas.microsoft.com/office/drawing/2014/main" id="{DC3F855F-3453-674B-9B6D-CF22C1BC8C0D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7" name="Rectangle 9">
              <a:extLst>
                <a:ext uri="{FF2B5EF4-FFF2-40B4-BE49-F238E27FC236}">
                  <a16:creationId xmlns="" xmlns:a16="http://schemas.microsoft.com/office/drawing/2014/main" id="{455BDC3F-5326-994F-9858-485C1CAE683B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8" name="Rectangle 10">
              <a:extLst>
                <a:ext uri="{FF2B5EF4-FFF2-40B4-BE49-F238E27FC236}">
                  <a16:creationId xmlns="" xmlns:a16="http://schemas.microsoft.com/office/drawing/2014/main" id="{774F46D2-8410-B24E-8153-8547E8D8A6FB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</p:grpSp>
      <p:sp>
        <p:nvSpPr>
          <p:cNvPr id="9" name="TextBox 11">
            <a:extLst>
              <a:ext uri="{FF2B5EF4-FFF2-40B4-BE49-F238E27FC236}">
                <a16:creationId xmlns="" xmlns:a16="http://schemas.microsoft.com/office/drawing/2014/main" id="{B6AEDE79-C819-D543-8FDF-E06948469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88" y="4802188"/>
            <a:ext cx="58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sz="360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A1595A75-9CC6-E34C-8318-2E0E1D090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二零一二年九月十九日</a:t>
            </a:r>
            <a:endParaRPr lang="en-US" altLang="zh-TW"/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BFCB1AD2-8C21-0349-915F-0AD0C6382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輔導心理學家  郭倩衡</a:t>
            </a:r>
            <a:endParaRPr lang="en-US" altLang="zh-TW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762D1825-DB94-E048-B49D-826B3471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2532B-5290-4B02-96BF-5226D87A60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461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BCDDFC33-AA9F-5649-A4EC-1D8018040DC9}"/>
              </a:ext>
            </a:extLst>
          </p:cNvPr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08D99FBD-C879-CB4B-975F-29486267C487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8" name="Rectangle 9">
              <a:extLst>
                <a:ext uri="{FF2B5EF4-FFF2-40B4-BE49-F238E27FC236}">
                  <a16:creationId xmlns="" xmlns:a16="http://schemas.microsoft.com/office/drawing/2014/main" id="{3E51FA2C-18EB-9842-8E72-5548BB5D871F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9" name="Rectangle 10">
              <a:extLst>
                <a:ext uri="{FF2B5EF4-FFF2-40B4-BE49-F238E27FC236}">
                  <a16:creationId xmlns="" xmlns:a16="http://schemas.microsoft.com/office/drawing/2014/main" id="{D90A6B50-6EBB-3547-86F8-37915719D4CE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</p:grpSp>
      <p:sp>
        <p:nvSpPr>
          <p:cNvPr id="10" name="TextBox 11">
            <a:extLst>
              <a:ext uri="{FF2B5EF4-FFF2-40B4-BE49-F238E27FC236}">
                <a16:creationId xmlns="" xmlns:a16="http://schemas.microsoft.com/office/drawing/2014/main" id="{B435F358-376E-984B-A736-AE68C2BC8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88" y="4802188"/>
            <a:ext cx="58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defRPr/>
            </a:pPr>
            <a:r>
              <a:rPr lang="en-US" sz="360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/>
          <a:lstStyle>
            <a:lvl1pPr algn="l">
              <a:defRPr sz="42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A4900848-43AF-2E4F-977A-320000742B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二零一二年九月十九日</a:t>
            </a:r>
            <a:endParaRPr lang="en-US" altLang="zh-TW"/>
          </a:p>
        </p:txBody>
      </p: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1F8CBB51-0808-A94E-A414-95003220461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輔導心理學家  郭倩衡</a:t>
            </a:r>
            <a:endParaRPr lang="en-US" altLang="zh-TW"/>
          </a:p>
        </p:txBody>
      </p:sp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900E42A0-8ED3-3E49-B354-3B5A8C1C53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C47A7-1F8B-40EC-8638-C10C3BAD49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227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D3FDF9A9-2D96-A544-8D6A-BD10D4C00D56}"/>
              </a:ext>
            </a:extLst>
          </p:cNvPr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B44E6251-4553-5549-A6E6-47EF488FF3A5}"/>
                </a:ext>
              </a:extLst>
            </p:cNvPr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8" name="Rectangle 9">
              <a:extLst>
                <a:ext uri="{FF2B5EF4-FFF2-40B4-BE49-F238E27FC236}">
                  <a16:creationId xmlns="" xmlns:a16="http://schemas.microsoft.com/office/drawing/2014/main" id="{853F04AF-BF35-654A-B637-D6D819400358}"/>
                </a:ext>
              </a:extLst>
            </p:cNvPr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9" name="Rectangle 10">
              <a:extLst>
                <a:ext uri="{FF2B5EF4-FFF2-40B4-BE49-F238E27FC236}">
                  <a16:creationId xmlns="" xmlns:a16="http://schemas.microsoft.com/office/drawing/2014/main" id="{D39BE6BD-6E6B-9943-8A73-2BAA6BEA54B7}"/>
                </a:ext>
              </a:extLst>
            </p:cNvPr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Date Placeholder 4">
            <a:extLst>
              <a:ext uri="{FF2B5EF4-FFF2-40B4-BE49-F238E27FC236}">
                <a16:creationId xmlns="" xmlns:a16="http://schemas.microsoft.com/office/drawing/2014/main" id="{7E96DC5B-694B-C34B-920F-CD20AED1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二零一二年九月十九日</a:t>
            </a:r>
            <a:endParaRPr lang="en-US" altLang="zh-TW"/>
          </a:p>
        </p:txBody>
      </p:sp>
      <p:sp>
        <p:nvSpPr>
          <p:cNvPr id="11" name="Footer Placeholder 5">
            <a:extLst>
              <a:ext uri="{FF2B5EF4-FFF2-40B4-BE49-F238E27FC236}">
                <a16:creationId xmlns="" xmlns:a16="http://schemas.microsoft.com/office/drawing/2014/main" id="{46C28587-D399-1F42-95D9-3A47CC53D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輔導心理學家  郭倩衡</a:t>
            </a:r>
            <a:endParaRPr lang="en-US" altLang="zh-TW"/>
          </a:p>
        </p:txBody>
      </p:sp>
      <p:sp>
        <p:nvSpPr>
          <p:cNvPr id="12" name="Slide Number Placeholder 6">
            <a:extLst>
              <a:ext uri="{FF2B5EF4-FFF2-40B4-BE49-F238E27FC236}">
                <a16:creationId xmlns="" xmlns:a16="http://schemas.microsoft.com/office/drawing/2014/main" id="{06525504-4A75-9B4D-B243-22B3E63D6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3A95E-CA63-4DB3-BC56-08CF75FCBF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669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BD9327-40E2-B14D-9E3B-F7476CA16648}"/>
              </a:ext>
            </a:extLst>
          </p:cNvPr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7FBE5954-E528-2640-AF21-91586DEF8BA0}"/>
                </a:ext>
              </a:extLst>
            </p:cNvPr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73C8F7E0-5B5A-EC4F-9F21-E900B07E7D9F}"/>
                </a:ext>
              </a:extLst>
            </p:cNvPr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4A0A876-7178-F245-9EAF-EA4ED9CAC483}"/>
                </a:ext>
              </a:extLst>
            </p:cNvPr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Date Placeholder 6">
            <a:extLst>
              <a:ext uri="{FF2B5EF4-FFF2-40B4-BE49-F238E27FC236}">
                <a16:creationId xmlns="" xmlns:a16="http://schemas.microsoft.com/office/drawing/2014/main" id="{D39A8A5D-37B1-0B41-A1E4-73A805C89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二零一二年九月十九日</a:t>
            </a:r>
            <a:endParaRPr lang="en-US" altLang="zh-TW"/>
          </a:p>
        </p:txBody>
      </p:sp>
      <p:sp>
        <p:nvSpPr>
          <p:cNvPr id="13" name="Footer Placeholder 7">
            <a:extLst>
              <a:ext uri="{FF2B5EF4-FFF2-40B4-BE49-F238E27FC236}">
                <a16:creationId xmlns="" xmlns:a16="http://schemas.microsoft.com/office/drawing/2014/main" id="{14536A5B-3726-2545-B339-7ADC84936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輔導心理學家  郭倩衡</a:t>
            </a:r>
            <a:endParaRPr lang="en-US" altLang="zh-TW"/>
          </a:p>
        </p:txBody>
      </p:sp>
      <p:sp>
        <p:nvSpPr>
          <p:cNvPr id="14" name="Slide Number Placeholder 8">
            <a:extLst>
              <a:ext uri="{FF2B5EF4-FFF2-40B4-BE49-F238E27FC236}">
                <a16:creationId xmlns="" xmlns:a16="http://schemas.microsoft.com/office/drawing/2014/main" id="{EA344918-3475-B44F-A6B9-617CB2FEA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3BC00-299A-43F7-A16D-85541C7773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747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49AF4918-21CF-AD4B-AFCB-881E5D4719A0}"/>
              </a:ext>
            </a:extLst>
          </p:cNvPr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5" name="Rectangle 8">
              <a:extLst>
                <a:ext uri="{FF2B5EF4-FFF2-40B4-BE49-F238E27FC236}">
                  <a16:creationId xmlns="" xmlns:a16="http://schemas.microsoft.com/office/drawing/2014/main" id="{8D09866D-77ED-6C41-AED3-AC2DAAC5E844}"/>
                </a:ext>
              </a:extLst>
            </p:cNvPr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6" name="Rectangle 9">
              <a:extLst>
                <a:ext uri="{FF2B5EF4-FFF2-40B4-BE49-F238E27FC236}">
                  <a16:creationId xmlns="" xmlns:a16="http://schemas.microsoft.com/office/drawing/2014/main" id="{225B1D90-DEE0-E64C-A208-C22540D3D996}"/>
                </a:ext>
              </a:extLst>
            </p:cNvPr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7" name="Rectangle 10">
              <a:extLst>
                <a:ext uri="{FF2B5EF4-FFF2-40B4-BE49-F238E27FC236}">
                  <a16:creationId xmlns="" xmlns:a16="http://schemas.microsoft.com/office/drawing/2014/main" id="{3D0F7EA8-B580-DF4A-BB53-6945BC19D2F1}"/>
                </a:ext>
              </a:extLst>
            </p:cNvPr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0E5741D9-59F9-C14A-AA0E-DB27EFBCE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二零一二年九月十九日</a:t>
            </a:r>
            <a:endParaRPr lang="en-US" altLang="zh-TW"/>
          </a:p>
        </p:txBody>
      </p:sp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3EA7178A-9184-804B-B3A8-63481979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輔導心理學家  郭倩衡</a:t>
            </a:r>
            <a:endParaRPr lang="en-US" altLang="zh-TW"/>
          </a:p>
        </p:txBody>
      </p:sp>
      <p:sp>
        <p:nvSpPr>
          <p:cNvPr id="10" name="Slide Number Placeholder 4">
            <a:extLst>
              <a:ext uri="{FF2B5EF4-FFF2-40B4-BE49-F238E27FC236}">
                <a16:creationId xmlns="" xmlns:a16="http://schemas.microsoft.com/office/drawing/2014/main" id="{5503021B-2219-4143-8E64-0F4699CB7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5A1F5-C630-45A0-BCD4-545F09E302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79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3" name="Rectangle 7">
              <a:extLst>
                <a:ext uri="{FF2B5EF4-FFF2-40B4-BE49-F238E27FC236}">
                  <a16:creationId xmlns="" xmlns:a16="http://schemas.microsoft.com/office/drawing/2014/main" id="{B8CB6948-6D58-404A-8FB6-CB30ACC6B6D1}"/>
                </a:ext>
              </a:extLst>
            </p:cNvPr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4" name="Rectangle 8">
              <a:extLst>
                <a:ext uri="{FF2B5EF4-FFF2-40B4-BE49-F238E27FC236}">
                  <a16:creationId xmlns="" xmlns:a16="http://schemas.microsoft.com/office/drawing/2014/main" id="{AFE1B8F2-F149-A345-B075-5943B0DB28B6}"/>
                </a:ext>
              </a:extLst>
            </p:cNvPr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  <p:sp>
          <p:nvSpPr>
            <p:cNvPr id="5" name="Rectangle 9">
              <a:extLst>
                <a:ext uri="{FF2B5EF4-FFF2-40B4-BE49-F238E27FC236}">
                  <a16:creationId xmlns="" xmlns:a16="http://schemas.microsoft.com/office/drawing/2014/main" id="{D48C7274-38C6-7A46-B0A8-B6ACF3285BA4}"/>
                </a:ext>
              </a:extLst>
            </p:cNvPr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</p:grpSp>
      <p:sp>
        <p:nvSpPr>
          <p:cNvPr id="6" name="Date Placeholder 1">
            <a:extLst>
              <a:ext uri="{FF2B5EF4-FFF2-40B4-BE49-F238E27FC236}">
                <a16:creationId xmlns="" xmlns:a16="http://schemas.microsoft.com/office/drawing/2014/main" id="{A6415317-7EF9-824B-80FB-878CC9D70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二零一二年九月十九日</a:t>
            </a:r>
            <a:endParaRPr lang="en-US" altLang="zh-TW"/>
          </a:p>
        </p:txBody>
      </p:sp>
      <p:sp>
        <p:nvSpPr>
          <p:cNvPr id="7" name="Footer Placeholder 2">
            <a:extLst>
              <a:ext uri="{FF2B5EF4-FFF2-40B4-BE49-F238E27FC236}">
                <a16:creationId xmlns="" xmlns:a16="http://schemas.microsoft.com/office/drawing/2014/main" id="{A79F345E-413D-F242-B833-6D3A3C1B4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輔導心理學家  郭倩衡</a:t>
            </a:r>
            <a:endParaRPr lang="en-US" altLang="zh-TW"/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B4F28354-1644-8E43-8B58-6D90B135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7B3DD-E6E8-46CE-A6E9-07CE6BFCDD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479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81175" y="2133600"/>
            <a:ext cx="7077075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BA5C47-E428-4D17-8D64-5E06E6A76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94500" y="64373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b="1">
                <a:solidFill>
                  <a:srgbClr val="A6A6A6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zh-TW" altLang="en-US"/>
              <a:t>二零一二年九月十九日</a:t>
            </a: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A07A9F-2613-4E93-9EBF-2555B1E5A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025" y="6437313"/>
            <a:ext cx="61245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 b="1">
                <a:solidFill>
                  <a:srgbClr val="A6A6A6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en-US" altLang="en-US"/>
              <a:t>輔導心理學家  郭倩衡</a:t>
            </a: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EF34A1-5142-4694-8A0F-988FEBCF5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166688"/>
            <a:ext cx="631825" cy="360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262626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87727E71-2BCA-4FF7-A6D4-E713F83CEC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6034A59-D647-410D-BF6F-862468E83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63" y="630238"/>
            <a:ext cx="8574087" cy="9683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38" r:id="rId1"/>
    <p:sldLayoutId id="2147485739" r:id="rId2"/>
    <p:sldLayoutId id="2147485740" r:id="rId3"/>
    <p:sldLayoutId id="2147485741" r:id="rId4"/>
    <p:sldLayoutId id="2147485742" r:id="rId5"/>
    <p:sldLayoutId id="2147485743" r:id="rId6"/>
    <p:sldLayoutId id="2147485744" r:id="rId7"/>
    <p:sldLayoutId id="2147485745" r:id="rId8"/>
    <p:sldLayoutId id="2147485746" r:id="rId9"/>
    <p:sldLayoutId id="2147485747" r:id="rId10"/>
    <p:sldLayoutId id="2147485748" r:id="rId11"/>
    <p:sldLayoutId id="2147485749" r:id="rId12"/>
    <p:sldLayoutId id="2147485750" r:id="rId13"/>
    <p:sldLayoutId id="2147485751" r:id="rId14"/>
    <p:sldLayoutId id="2147485752" r:id="rId15"/>
    <p:sldLayoutId id="2147485753" r:id="rId16"/>
    <p:sldLayoutId id="2147485754" r:id="rId17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MS PGothic" panose="020B0600070205080204" pitchFamily="34" charset="-128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MS PGothic" panose="020B0600070205080204" pitchFamily="34" charset="-128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MS PGothic" panose="020B0600070205080204" pitchFamily="34" charset="-128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MS PGothic" panose="020B0600070205080204" pitchFamily="34" charset="-128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9pPr>
    </p:titleStyle>
    <p:bodyStyle>
      <a:lvl1pPr marL="454025" indent="-454025" algn="l" rtl="0" eaLnBrk="0" fontAlgn="base" hangingPunct="0">
        <a:spcBef>
          <a:spcPts val="2000"/>
        </a:spcBef>
        <a:spcAft>
          <a:spcPct val="0"/>
        </a:spcAft>
        <a:buClr>
          <a:srgbClr val="A6A6A6"/>
        </a:buClr>
        <a:buSzPct val="90000"/>
        <a:buFont typeface="Wingdings" panose="05000000000000000000" pitchFamily="2" charset="2"/>
        <a:buChar char=""/>
        <a:defRPr sz="2400" kern="1200">
          <a:solidFill>
            <a:srgbClr val="262626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panose="05000000000000000000" pitchFamily="2" charset="2"/>
        <a:buChar char=""/>
        <a:defRPr sz="2200" kern="1200">
          <a:solidFill>
            <a:srgbClr val="262626"/>
          </a:solidFill>
          <a:latin typeface="+mn-lt"/>
          <a:ea typeface="MS PGothic" panose="020B0600070205080204" pitchFamily="34" charset="-128"/>
          <a:cs typeface="+mn-cs"/>
        </a:defRPr>
      </a:lvl2pPr>
      <a:lvl3pPr marL="1260475" indent="-346075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panose="05000000000000000000" pitchFamily="2" charset="2"/>
        <a:buChar char=""/>
        <a:defRPr sz="2000" kern="1200">
          <a:solidFill>
            <a:srgbClr val="262626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339725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panose="05000000000000000000" pitchFamily="2" charset="2"/>
        <a:buChar char=""/>
        <a:defRPr kern="1200">
          <a:solidFill>
            <a:srgbClr val="262626"/>
          </a:solidFill>
          <a:latin typeface="+mn-lt"/>
          <a:ea typeface="MS PGothic" panose="020B0600070205080204" pitchFamily="34" charset="-128"/>
          <a:cs typeface="+mn-cs"/>
        </a:defRPr>
      </a:lvl4pPr>
      <a:lvl5pPr marL="1939925" indent="-331788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panose="05000000000000000000" pitchFamily="2" charset="2"/>
        <a:buChar char=""/>
        <a:defRPr kern="1200">
          <a:solidFill>
            <a:srgbClr val="262626"/>
          </a:solidFill>
          <a:latin typeface="+mn-lt"/>
          <a:ea typeface="MS PGothic" panose="020B0600070205080204" pitchFamily="34" charset="-128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755" r:id="rId1"/>
    <p:sldLayoutId id="2147485756" r:id="rId2"/>
    <p:sldLayoutId id="2147485757" r:id="rId3"/>
    <p:sldLayoutId id="2147485758" r:id="rId4"/>
    <p:sldLayoutId id="2147485759" r:id="rId5"/>
    <p:sldLayoutId id="214748576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GaramondBold" pitchFamily="2" charset="0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GaramondBold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GaramondBold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GaramondBold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GaramondBold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8.jpeg"/><Relationship Id="rId4" Type="http://schemas.openxmlformats.org/officeDocument/2006/relationships/image" Target="../media/image6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\F:\&#25935;&#21746;&#24904;&#21892;&#22522;&#37329;\The%20Monkey%20Business%20Illusion.mp4" TargetMode="Externa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副標題 2">
            <a:extLst>
              <a:ext uri="{FF2B5EF4-FFF2-40B4-BE49-F238E27FC236}">
                <a16:creationId xmlns="" xmlns:a16="http://schemas.microsoft.com/office/drawing/2014/main" id="{DD572F8F-6B57-46FF-8883-3D978E566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0263" y="3975100"/>
            <a:ext cx="5040312" cy="1108075"/>
          </a:xfrm>
        </p:spPr>
        <p:txBody>
          <a:bodyPr/>
          <a:lstStyle/>
          <a:p>
            <a:pPr algn="r">
              <a:spcBef>
                <a:spcPct val="0"/>
              </a:spcBef>
              <a:buClr>
                <a:srgbClr val="A6A6A6"/>
              </a:buClr>
              <a:defRPr/>
            </a:pPr>
            <a:r>
              <a:rPr lang="zh-TW" altLang="en-US" sz="2800" dirty="0">
                <a:solidFill>
                  <a:srgbClr val="000000"/>
                </a:solidFill>
                <a:latin typeface="Lucida Sans Unicode" panose="020B0602030504020204" pitchFamily="34" charset="0"/>
                <a:ea typeface="全真顏體" pitchFamily="49" charset="-120"/>
              </a:rPr>
              <a:t>註冊輔導</a:t>
            </a:r>
            <a:r>
              <a:rPr lang="zh-TW" altLang="en-US" sz="2800" dirty="0" smtClean="0">
                <a:solidFill>
                  <a:srgbClr val="000000"/>
                </a:solidFill>
                <a:latin typeface="Lucida Sans Unicode" panose="020B0602030504020204" pitchFamily="34" charset="0"/>
                <a:ea typeface="全真顏體" pitchFamily="49" charset="-120"/>
              </a:rPr>
              <a:t>心理學家  章景輝</a:t>
            </a:r>
            <a:r>
              <a:rPr lang="zh-TW" altLang="en-US" sz="2800" dirty="0">
                <a:solidFill>
                  <a:srgbClr val="000000"/>
                </a:solidFill>
                <a:latin typeface="Lucida Sans Unicode" panose="020B0602030504020204" pitchFamily="34" charset="0"/>
                <a:ea typeface="全真顏體" pitchFamily="49" charset="-120"/>
              </a:rPr>
              <a:t>先生</a:t>
            </a:r>
            <a:r>
              <a:rPr lang="en-US" altLang="zh-TW" sz="2800" dirty="0">
                <a:solidFill>
                  <a:srgbClr val="000000"/>
                </a:solidFill>
                <a:latin typeface="Lucida Sans Unicode" panose="020B0602030504020204" pitchFamily="34" charset="0"/>
                <a:ea typeface="全真顏體" pitchFamily="49" charset="-120"/>
              </a:rPr>
              <a:t>(</a:t>
            </a:r>
            <a:r>
              <a:rPr lang="en-US" altLang="zh-TW" sz="2800" b="1" dirty="0">
                <a:solidFill>
                  <a:srgbClr val="000000"/>
                </a:solidFill>
                <a:latin typeface="Lucida Sans Unicode" panose="020B0602030504020204" pitchFamily="34" charset="0"/>
                <a:ea typeface="全真顏體" pitchFamily="49" charset="-120"/>
              </a:rPr>
              <a:t>Jacky Cheung</a:t>
            </a:r>
            <a:r>
              <a:rPr lang="en-US" altLang="zh-TW" sz="2800" dirty="0">
                <a:solidFill>
                  <a:srgbClr val="000000"/>
                </a:solidFill>
                <a:latin typeface="Lucida Sans Unicode" panose="020B0602030504020204" pitchFamily="34" charset="0"/>
                <a:ea typeface="全真顏體" pitchFamily="49" charset="-120"/>
              </a:rPr>
              <a:t>)</a:t>
            </a:r>
            <a:endParaRPr lang="zh-TW" altLang="en-US" sz="2800" dirty="0">
              <a:solidFill>
                <a:srgbClr val="000000"/>
              </a:solidFill>
              <a:latin typeface="Lucida Sans Unicode" panose="020B0602030504020204" pitchFamily="34" charset="0"/>
              <a:ea typeface="全真顏體" pitchFamily="49" charset="-120"/>
            </a:endParaRP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93713" y="544513"/>
            <a:ext cx="7848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4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 sz="22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HK" altLang="en-US" sz="2800" dirty="0" smtClean="0">
                <a:solidFill>
                  <a:srgbClr val="FFFFFF"/>
                </a:solidFill>
                <a:latin typeface="Apple LiGothic Medium" charset="0"/>
              </a:rPr>
              <a:t>教會關懷貧窮網絡</a:t>
            </a:r>
            <a:endParaRPr lang="en-US" altLang="zh-HK" sz="2800" dirty="0" smtClean="0">
              <a:solidFill>
                <a:srgbClr val="FFFFFF"/>
              </a:solidFill>
              <a:latin typeface="Apple LiGothic Medium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HK" altLang="en-US" sz="2800" dirty="0" smtClean="0">
                <a:solidFill>
                  <a:srgbClr val="FFFFFF"/>
                </a:solidFill>
                <a:latin typeface="Apple LiGothic Medium" charset="0"/>
              </a:rPr>
              <a:t>友師發展日</a:t>
            </a:r>
            <a:endParaRPr lang="en-US" altLang="zh-TW" sz="2800" dirty="0" smtClean="0">
              <a:solidFill>
                <a:srgbClr val="FFFFFF"/>
              </a:solidFill>
              <a:latin typeface="Apple LiGothic Medium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 smtClean="0">
                <a:solidFill>
                  <a:srgbClr val="FFFFFF"/>
                </a:solidFill>
                <a:latin typeface="Apple LiGothic Medium" charset="0"/>
              </a:rPr>
              <a:t>香港</a:t>
            </a:r>
            <a:r>
              <a:rPr lang="zh-TW" altLang="en-US" sz="2800" dirty="0">
                <a:solidFill>
                  <a:srgbClr val="FFFFFF"/>
                </a:solidFill>
                <a:latin typeface="Apple LiGothic Medium" charset="0"/>
              </a:rPr>
              <a:t>樹仁大學輔導暨研究中心</a:t>
            </a:r>
            <a:endParaRPr lang="en-US" altLang="en-US" sz="2800" dirty="0">
              <a:solidFill>
                <a:srgbClr val="FFFFFF"/>
              </a:solidFill>
              <a:latin typeface="Apple LiGothic Medium" charset="0"/>
            </a:endParaRPr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5556328" y="4883150"/>
            <a:ext cx="27494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4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 sz="22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 smtClean="0">
                <a:solidFill>
                  <a:srgbClr val="000000"/>
                </a:solidFill>
                <a:latin typeface="Lucida Sans Unicode" panose="020B0602030504020204" pitchFamily="34" charset="0"/>
                <a:ea typeface="全真顏體" pitchFamily="49" charset="-120"/>
              </a:rPr>
              <a:t>二零一九年五月十八日</a:t>
            </a:r>
            <a:endParaRPr lang="en-US" altLang="en-US" sz="2000" dirty="0">
              <a:solidFill>
                <a:srgbClr val="000000"/>
              </a:solidFill>
              <a:latin typeface="Lucida Sans Unicode" panose="020B0602030504020204" pitchFamily="34" charset="0"/>
              <a:ea typeface="全真顏體" pitchFamily="49" charset="-120"/>
            </a:endParaRPr>
          </a:p>
        </p:txBody>
      </p:sp>
      <p:sp>
        <p:nvSpPr>
          <p:cNvPr id="2663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4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 sz="22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C4D232-B43A-4836-8D6B-E3C1D433225C}" type="slidenum">
              <a:rPr lang="en-US" altLang="zh-TW" sz="1400" smtClean="0"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zh-TW" sz="1400" smtClean="0">
              <a:ea typeface="新細明體" panose="02020500000000000000" pitchFamily="18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3697" y="2967335"/>
            <a:ext cx="8696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認識特殊學習需要</a:t>
            </a:r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(SEN)</a:t>
            </a:r>
            <a:r>
              <a:rPr lang="zh-HK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友員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ja-JP" altLang="en-US" smtClean="0">
                <a:latin typeface="Apple LiGothic Medium" charset="0"/>
              </a:rPr>
              <a:t>專注力失調 </a:t>
            </a:r>
            <a:r>
              <a:rPr lang="en-US" altLang="ja-JP" smtClean="0">
                <a:latin typeface="Apple LiGothic Medium" charset="0"/>
              </a:rPr>
              <a:t>Inattention</a:t>
            </a:r>
            <a:endParaRPr lang="en-GB" altLang="zh-TW" smtClean="0">
              <a:latin typeface="Apple LiGothic Medium" charset="0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628650" y="1916113"/>
            <a:ext cx="8229600" cy="4941887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3300" smtClean="0">
                <a:latin typeface="Apple LiGothic Medium" charset="0"/>
              </a:rPr>
              <a:t>難以注意</a:t>
            </a:r>
            <a:r>
              <a:rPr lang="zh-TW" altLang="en-US" sz="3300" smtClean="0">
                <a:solidFill>
                  <a:srgbClr val="FF0000"/>
                </a:solidFill>
                <a:latin typeface="Apple LiGothic Medium" charset="0"/>
              </a:rPr>
              <a:t>細節</a:t>
            </a:r>
            <a:endParaRPr lang="en-US" altLang="zh-TW" sz="3300" smtClean="0">
              <a:solidFill>
                <a:srgbClr val="FF0000"/>
              </a:solidFill>
              <a:latin typeface="Apple LiGothic Medium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3300" smtClean="0">
                <a:latin typeface="Apple LiGothic Medium" charset="0"/>
              </a:rPr>
              <a:t>難於維持</a:t>
            </a:r>
            <a:r>
              <a:rPr lang="zh-TW" altLang="en-US" sz="3300" smtClean="0">
                <a:solidFill>
                  <a:srgbClr val="FF0000"/>
                </a:solidFill>
                <a:latin typeface="Apple LiGothic Medium" charset="0"/>
              </a:rPr>
              <a:t>專注力</a:t>
            </a:r>
            <a:endParaRPr lang="en-US" altLang="zh-TW" sz="3300" smtClean="0">
              <a:solidFill>
                <a:srgbClr val="FF0000"/>
              </a:solidFill>
              <a:latin typeface="Apple LiGothic Medium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3300" smtClean="0">
                <a:latin typeface="Apple LiGothic Medium" charset="0"/>
              </a:rPr>
              <a:t>難以按照</a:t>
            </a:r>
            <a:r>
              <a:rPr lang="zh-TW" altLang="en-US" sz="3300" smtClean="0">
                <a:solidFill>
                  <a:srgbClr val="FF0000"/>
                </a:solidFill>
                <a:latin typeface="Apple LiGothic Medium" charset="0"/>
              </a:rPr>
              <a:t>指引</a:t>
            </a:r>
            <a:r>
              <a:rPr lang="zh-TW" altLang="en-US" sz="3300" smtClean="0">
                <a:latin typeface="Apple LiGothic Medium" charset="0"/>
              </a:rPr>
              <a:t>做事</a:t>
            </a:r>
            <a:endParaRPr lang="en-US" altLang="zh-TW" sz="3300" smtClean="0">
              <a:latin typeface="Apple LiGothic Medium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3300" smtClean="0">
                <a:latin typeface="Apple LiGothic Medium" charset="0"/>
              </a:rPr>
              <a:t>做事缺乏</a:t>
            </a:r>
            <a:r>
              <a:rPr lang="zh-TW" altLang="en-US" sz="3300" smtClean="0">
                <a:solidFill>
                  <a:srgbClr val="FF0000"/>
                </a:solidFill>
                <a:latin typeface="Apple LiGothic Medium" charset="0"/>
              </a:rPr>
              <a:t>條理</a:t>
            </a:r>
            <a:endParaRPr lang="en-GB" altLang="ja-JP" sz="3300" smtClean="0">
              <a:solidFill>
                <a:srgbClr val="FF0000"/>
              </a:solidFill>
              <a:latin typeface="Apple LiGothic Medium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ja-JP" altLang="en-US" sz="3300" smtClean="0">
                <a:latin typeface="Apple LiGothic Medium" charset="0"/>
              </a:rPr>
              <a:t>缺乏</a:t>
            </a:r>
            <a:r>
              <a:rPr lang="ja-JP" altLang="en-US" sz="3300" smtClean="0">
                <a:solidFill>
                  <a:srgbClr val="FF0000"/>
                </a:solidFill>
                <a:latin typeface="Apple LiGothic Medium" charset="0"/>
              </a:rPr>
              <a:t>耐性</a:t>
            </a:r>
            <a:endParaRPr lang="en-US" altLang="zh-TW" sz="3300" smtClean="0">
              <a:solidFill>
                <a:srgbClr val="FF0000"/>
              </a:solidFill>
              <a:latin typeface="Apple LiGothic Medium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3300" smtClean="0">
                <a:latin typeface="Apple LiGothic Medium" charset="0"/>
              </a:rPr>
              <a:t>容易受外界干擾而</a:t>
            </a:r>
            <a:r>
              <a:rPr lang="ja-JP" altLang="en-US" sz="3300" smtClean="0">
                <a:solidFill>
                  <a:srgbClr val="FF0000"/>
                </a:solidFill>
                <a:latin typeface="Apple LiGothic Medium" charset="0"/>
              </a:rPr>
              <a:t>分心</a:t>
            </a:r>
            <a:endParaRPr lang="en-US" altLang="ja-JP" sz="3300" smtClean="0">
              <a:solidFill>
                <a:srgbClr val="FF0000"/>
              </a:solidFill>
              <a:latin typeface="Apple LiGothic Medium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3300" smtClean="0">
                <a:latin typeface="Apple LiGothic Medium" charset="0"/>
              </a:rPr>
              <a:t>經常</a:t>
            </a:r>
            <a:r>
              <a:rPr lang="zh-TW" altLang="en-US" sz="3300" smtClean="0">
                <a:solidFill>
                  <a:srgbClr val="FF0000"/>
                </a:solidFill>
                <a:latin typeface="Apple LiGothic Medium" charset="0"/>
              </a:rPr>
              <a:t>遺失</a:t>
            </a:r>
            <a:r>
              <a:rPr lang="zh-TW" altLang="en-US" sz="3300" smtClean="0">
                <a:latin typeface="Apple LiGothic Medium" charset="0"/>
              </a:rPr>
              <a:t>日常所需用品</a:t>
            </a:r>
            <a:r>
              <a:rPr lang="ja-JP" altLang="en-US" sz="3300" smtClean="0">
                <a:latin typeface="Apple LiGothic Medium" charset="0"/>
              </a:rPr>
              <a:t>或</a:t>
            </a:r>
            <a:r>
              <a:rPr lang="zh-TW" altLang="en-US" sz="3300" smtClean="0">
                <a:latin typeface="Apple LiGothic Medium" charset="0"/>
              </a:rPr>
              <a:t>日常的活動安排</a:t>
            </a:r>
            <a:endParaRPr lang="en-US" altLang="ja-JP" sz="3300" smtClean="0">
              <a:latin typeface="Apple LiGothic Medium" charset="0"/>
            </a:endParaRPr>
          </a:p>
        </p:txBody>
      </p:sp>
      <p:pic>
        <p:nvPicPr>
          <p:cNvPr id="4813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133600"/>
            <a:ext cx="344328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07AC7F1-0EC4-4B1D-878B-49E4E284DF80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10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ja-JP" altLang="en-US" smtClean="0">
                <a:latin typeface="Apple LiGothic Medium" charset="0"/>
              </a:rPr>
              <a:t>活動量過高 </a:t>
            </a:r>
            <a:r>
              <a:rPr lang="en-US" altLang="ja-JP" smtClean="0">
                <a:latin typeface="Apple LiGothic Medium" charset="0"/>
              </a:rPr>
              <a:t>Hyperactivity</a:t>
            </a:r>
            <a:endParaRPr lang="en-GB" altLang="zh-TW" smtClean="0">
              <a:latin typeface="Apple LiGothic Medium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23850" y="1773238"/>
            <a:ext cx="8229600" cy="4525962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smtClean="0">
                <a:latin typeface="Apple LiGothic Medium" charset="0"/>
              </a:rPr>
              <a:t>過度</a:t>
            </a:r>
            <a:r>
              <a:rPr lang="ja-JP" altLang="en-US" sz="3600" smtClean="0">
                <a:solidFill>
                  <a:srgbClr val="FF0000"/>
                </a:solidFill>
                <a:latin typeface="Apple LiGothic Medium" charset="0"/>
              </a:rPr>
              <a:t>精力旺盛</a:t>
            </a:r>
            <a:r>
              <a:rPr lang="en-GB" altLang="en-US" sz="3600" smtClean="0">
                <a:latin typeface="Apple LiGothic Medium" charset="0"/>
              </a:rPr>
              <a:t>，</a:t>
            </a:r>
            <a:r>
              <a:rPr lang="zh-TW" altLang="en-US" sz="3600" smtClean="0">
                <a:latin typeface="Apple LiGothic Medium" charset="0"/>
              </a:rPr>
              <a:t> 無法安靜下來</a:t>
            </a:r>
            <a:endParaRPr lang="en-US" altLang="zh-TW" sz="3600" smtClean="0">
              <a:latin typeface="Apple LiGothic Medium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smtClean="0">
                <a:latin typeface="Apple LiGothic Medium" charset="0"/>
              </a:rPr>
              <a:t>經常</a:t>
            </a:r>
            <a:r>
              <a:rPr lang="zh-TW" altLang="en-US" sz="3600" smtClean="0">
                <a:solidFill>
                  <a:srgbClr val="FF0000"/>
                </a:solidFill>
                <a:latin typeface="Apple LiGothic Medium" charset="0"/>
              </a:rPr>
              <a:t>不停扭動</a:t>
            </a:r>
            <a:r>
              <a:rPr lang="zh-TW" altLang="en-US" sz="3600" smtClean="0">
                <a:latin typeface="Apple LiGothic Medium" charset="0"/>
              </a:rPr>
              <a:t>身體</a:t>
            </a:r>
            <a:endParaRPr lang="en-US" altLang="zh-TW" sz="3600" smtClean="0">
              <a:latin typeface="Apple LiGothic Medium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smtClean="0">
                <a:solidFill>
                  <a:srgbClr val="FF0000"/>
                </a:solidFill>
                <a:latin typeface="Apple LiGothic Medium" charset="0"/>
              </a:rPr>
              <a:t>無法安靜</a:t>
            </a:r>
            <a:r>
              <a:rPr lang="zh-TW" altLang="en-US" sz="3600" smtClean="0">
                <a:latin typeface="Apple LiGothic Medium" charset="0"/>
              </a:rPr>
              <a:t>地參與活動</a:t>
            </a:r>
            <a:endParaRPr lang="en-US" altLang="zh-TW" sz="3600" smtClean="0">
              <a:latin typeface="Apple LiGothic Medium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smtClean="0">
                <a:latin typeface="Apple LiGothic Medium" charset="0"/>
              </a:rPr>
              <a:t>亂跑亂爬</a:t>
            </a:r>
            <a:endParaRPr lang="en-US" altLang="zh-TW" sz="3600" smtClean="0">
              <a:latin typeface="Apple LiGothic Medium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sz="3600" smtClean="0">
                <a:solidFill>
                  <a:srgbClr val="FF0000"/>
                </a:solidFill>
                <a:latin typeface="Apple LiGothic Medium" charset="0"/>
              </a:rPr>
              <a:t>多言</a:t>
            </a:r>
            <a:endParaRPr lang="en-GB" altLang="en-US" sz="3600" smtClean="0">
              <a:solidFill>
                <a:srgbClr val="FF0000"/>
              </a:solidFill>
              <a:latin typeface="Apple LiGothic Medium" charset="0"/>
            </a:endParaRPr>
          </a:p>
        </p:txBody>
      </p:sp>
      <p:pic>
        <p:nvPicPr>
          <p:cNvPr id="4915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54475"/>
            <a:ext cx="37782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643A6FC-F6E4-4B3A-8BE9-E1481C9E834C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11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ja-JP" altLang="en-US" smtClean="0">
                <a:latin typeface="Apple LiGothic Medium" charset="0"/>
              </a:rPr>
              <a:t>自制能力弱</a:t>
            </a:r>
            <a:r>
              <a:rPr lang="en-US" altLang="zh-TW" smtClean="0">
                <a:latin typeface="Apple LiGothic Medium" charset="0"/>
              </a:rPr>
              <a:t>/</a:t>
            </a:r>
            <a:r>
              <a:rPr lang="zh-TW" altLang="en-US" smtClean="0">
                <a:latin typeface="Apple LiGothic Medium" charset="0"/>
              </a:rPr>
              <a:t>衝動</a:t>
            </a:r>
            <a:r>
              <a:rPr lang="ja-JP" altLang="en-US" smtClean="0">
                <a:latin typeface="Apple LiGothic Medium" charset="0"/>
              </a:rPr>
              <a:t> </a:t>
            </a:r>
            <a:r>
              <a:rPr lang="en-US" altLang="ja-JP" smtClean="0">
                <a:latin typeface="Apple LiGothic Medium" charset="0"/>
              </a:rPr>
              <a:t>Impulsivity</a:t>
            </a:r>
            <a:endParaRPr lang="en-GB" altLang="zh-TW" smtClean="0">
              <a:latin typeface="Apple LiGothic Medium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539750" y="1700213"/>
            <a:ext cx="4857750" cy="428625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smtClean="0">
                <a:latin typeface="Apple LiGothic Medium" charset="0"/>
              </a:rPr>
              <a:t>難以控制</a:t>
            </a:r>
            <a:r>
              <a:rPr lang="zh-TW" altLang="en-US" sz="3600" smtClean="0">
                <a:solidFill>
                  <a:srgbClr val="FF0000"/>
                </a:solidFill>
                <a:latin typeface="Apple LiGothic Medium" charset="0"/>
              </a:rPr>
              <a:t>慾望</a:t>
            </a:r>
            <a:endParaRPr lang="en-GB" altLang="ja-JP" sz="3600" smtClean="0">
              <a:solidFill>
                <a:srgbClr val="FF0000"/>
              </a:solidFill>
              <a:latin typeface="Apple LiGothic Medium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sz="3600" smtClean="0">
                <a:latin typeface="Apple LiGothic Medium" charset="0"/>
              </a:rPr>
              <a:t>經常</a:t>
            </a:r>
            <a:r>
              <a:rPr lang="ja-JP" altLang="en-US" sz="3600" smtClean="0">
                <a:solidFill>
                  <a:srgbClr val="FF0000"/>
                </a:solidFill>
                <a:latin typeface="Apple LiGothic Medium" charset="0"/>
              </a:rPr>
              <a:t>騷擾</a:t>
            </a:r>
            <a:r>
              <a:rPr lang="ja-JP" altLang="en-US" sz="3600" smtClean="0">
                <a:latin typeface="Apple LiGothic Medium" charset="0"/>
              </a:rPr>
              <a:t>他人</a:t>
            </a:r>
            <a:endParaRPr lang="en-US" altLang="ja-JP" sz="3600" smtClean="0">
              <a:latin typeface="Apple LiGothic Medium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sz="3600" smtClean="0">
                <a:latin typeface="Apple LiGothic Medium" charset="0"/>
              </a:rPr>
              <a:t>處事缺乏</a:t>
            </a:r>
            <a:r>
              <a:rPr lang="ja-JP" altLang="en-US" sz="3600" smtClean="0">
                <a:solidFill>
                  <a:srgbClr val="FF0000"/>
                </a:solidFill>
                <a:latin typeface="Apple LiGothic Medium" charset="0"/>
              </a:rPr>
              <a:t>深思熟慮</a:t>
            </a:r>
            <a:endParaRPr lang="en-US" altLang="ja-JP" sz="3600" smtClean="0">
              <a:solidFill>
                <a:srgbClr val="FF0000"/>
              </a:solidFill>
              <a:latin typeface="Apple LiGothic Medium" charset="0"/>
            </a:endParaRPr>
          </a:p>
        </p:txBody>
      </p:sp>
      <p:pic>
        <p:nvPicPr>
          <p:cNvPr id="5018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933825"/>
            <a:ext cx="5964237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2B63FC3-FBB4-46EF-BB84-BD22A59C2872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12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TW" sz="4400" b="1" smtClean="0">
                <a:latin typeface="Apple LiGothic Medium" charset="0"/>
              </a:rPr>
              <a:t> ADD? HD? ADHD?</a:t>
            </a:r>
            <a:endParaRPr lang="en-GB" altLang="zh-TW" sz="4400" b="1" smtClean="0">
              <a:latin typeface="Apple LiGothic Medium" charset="0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62950" cy="4373563"/>
          </a:xfrm>
        </p:spPr>
        <p:txBody>
          <a:bodyPr/>
          <a:lstStyle/>
          <a:p>
            <a:pPr marL="514350" indent="-514350">
              <a:buFont typeface="Corbel" panose="020B0503020204020204" pitchFamily="34" charset="0"/>
              <a:buAutoNum type="arabicPeriod"/>
            </a:pPr>
            <a:r>
              <a:rPr lang="en-US" altLang="zh-TW" sz="3600" smtClean="0">
                <a:latin typeface="Apple LiGothic Medium" charset="0"/>
              </a:rPr>
              <a:t>Attention-Deficit Disorder (ADD)</a:t>
            </a:r>
            <a:br>
              <a:rPr lang="en-US" altLang="zh-TW" sz="3600" smtClean="0">
                <a:latin typeface="Apple LiGothic Medium" charset="0"/>
              </a:rPr>
            </a:br>
            <a:r>
              <a:rPr lang="zh-TW" altLang="en-US" sz="3600" smtClean="0">
                <a:latin typeface="Apple LiGothic Medium" charset="0"/>
              </a:rPr>
              <a:t>專注力缺乏</a:t>
            </a:r>
            <a:r>
              <a:rPr lang="ja-JP" altLang="en-US" sz="3600" smtClean="0">
                <a:latin typeface="Apple LiGothic Medium" charset="0"/>
              </a:rPr>
              <a:t>型</a:t>
            </a:r>
            <a:endParaRPr lang="en-US" altLang="ja-JP" sz="3600" smtClean="0">
              <a:latin typeface="Apple LiGothic Medium" charset="0"/>
            </a:endParaRPr>
          </a:p>
          <a:p>
            <a:pPr marL="514350" indent="-514350">
              <a:buFont typeface="Corbel" panose="020B0503020204020204" pitchFamily="34" charset="0"/>
              <a:buAutoNum type="arabicPeriod"/>
            </a:pPr>
            <a:r>
              <a:rPr lang="en-US" altLang="zh-TW" sz="3600" smtClean="0">
                <a:latin typeface="Apple LiGothic Medium" charset="0"/>
              </a:rPr>
              <a:t>Hyperactivity/Impulsivity (HD)</a:t>
            </a:r>
            <a:br>
              <a:rPr lang="en-US" altLang="zh-TW" sz="3600" smtClean="0">
                <a:latin typeface="Apple LiGothic Medium" charset="0"/>
              </a:rPr>
            </a:br>
            <a:r>
              <a:rPr lang="zh-TW" altLang="en-US" sz="3600" smtClean="0">
                <a:latin typeface="Apple LiGothic Medium" charset="0"/>
              </a:rPr>
              <a:t>過動衝動</a:t>
            </a:r>
            <a:r>
              <a:rPr lang="ja-JP" altLang="en-US" sz="3600" smtClean="0">
                <a:latin typeface="Apple LiGothic Medium" charset="0"/>
              </a:rPr>
              <a:t>型</a:t>
            </a:r>
            <a:endParaRPr lang="en-US" altLang="ja-JP" sz="3600" smtClean="0">
              <a:latin typeface="Apple LiGothic Medium" charset="0"/>
            </a:endParaRPr>
          </a:p>
          <a:p>
            <a:pPr marL="514350" indent="-514350">
              <a:buFont typeface="Corbel" panose="020B0503020204020204" pitchFamily="34" charset="0"/>
              <a:buAutoNum type="arabicPeriod"/>
            </a:pPr>
            <a:r>
              <a:rPr lang="en-US" altLang="zh-TW" sz="3600" smtClean="0">
                <a:latin typeface="Apple LiGothic Medium" charset="0"/>
              </a:rPr>
              <a:t>Attention-Deficit/Hyperactivity Disorder (ADHD) </a:t>
            </a:r>
            <a:br>
              <a:rPr lang="en-US" altLang="zh-TW" sz="3600" smtClean="0">
                <a:latin typeface="Apple LiGothic Medium" charset="0"/>
              </a:rPr>
            </a:br>
            <a:r>
              <a:rPr lang="ja-JP" altLang="en-US" sz="3600" smtClean="0">
                <a:latin typeface="Apple LiGothic Medium" charset="0"/>
              </a:rPr>
              <a:t>混合型</a:t>
            </a:r>
            <a:endParaRPr lang="en-US" altLang="ja-JP" sz="3600" smtClean="0">
              <a:latin typeface="Apple LiGothic Medium" charset="0"/>
            </a:endParaRPr>
          </a:p>
          <a:p>
            <a:pPr marL="514350" indent="-514350">
              <a:buFontTx/>
              <a:buNone/>
            </a:pPr>
            <a:endParaRPr lang="en-GB" altLang="en-US" sz="2800" smtClean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5120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080000"/>
            <a:ext cx="2168525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5C50ED3-A25C-442D-91B0-E0CA27D2B255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13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5888"/>
            <a:ext cx="8435975" cy="1371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學習方面的影響</a:t>
            </a:r>
            <a:endParaRPr lang="en-US" altLang="en-US" smtClean="0"/>
          </a:p>
        </p:txBody>
      </p:sp>
      <p:pic>
        <p:nvPicPr>
          <p:cNvPr id="5837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8846">
            <a:off x="473075" y="2660650"/>
            <a:ext cx="3492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8002">
            <a:off x="4375150" y="1997075"/>
            <a:ext cx="19145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305300"/>
            <a:ext cx="3860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AC303D4-C432-4150-945F-9D2AD3565E05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14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435975" cy="1371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社交方面的影響</a:t>
            </a:r>
            <a:endParaRPr lang="en-US" altLang="en-US" smtClean="0"/>
          </a:p>
        </p:txBody>
      </p:sp>
      <p:pic>
        <p:nvPicPr>
          <p:cNvPr id="593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12988"/>
            <a:ext cx="2695575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89363"/>
            <a:ext cx="3492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879EF60-0BE5-47A7-9641-B2EC30DC7559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15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435975" cy="1371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家庭方面的影響</a:t>
            </a:r>
            <a:endParaRPr lang="en-US" altLang="en-US" smtClean="0"/>
          </a:p>
        </p:txBody>
      </p:sp>
      <p:pic>
        <p:nvPicPr>
          <p:cNvPr id="604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764">
            <a:off x="5313363" y="1493838"/>
            <a:ext cx="3170237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00438"/>
            <a:ext cx="456565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2302">
            <a:off x="6108700" y="4141788"/>
            <a:ext cx="24860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8C4D664-D422-42EE-B547-6A172604DCB4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16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標題 1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HK" altLang="en-US" sz="4400" smtClean="0">
                <a:latin typeface="Apple LiGothic Medium" charset="0"/>
              </a:rPr>
              <a:t>自閉症</a:t>
            </a:r>
            <a:r>
              <a:rPr lang="en-US" altLang="ja-JP" sz="4400" smtClean="0">
                <a:latin typeface="Apple LiGothic Medium" charset="0"/>
              </a:rPr>
              <a:t> Autism</a:t>
            </a:r>
            <a:endParaRPr lang="en-US" altLang="zh-HK" sz="4400" smtClean="0">
              <a:latin typeface="Apple LiGothic Medium" charset="0"/>
            </a:endParaRP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1739900"/>
            <a:ext cx="34671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955800"/>
            <a:ext cx="3098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3467100"/>
            <a:ext cx="28956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4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 sz="22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884691-FA89-4A4D-BD17-4DFDCCD22DA6}" type="slidenum">
              <a:rPr lang="en-US" altLang="zh-TW" sz="1400" smtClean="0"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zh-TW" sz="1400" smtClean="0">
              <a:ea typeface="新細明體" panose="02020500000000000000" pitchFamily="18" charset="-120"/>
            </a:endParaRPr>
          </a:p>
        </p:txBody>
      </p:sp>
      <p:sp>
        <p:nvSpPr>
          <p:cNvPr id="63495" name="標題 1"/>
          <p:cNvSpPr txBox="1">
            <a:spLocks/>
          </p:cNvSpPr>
          <p:nvPr/>
        </p:nvSpPr>
        <p:spPr bwMode="auto">
          <a:xfrm>
            <a:off x="6227763" y="5373688"/>
            <a:ext cx="23050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4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 sz="22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400">
                <a:solidFill>
                  <a:schemeClr val="tx2"/>
                </a:solidFill>
                <a:latin typeface="Apple LiGothic Medium" charset="0"/>
              </a:rPr>
              <a:t>孤獨症</a:t>
            </a:r>
            <a:endParaRPr lang="zh-HK" altLang="en-US" sz="4400">
              <a:solidFill>
                <a:schemeClr val="tx2"/>
              </a:solidFill>
              <a:latin typeface="Apple LiGothic 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>
                <a:latin typeface="儷黑 Pro" charset="-120"/>
                <a:ea typeface="儷黑 Pro" charset="-120"/>
              </a:rPr>
              <a:t>自閉症相關詞彙</a:t>
            </a:r>
            <a:r>
              <a:rPr lang="en-US" altLang="zh-TW" smtClean="0">
                <a:latin typeface="儷黑 Pro" charset="-120"/>
                <a:ea typeface="儷黑 Pro" charset="-120"/>
              </a:rPr>
              <a:t> (</a:t>
            </a:r>
            <a:r>
              <a:rPr lang="zh-TW" altLang="en-US" smtClean="0">
                <a:latin typeface="儷黑 Pro" charset="-120"/>
                <a:ea typeface="儷黑 Pro" charset="-120"/>
              </a:rPr>
              <a:t>香港</a:t>
            </a:r>
            <a:r>
              <a:rPr lang="en-US" altLang="zh-TW" smtClean="0">
                <a:latin typeface="儷黑 Pro" charset="-120"/>
                <a:ea typeface="儷黑 Pro" charset="-120"/>
              </a:rPr>
              <a:t>)</a:t>
            </a:r>
            <a:endParaRPr lang="en-US" altLang="en-US" smtClean="0">
              <a:latin typeface="儷黑 Pro" charset="-120"/>
              <a:ea typeface="儷黑 Pro" charset="-120"/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323850" y="1773238"/>
            <a:ext cx="8229600" cy="5084762"/>
          </a:xfrm>
        </p:spPr>
        <p:txBody>
          <a:bodyPr/>
          <a:lstStyle/>
          <a:p>
            <a:pPr marL="0" indent="0" eaLnBrk="1" hangingPunct="1"/>
            <a:r>
              <a:rPr lang="en-US" altLang="zh-TW" sz="2000" smtClean="0">
                <a:latin typeface="Arial" panose="020B0604020202020204" pitchFamily="34" charset="0"/>
              </a:rPr>
              <a:t>ASD (Autism Spectrum Disorder)</a:t>
            </a:r>
          </a:p>
          <a:p>
            <a:pPr marL="0" indent="0" eaLnBrk="1" hangingPunct="1"/>
            <a:r>
              <a:rPr lang="en-US" altLang="zh-TW" sz="2000" smtClean="0">
                <a:latin typeface="Arial" panose="020B0604020202020204" pitchFamily="34" charset="0"/>
              </a:rPr>
              <a:t>PDD (Pervasive Developmental Disorder)</a:t>
            </a:r>
          </a:p>
          <a:p>
            <a:pPr marL="0" indent="0" eaLnBrk="1" hangingPunct="1"/>
            <a:r>
              <a:rPr lang="en-US" altLang="zh-TW" sz="2000" smtClean="0">
                <a:latin typeface="Arial" panose="020B0604020202020204" pitchFamily="34" charset="0"/>
              </a:rPr>
              <a:t>Autistic Disorder</a:t>
            </a:r>
          </a:p>
          <a:p>
            <a:pPr marL="0" indent="0" eaLnBrk="1" hangingPunct="1"/>
            <a:r>
              <a:rPr lang="en-US" altLang="zh-TW" sz="2000" smtClean="0">
                <a:latin typeface="Arial" panose="020B0604020202020204" pitchFamily="34" charset="0"/>
              </a:rPr>
              <a:t>Autistic Features</a:t>
            </a:r>
          </a:p>
          <a:p>
            <a:pPr marL="0" indent="0" eaLnBrk="1" hangingPunct="1"/>
            <a:r>
              <a:rPr lang="zh-TW" altLang="en-US" sz="2000" smtClean="0">
                <a:solidFill>
                  <a:srgbClr val="0000FF"/>
                </a:solidFill>
                <a:latin typeface="儷黑 Pro" charset="-120"/>
                <a:ea typeface="儷黑 Pro" charset="-120"/>
              </a:rPr>
              <a:t>自閉症譜系障礙</a:t>
            </a:r>
            <a:endParaRPr lang="en-US" altLang="zh-TW" sz="2000" smtClean="0">
              <a:solidFill>
                <a:srgbClr val="0000FF"/>
              </a:solidFill>
              <a:latin typeface="儷黑 Pro" charset="-120"/>
              <a:ea typeface="儷黑 Pro" charset="-120"/>
            </a:endParaRPr>
          </a:p>
          <a:p>
            <a:pPr marL="0" indent="0" eaLnBrk="1" hangingPunct="1"/>
            <a:r>
              <a:rPr lang="zh-TW" altLang="en-US" sz="2000" smtClean="0">
                <a:solidFill>
                  <a:srgbClr val="0000FF"/>
                </a:solidFill>
                <a:latin typeface="儷黑 Pro" charset="-120"/>
                <a:ea typeface="儷黑 Pro" charset="-120"/>
              </a:rPr>
              <a:t>自閉症傾向</a:t>
            </a:r>
            <a:r>
              <a:rPr lang="zh-TW" altLang="en-US" sz="2000" baseline="30000" smtClean="0">
                <a:solidFill>
                  <a:srgbClr val="0000FF"/>
                </a:solidFill>
                <a:latin typeface="儷黑 Pro" charset="-120"/>
                <a:ea typeface="儷黑 Pro" charset="-120"/>
              </a:rPr>
              <a:t>＊</a:t>
            </a:r>
            <a:endParaRPr lang="en-US" altLang="zh-TW" sz="2000" baseline="30000" smtClean="0">
              <a:solidFill>
                <a:srgbClr val="0000FF"/>
              </a:solidFill>
              <a:latin typeface="儷黑 Pro" charset="-120"/>
              <a:ea typeface="儷黑 Pro" charset="-120"/>
            </a:endParaRPr>
          </a:p>
          <a:p>
            <a:pPr marL="0" indent="0" eaLnBrk="1" hangingPunct="1"/>
            <a:r>
              <a:rPr lang="en-US" altLang="en-US" sz="2000" smtClean="0">
                <a:solidFill>
                  <a:srgbClr val="0000FF"/>
                </a:solidFill>
                <a:latin typeface="儷黑 Pro" charset="-120"/>
                <a:ea typeface="儷黑 Pro" charset="-120"/>
              </a:rPr>
              <a:t>亞氏保加症</a:t>
            </a:r>
            <a:endParaRPr lang="en-US" altLang="zh-TW" sz="2000" smtClean="0">
              <a:solidFill>
                <a:srgbClr val="0000FF"/>
              </a:solidFill>
              <a:latin typeface="儷黑 Pro" charset="-120"/>
              <a:ea typeface="儷黑 Pro" charset="-120"/>
            </a:endParaRPr>
          </a:p>
          <a:p>
            <a:pPr marL="0" indent="0" eaLnBrk="1" hangingPunct="1"/>
            <a:r>
              <a:rPr lang="zh-TW" altLang="en-US" sz="2000" smtClean="0">
                <a:latin typeface="Arial" panose="020B0604020202020204" pitchFamily="34" charset="0"/>
              </a:rPr>
              <a:t>廣泛性發展障礙</a:t>
            </a:r>
            <a:endParaRPr lang="en-US" altLang="zh-TW" sz="2000" smtClean="0">
              <a:latin typeface="Arial" panose="020B0604020202020204" pitchFamily="34" charset="0"/>
            </a:endParaRPr>
          </a:p>
          <a:p>
            <a:pPr marL="0" indent="0" eaLnBrk="1" hangingPunct="1"/>
            <a:r>
              <a:rPr lang="zh-TW" altLang="en-US" sz="2000" smtClean="0">
                <a:latin typeface="Arial" panose="020B0604020202020204" pitchFamily="34" charset="0"/>
              </a:rPr>
              <a:t>彌漫性發育障礙</a:t>
            </a:r>
            <a:endParaRPr lang="en-US" altLang="zh-TW" sz="2000" smtClean="0">
              <a:latin typeface="Arial" panose="020B0604020202020204" pitchFamily="34" charset="0"/>
            </a:endParaRPr>
          </a:p>
        </p:txBody>
      </p:sp>
      <p:pic>
        <p:nvPicPr>
          <p:cNvPr id="67588" name="圖片 3" descr="spectr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068638"/>
            <a:ext cx="47021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4876800" y="6091238"/>
            <a:ext cx="2651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4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 sz="22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2800">
                <a:solidFill>
                  <a:schemeClr val="tx1"/>
                </a:solidFill>
              </a:rPr>
              <a:t>Spectrum = 光譜</a:t>
            </a:r>
          </a:p>
        </p:txBody>
      </p:sp>
      <p:sp>
        <p:nvSpPr>
          <p:cNvPr id="6759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E3C924B-F5DF-428D-B392-CC3D7349A40E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18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b="1" smtClean="0">
                <a:latin typeface="儷黑 Pro" charset="-120"/>
                <a:ea typeface="儷黑 Pro" charset="-120"/>
              </a:rPr>
              <a:t>自閉症譜系障礙</a:t>
            </a:r>
            <a:endParaRPr lang="en-US" altLang="en-US" b="1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002588" cy="5041900"/>
          </a:xfrm>
        </p:spPr>
        <p:txBody>
          <a:bodyPr/>
          <a:lstStyle/>
          <a:p>
            <a:r>
              <a:rPr lang="en-US" altLang="zh-TW" dirty="0" smtClean="0"/>
              <a:t> </a:t>
            </a:r>
            <a:r>
              <a:rPr lang="en-US" altLang="zh-TW" dirty="0" smtClean="0">
                <a:latin typeface="Arial" panose="020B0604020202020204" pitchFamily="34" charset="0"/>
              </a:rPr>
              <a:t>Autism Spectrum Disorder </a:t>
            </a:r>
            <a:r>
              <a:rPr lang="zh-TW" altLang="en-US" dirty="0" smtClean="0">
                <a:latin typeface="Arial" panose="020B0604020202020204" pitchFamily="34" charset="0"/>
              </a:rPr>
              <a:t>（</a:t>
            </a:r>
            <a:r>
              <a:rPr lang="en-US" altLang="zh-TW" dirty="0" smtClean="0">
                <a:latin typeface="Arial" panose="020B0604020202020204" pitchFamily="34" charset="0"/>
              </a:rPr>
              <a:t>ASD</a:t>
            </a:r>
            <a:r>
              <a:rPr lang="zh-TW" altLang="en-US" dirty="0" smtClean="0">
                <a:latin typeface="Arial" panose="020B0604020202020204" pitchFamily="34" charset="0"/>
              </a:rPr>
              <a:t>）</a:t>
            </a:r>
            <a:endParaRPr lang="en-US" altLang="zh-TW" dirty="0" smtClean="0">
              <a:latin typeface="Arial" panose="020B0604020202020204" pitchFamily="34" charset="0"/>
            </a:endParaRPr>
          </a:p>
          <a:p>
            <a:r>
              <a:rPr lang="zh-TW" altLang="zh-TW" dirty="0" smtClean="0">
                <a:latin typeface="Arial" panose="020B0604020202020204" pitchFamily="34" charset="0"/>
              </a:rPr>
              <a:t>－</a:t>
            </a:r>
            <a:r>
              <a:rPr lang="zh-TW" altLang="en-US" dirty="0" smtClean="0">
                <a:latin typeface="Arial" panose="020B0604020202020204" pitchFamily="34" charset="0"/>
              </a:rPr>
              <a:t>譜系</a:t>
            </a:r>
            <a:r>
              <a:rPr lang="en-US" altLang="zh-TW" dirty="0" smtClean="0">
                <a:latin typeface="Arial" panose="020B0604020202020204" pitchFamily="34" charset="0"/>
              </a:rPr>
              <a:t>(Spectrum)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zh-TW" altLang="en-US" dirty="0">
                <a:solidFill>
                  <a:schemeClr val="accent2"/>
                </a:solidFill>
                <a:latin typeface="Arial" panose="020B0604020202020204" pitchFamily="34" charset="0"/>
              </a:rPr>
              <a:t>過去</a:t>
            </a:r>
            <a:r>
              <a:rPr lang="zh-TW" altLang="en-US" dirty="0">
                <a:latin typeface="Arial" panose="020B0604020202020204" pitchFamily="34" charset="0"/>
              </a:rPr>
              <a:t>自閉症患者可分成不同分組</a:t>
            </a:r>
            <a:r>
              <a:rPr lang="en-US" altLang="zh-TW" dirty="0">
                <a:latin typeface="Arial" panose="020B0604020202020204" pitchFamily="34" charset="0"/>
              </a:rPr>
              <a:t> (subgrouping, X new diagnostic criteria)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zh-TW" altLang="en-US" dirty="0" smtClean="0">
                <a:latin typeface="Arial" panose="020B0604020202020204" pitchFamily="34" charset="0"/>
              </a:rPr>
              <a:t>自閉症患者症狀有著不同的程度</a:t>
            </a:r>
            <a:r>
              <a:rPr lang="en-US" altLang="zh-TW" dirty="0" smtClean="0">
                <a:latin typeface="Arial" panose="020B0604020202020204" pitchFamily="34" charset="0"/>
              </a:rPr>
              <a:t> (dimensional)</a:t>
            </a:r>
          </a:p>
          <a:p>
            <a:pPr lvl="1"/>
            <a:r>
              <a:rPr lang="zh-HK" altLang="en-US" dirty="0">
                <a:latin typeface="Arial" panose="020B0604020202020204" pitchFamily="34" charset="0"/>
              </a:rPr>
              <a:t>高</a:t>
            </a:r>
            <a:r>
              <a:rPr lang="zh-HK" altLang="en-US" dirty="0" smtClean="0">
                <a:latin typeface="Arial" panose="020B0604020202020204" pitchFamily="34" charset="0"/>
              </a:rPr>
              <a:t>功能</a:t>
            </a:r>
            <a:r>
              <a:rPr lang="en-US" altLang="zh-HK" dirty="0" smtClean="0">
                <a:latin typeface="Arial" panose="020B0604020202020204" pitchFamily="34" charset="0"/>
              </a:rPr>
              <a:t>------</a:t>
            </a:r>
            <a:r>
              <a:rPr lang="zh-HK" altLang="en-US" dirty="0">
                <a:latin typeface="Arial" panose="020B0604020202020204" pitchFamily="34" charset="0"/>
              </a:rPr>
              <a:t>低</a:t>
            </a:r>
            <a:r>
              <a:rPr lang="zh-HK" altLang="en-US" dirty="0" smtClean="0">
                <a:latin typeface="Arial" panose="020B0604020202020204" pitchFamily="34" charset="0"/>
              </a:rPr>
              <a:t>功能 </a:t>
            </a:r>
            <a:r>
              <a:rPr lang="en-US" altLang="zh-HK" dirty="0" smtClean="0">
                <a:latin typeface="Arial" panose="020B0604020202020204" pitchFamily="34" charset="0"/>
              </a:rPr>
              <a:t>(High Functioning - Low Functioning)</a:t>
            </a:r>
            <a:endParaRPr lang="en-US" altLang="zh-TW" dirty="0" smtClean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AutoNum type="arabicPeriod"/>
            </a:pPr>
            <a:r>
              <a:rPr lang="zh-TW" altLang="en-US" dirty="0" smtClean="0">
                <a:latin typeface="Arial" panose="020B0604020202020204" pitchFamily="34" charset="0"/>
              </a:rPr>
              <a:t>延續的自閉症特質</a:t>
            </a:r>
            <a:r>
              <a:rPr lang="en-US" altLang="zh-TW" dirty="0" smtClean="0">
                <a:latin typeface="Arial" panose="020B0604020202020204" pitchFamily="34" charset="0"/>
              </a:rPr>
              <a:t> (autistic- like traits)</a:t>
            </a:r>
          </a:p>
          <a:p>
            <a:pPr algn="r"/>
            <a:r>
              <a:rPr lang="en-US" altLang="zh-TW" sz="1600" dirty="0" smtClean="0">
                <a:latin typeface="Arial" panose="020B0604020202020204" pitchFamily="34" charset="0"/>
              </a:rPr>
              <a:t>(Lai, Lombardo, </a:t>
            </a:r>
            <a:r>
              <a:rPr lang="en-US" altLang="zh-TW" sz="1600" dirty="0" err="1" smtClean="0">
                <a:latin typeface="Arial" panose="020B0604020202020204" pitchFamily="34" charset="0"/>
              </a:rPr>
              <a:t>Chakrabarti</a:t>
            </a:r>
            <a:r>
              <a:rPr lang="en-US" altLang="zh-TW" sz="1600" dirty="0" smtClean="0">
                <a:latin typeface="Arial" panose="020B0604020202020204" pitchFamily="34" charset="0"/>
              </a:rPr>
              <a:t> and Baron- Cohen, 2013)</a:t>
            </a:r>
          </a:p>
          <a:p>
            <a:pPr>
              <a:buFont typeface="Arial" panose="020B0604020202020204" pitchFamily="34" charset="0"/>
              <a:buAutoNum type="arabicPeriod"/>
            </a:pPr>
            <a:endParaRPr lang="en-US" altLang="en-US" dirty="0" smtClean="0"/>
          </a:p>
        </p:txBody>
      </p:sp>
      <p:pic>
        <p:nvPicPr>
          <p:cNvPr id="6963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906162"/>
            <a:ext cx="4525813" cy="95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D20A5CA-0D26-4406-B8F3-28BC3B87A1CE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19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標題 2">
            <a:extLst>
              <a:ext uri="{FF2B5EF4-FFF2-40B4-BE49-F238E27FC236}">
                <a16:creationId xmlns="" xmlns:a16="http://schemas.microsoft.com/office/drawing/2014/main" id="{298A7779-2CD9-4D4A-9932-E1B3B624E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微軟正黑體" panose="020B0604030504040204" pitchFamily="34" charset="-120"/>
              </a:rPr>
              <a:t>講者介紹</a:t>
            </a:r>
          </a:p>
        </p:txBody>
      </p:sp>
      <p:sp>
        <p:nvSpPr>
          <p:cNvPr id="28675" name="內容版面配置區 1"/>
          <p:cNvSpPr>
            <a:spLocks noGrp="1"/>
          </p:cNvSpPr>
          <p:nvPr>
            <p:ph idx="1"/>
          </p:nvPr>
        </p:nvSpPr>
        <p:spPr>
          <a:xfrm>
            <a:off x="468313" y="1916113"/>
            <a:ext cx="8469312" cy="4511675"/>
          </a:xfrm>
        </p:spPr>
        <p:txBody>
          <a:bodyPr/>
          <a:lstStyle/>
          <a:p>
            <a:pPr marL="365125" indent="-282575" eaLnBrk="1" hangingPunct="1">
              <a:buFont typeface="Wingdings 2" panose="05020102010507070707" pitchFamily="18" charset="2"/>
              <a:buChar char=""/>
            </a:pPr>
            <a:r>
              <a:rPr lang="zh-TW" altLang="en-US" dirty="0" smtClean="0">
                <a:solidFill>
                  <a:srgbClr val="528A02"/>
                </a:solidFill>
                <a:latin typeface="Apple LiGothic Medium" charset="0"/>
              </a:rPr>
              <a:t>現任香港樹仁大學 輔導暨研究中心</a:t>
            </a:r>
            <a:r>
              <a:rPr lang="en-US" altLang="zh-TW" dirty="0" smtClean="0">
                <a:solidFill>
                  <a:srgbClr val="528A02"/>
                </a:solidFill>
                <a:latin typeface="Apple LiGothic Medium" charset="0"/>
              </a:rPr>
              <a:t> </a:t>
            </a:r>
            <a:r>
              <a:rPr lang="zh-TW" altLang="en-US" dirty="0" smtClean="0">
                <a:solidFill>
                  <a:srgbClr val="528A02"/>
                </a:solidFill>
                <a:latin typeface="Apple LiGothic Medium" charset="0"/>
              </a:rPr>
              <a:t>註冊輔導心理學家</a:t>
            </a:r>
            <a:endParaRPr lang="en-US" altLang="zh-TW" dirty="0" smtClean="0">
              <a:solidFill>
                <a:srgbClr val="528A02"/>
              </a:solidFill>
              <a:latin typeface="Apple LiGothic Medium" charset="0"/>
            </a:endParaRPr>
          </a:p>
          <a:p>
            <a:pPr marL="365125" indent="-282575" eaLnBrk="1" hangingPunct="1">
              <a:buFont typeface="Wingdings 2" panose="05020102010507070707" pitchFamily="18" charset="2"/>
              <a:buChar char=""/>
            </a:pPr>
            <a:r>
              <a:rPr lang="zh-TW" altLang="en-US" dirty="0" smtClean="0">
                <a:latin typeface="Apple LiGothic Medium" charset="0"/>
              </a:rPr>
              <a:t>香港樹仁大學 </a:t>
            </a:r>
            <a:r>
              <a:rPr lang="en-US" altLang="zh-TW" dirty="0" smtClean="0">
                <a:latin typeface="Apple LiGothic Medium" charset="0"/>
              </a:rPr>
              <a:t>			</a:t>
            </a:r>
            <a:r>
              <a:rPr lang="zh-TW" altLang="en-US" dirty="0" smtClean="0">
                <a:latin typeface="Apple LiGothic Medium" charset="0"/>
              </a:rPr>
              <a:t>社會科學碩士</a:t>
            </a:r>
            <a:r>
              <a:rPr lang="en-US" altLang="zh-TW" dirty="0" smtClean="0">
                <a:latin typeface="Apple LiGothic Medium" charset="0"/>
              </a:rPr>
              <a:t>(</a:t>
            </a:r>
            <a:r>
              <a:rPr lang="zh-TW" altLang="en-US" dirty="0" smtClean="0">
                <a:latin typeface="Apple LiGothic Medium" charset="0"/>
              </a:rPr>
              <a:t>輔導心理學</a:t>
            </a:r>
            <a:r>
              <a:rPr lang="en-US" altLang="zh-TW" dirty="0" smtClean="0">
                <a:latin typeface="Apple LiGothic Medium" charset="0"/>
              </a:rPr>
              <a:t>)</a:t>
            </a:r>
          </a:p>
          <a:p>
            <a:pPr marL="365125" indent="-282575" eaLnBrk="1" hangingPunct="1">
              <a:buFont typeface="Wingdings 2" panose="05020102010507070707" pitchFamily="18" charset="2"/>
              <a:buChar char=""/>
            </a:pPr>
            <a:r>
              <a:rPr lang="zh-TW" altLang="en-US" dirty="0" smtClean="0">
                <a:latin typeface="Apple LiGothic Medium" charset="0"/>
              </a:rPr>
              <a:t>香港心理學會</a:t>
            </a:r>
            <a:r>
              <a:rPr lang="en-US" altLang="zh-TW" dirty="0" smtClean="0">
                <a:latin typeface="Apple LiGothic Medium" charset="0"/>
              </a:rPr>
              <a:t>			</a:t>
            </a:r>
            <a:r>
              <a:rPr lang="zh-TW" altLang="en-US" dirty="0" smtClean="0">
                <a:latin typeface="Apple LiGothic Medium" charset="0"/>
              </a:rPr>
              <a:t>註冊輔導心理學家</a:t>
            </a:r>
          </a:p>
          <a:p>
            <a:pPr marL="365125" indent="-282575" eaLnBrk="1" hangingPunct="1">
              <a:buFont typeface="Wingdings 2" panose="05020102010507070707" pitchFamily="18" charset="2"/>
              <a:buChar char=""/>
            </a:pPr>
            <a:r>
              <a:rPr lang="zh-TW" altLang="en-US" dirty="0" smtClean="0">
                <a:latin typeface="Apple LiGothic Medium" charset="0"/>
              </a:rPr>
              <a:t>亞洲專業輔導及心理協會</a:t>
            </a:r>
            <a:r>
              <a:rPr lang="en-US" altLang="zh-TW" dirty="0" smtClean="0">
                <a:latin typeface="Apple LiGothic Medium" charset="0"/>
              </a:rPr>
              <a:t>	</a:t>
            </a:r>
            <a:r>
              <a:rPr lang="zh-TW" altLang="en-US" dirty="0" smtClean="0">
                <a:latin typeface="Apple LiGothic Medium" charset="0"/>
              </a:rPr>
              <a:t>註冊臨床</a:t>
            </a:r>
            <a:r>
              <a:rPr lang="zh-TW" altLang="en-US" dirty="0">
                <a:latin typeface="Apple LiGothic Medium" charset="0"/>
              </a:rPr>
              <a:t>督導及註冊輔導員</a:t>
            </a:r>
            <a:endParaRPr lang="en-US" altLang="zh-TW" dirty="0" smtClean="0">
              <a:latin typeface="Apple LiGothic Medium" charset="0"/>
            </a:endParaRPr>
          </a:p>
          <a:p>
            <a:pPr marL="365125" indent="-282575" eaLnBrk="1" hangingPunct="1">
              <a:buFont typeface="Wingdings 2" panose="05020102010507070707" pitchFamily="18" charset="2"/>
              <a:buChar char=""/>
            </a:pPr>
            <a:r>
              <a:rPr lang="zh-HK" altLang="en-US" dirty="0">
                <a:latin typeface="Apple LiGothic Medium" charset="0"/>
              </a:rPr>
              <a:t>香港學校輔導專業人員總工會</a:t>
            </a:r>
            <a:r>
              <a:rPr lang="en-US" altLang="zh-TW" dirty="0" smtClean="0">
                <a:latin typeface="Apple LiGothic Medium" charset="0"/>
              </a:rPr>
              <a:t>	</a:t>
            </a:r>
            <a:r>
              <a:rPr lang="zh-HK" altLang="en-US" dirty="0">
                <a:latin typeface="Apple LiGothic Medium" charset="0"/>
              </a:rPr>
              <a:t>會長</a:t>
            </a:r>
            <a:endParaRPr lang="zh-TW" altLang="en-US" sz="2800" dirty="0" smtClean="0">
              <a:latin typeface="Apple LiGothic Medium" charset="0"/>
            </a:endParaRPr>
          </a:p>
        </p:txBody>
      </p:sp>
      <p:pic>
        <p:nvPicPr>
          <p:cNvPr id="28677" name="Content Placeholder 3" descr="New Logo_high_resolution拷貝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533" r="-36533"/>
          <a:stretch>
            <a:fillRect/>
          </a:stretch>
        </p:blipFill>
        <p:spPr bwMode="auto">
          <a:xfrm>
            <a:off x="173038" y="5200650"/>
            <a:ext cx="171926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" descr="Screen Shot 2012-07-23 at 5.52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1" r="21825" b="37668"/>
          <a:stretch>
            <a:fillRect/>
          </a:stretch>
        </p:blipFill>
        <p:spPr bwMode="auto">
          <a:xfrm>
            <a:off x="3821112" y="5022407"/>
            <a:ext cx="106997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4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 sz="22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CA725C-0A50-45AC-99BD-156AB89C89F8}" type="slidenum">
              <a:rPr lang="en-US" altLang="en-US" sz="1400" smtClean="0"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 smtClean="0">
              <a:ea typeface="新細明體" panose="02020500000000000000" pitchFamily="18" charset="-120"/>
            </a:endParaRPr>
          </a:p>
        </p:txBody>
      </p:sp>
      <p:pic>
        <p:nvPicPr>
          <p:cNvPr id="28680" name="image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71" y="5204279"/>
            <a:ext cx="1395412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8681" name="image1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9" y="5022407"/>
            <a:ext cx="17319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216" y="4854819"/>
            <a:ext cx="1443249" cy="14432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Placeholder 4">
            <a:extLst>
              <a:ext uri="{FF2B5EF4-FFF2-40B4-BE49-F238E27FC236}">
                <a16:creationId xmlns="" xmlns:a16="http://schemas.microsoft.com/office/drawing/2014/main" id="{6844C1BF-9C45-4748-9973-21F9E1293F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8200" y="665163"/>
            <a:ext cx="4191000" cy="381000"/>
          </a:xfrm>
        </p:spPr>
        <p:txBody>
          <a:bodyPr/>
          <a:lstStyle/>
          <a:p>
            <a:pPr marL="0" indent="0">
              <a:defRPr/>
            </a:pPr>
            <a:endParaRPr altLang="en-US">
              <a:solidFill>
                <a:srgbClr val="A6A6A6"/>
              </a:solidFill>
              <a:ea typeface="MS PGothic" panose="020B0600070205080204" pitchFamily="34" charset="-128"/>
            </a:endParaRPr>
          </a:p>
        </p:txBody>
      </p:sp>
      <p:grpSp>
        <p:nvGrpSpPr>
          <p:cNvPr id="71683" name="Group 22"/>
          <p:cNvGrpSpPr>
            <a:grpSpLocks/>
          </p:cNvGrpSpPr>
          <p:nvPr/>
        </p:nvGrpSpPr>
        <p:grpSpPr bwMode="auto">
          <a:xfrm>
            <a:off x="3543300" y="1592263"/>
            <a:ext cx="2057400" cy="2708275"/>
            <a:chOff x="3543300" y="1591943"/>
            <a:chExt cx="2057400" cy="2708434"/>
          </a:xfrm>
        </p:grpSpPr>
        <p:grpSp>
          <p:nvGrpSpPr>
            <p:cNvPr id="71700" name="Oval 10"/>
            <p:cNvGrpSpPr>
              <a:grpSpLocks/>
            </p:cNvGrpSpPr>
            <p:nvPr/>
          </p:nvGrpSpPr>
          <p:grpSpPr bwMode="auto">
            <a:xfrm>
              <a:off x="3505200" y="1930100"/>
              <a:ext cx="2120900" cy="2756062"/>
              <a:chOff x="3505200" y="1930400"/>
              <a:chExt cx="2120900" cy="2755900"/>
            </a:xfrm>
          </p:grpSpPr>
          <p:pic>
            <p:nvPicPr>
              <p:cNvPr id="71706" name="Oval 10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5200" y="1930400"/>
                <a:ext cx="2120900" cy="275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707" name="Text Box 20"/>
              <p:cNvSpPr txBox="1">
                <a:spLocks noChangeArrowheads="1"/>
              </p:cNvSpPr>
              <p:nvPr/>
            </p:nvSpPr>
            <p:spPr bwMode="auto">
              <a:xfrm>
                <a:off x="3844599" y="2247790"/>
                <a:ext cx="1454802" cy="1454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zh-MO">
                    <a:solidFill>
                      <a:srgbClr val="FFFFFF"/>
                    </a:solidFill>
                  </a:rPr>
                  <a:t>             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56A1B53-4B2D-4F8D-9685-B2CC5D601E05}"/>
                </a:ext>
              </a:extLst>
            </p:cNvPr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ea typeface="ＭＳ Ｐゴシック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3B3EA8CD-5632-458A-9306-ACEF3B04C283}"/>
                </a:ext>
              </a:extLst>
            </p:cNvPr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     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FE41B4D-265F-4F83-9A95-E7D5FE1E414F}"/>
                </a:ext>
              </a:extLst>
            </p:cNvPr>
            <p:cNvSpPr txBox="1"/>
            <p:nvPr/>
          </p:nvSpPr>
          <p:spPr>
            <a:xfrm>
              <a:off x="3635375" y="2708021"/>
              <a:ext cx="1930400" cy="665202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儷黑 Pro"/>
                  <a:ea typeface="儷黑 Pro"/>
                  <a:cs typeface="儷黑 Pro"/>
                </a:rPr>
                <a:t>社交障礙</a:t>
              </a:r>
              <a:endParaRPr lang="en-US" sz="32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儷黑 Pro"/>
                <a:ea typeface="儷黑 Pro"/>
                <a:cs typeface="儷黑 Pro"/>
              </a:endParaRPr>
            </a:p>
          </p:txBody>
        </p:sp>
      </p:grpSp>
      <p:grpSp>
        <p:nvGrpSpPr>
          <p:cNvPr id="71684" name="Oval 6"/>
          <p:cNvGrpSpPr>
            <a:grpSpLocks/>
          </p:cNvGrpSpPr>
          <p:nvPr/>
        </p:nvGrpSpPr>
        <p:grpSpPr bwMode="auto">
          <a:xfrm>
            <a:off x="622300" y="1905000"/>
            <a:ext cx="2171700" cy="2781300"/>
            <a:chOff x="392" y="1200"/>
            <a:chExt cx="1368" cy="1752"/>
          </a:xfrm>
        </p:grpSpPr>
        <p:pic>
          <p:nvPicPr>
            <p:cNvPr id="71698" name="Oval 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1200"/>
              <a:ext cx="1368" cy="1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99" name="Text Box 4"/>
            <p:cNvSpPr txBox="1">
              <a:spLocks noChangeArrowheads="1"/>
            </p:cNvSpPr>
            <p:nvPr/>
          </p:nvSpPr>
          <p:spPr bwMode="auto">
            <a:xfrm>
              <a:off x="620" y="1397"/>
              <a:ext cx="917" cy="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MO">
                  <a:solidFill>
                    <a:srgbClr val="FFFFFF"/>
                  </a:solidFill>
                </a:rPr>
                <a:t>            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7D26E5C-4C36-4EAB-9CB6-5CF4766DC0D5}"/>
              </a:ext>
            </a:extLst>
          </p:cNvPr>
          <p:cNvSpPr txBox="1"/>
          <p:nvPr/>
        </p:nvSpPr>
        <p:spPr bwMode="auto">
          <a:xfrm>
            <a:off x="1121392" y="1557338"/>
            <a:ext cx="1219200" cy="2708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7000" b="1" dirty="0">
                <a:solidFill>
                  <a:srgbClr val="F26200">
                    <a:alpha val="40000"/>
                  </a:srgbClr>
                </a:solidFill>
                <a:latin typeface="+mj-lt"/>
                <a:ea typeface="ＭＳ Ｐゴシック" charset="0"/>
                <a:cs typeface="Arial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5481FF0-303C-43E6-AD73-5BD016030891}"/>
              </a:ext>
            </a:extLst>
          </p:cNvPr>
          <p:cNvSpPr txBox="1"/>
          <p:nvPr/>
        </p:nvSpPr>
        <p:spPr bwMode="auto">
          <a:xfrm>
            <a:off x="900113" y="2636838"/>
            <a:ext cx="1930400" cy="682625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zh-TW" altLang="en-US" sz="32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儷黑 Pro"/>
                <a:ea typeface="儷黑 Pro"/>
                <a:cs typeface="儷黑 Pro"/>
              </a:rPr>
              <a:t>溝通障礙</a:t>
            </a:r>
            <a:endParaRPr lang="en-US" sz="3200" b="1" dirty="0">
              <a:solidFill>
                <a:schemeClr val="bg1"/>
              </a:solidFill>
              <a:effectLst>
                <a:outerShdw blurRad="50800" dist="25400" dir="5400000" algn="t" rotWithShape="0">
                  <a:prstClr val="black">
                    <a:alpha val="15000"/>
                  </a:prstClr>
                </a:outerShdw>
              </a:effectLst>
              <a:latin typeface="儷黑 Pro"/>
              <a:ea typeface="儷黑 Pro"/>
              <a:cs typeface="儷黑 Pro"/>
            </a:endParaRPr>
          </a:p>
        </p:txBody>
      </p:sp>
      <p:grpSp>
        <p:nvGrpSpPr>
          <p:cNvPr id="71687" name="Group 23"/>
          <p:cNvGrpSpPr>
            <a:grpSpLocks/>
          </p:cNvGrpSpPr>
          <p:nvPr/>
        </p:nvGrpSpPr>
        <p:grpSpPr bwMode="auto">
          <a:xfrm>
            <a:off x="6324600" y="1587500"/>
            <a:ext cx="2057400" cy="2708275"/>
            <a:chOff x="6324600" y="1587511"/>
            <a:chExt cx="2057400" cy="2708434"/>
          </a:xfrm>
        </p:grpSpPr>
        <p:grpSp>
          <p:nvGrpSpPr>
            <p:cNvPr id="71690" name="Oval 15"/>
            <p:cNvGrpSpPr>
              <a:grpSpLocks/>
            </p:cNvGrpSpPr>
            <p:nvPr/>
          </p:nvGrpSpPr>
          <p:grpSpPr bwMode="auto">
            <a:xfrm>
              <a:off x="6261100" y="1943132"/>
              <a:ext cx="2171700" cy="2781463"/>
              <a:chOff x="6261100" y="1943100"/>
              <a:chExt cx="2171700" cy="2781300"/>
            </a:xfrm>
          </p:grpSpPr>
          <p:pic>
            <p:nvPicPr>
              <p:cNvPr id="71696" name="Oval 15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1100" y="1943100"/>
                <a:ext cx="2171700" cy="278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697" name="Text Box 12"/>
              <p:cNvSpPr txBox="1">
                <a:spLocks noChangeArrowheads="1"/>
              </p:cNvSpPr>
              <p:nvPr/>
            </p:nvSpPr>
            <p:spPr bwMode="auto">
              <a:xfrm>
                <a:off x="6625899" y="2254893"/>
                <a:ext cx="1454802" cy="1454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zh-MO">
                    <a:solidFill>
                      <a:srgbClr val="FFFFFF"/>
                    </a:solidFill>
                  </a:rPr>
                  <a:t>             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94CBE7FA-86B3-4FA3-BA04-F4E9990FCD87}"/>
                </a:ext>
              </a:extLst>
            </p:cNvPr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7000" b="1" dirty="0">
                  <a:solidFill>
                    <a:srgbClr val="65B131">
                      <a:alpha val="64000"/>
                    </a:srgbClr>
                  </a:solidFill>
                  <a:latin typeface="+mj-lt"/>
                  <a:ea typeface="ＭＳ Ｐゴシック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B607624-A13D-45ED-A700-AC2339D06842}"/>
                </a:ext>
              </a:extLst>
            </p:cNvPr>
            <p:cNvSpPr txBox="1"/>
            <p:nvPr/>
          </p:nvSpPr>
          <p:spPr>
            <a:xfrm>
              <a:off x="6411913" y="2675013"/>
              <a:ext cx="1930400" cy="665201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儷黑 Pro"/>
                  <a:ea typeface="儷黑 Pro"/>
                  <a:cs typeface="儷黑 Pro"/>
                </a:rPr>
                <a:t>固執行為</a:t>
              </a:r>
              <a:endParaRPr lang="en-US" sz="32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儷黑 Pro"/>
                <a:ea typeface="儷黑 Pro"/>
                <a:cs typeface="儷黑 Pro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CB6095B9-CB9D-4BDA-9D7B-FAA5FC02126D}"/>
                </a:ext>
              </a:extLst>
            </p:cNvPr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       </a:t>
              </a:r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9600" y="381000"/>
            <a:ext cx="792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4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 sz="22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400" b="1">
                <a:solidFill>
                  <a:schemeClr val="tx1"/>
                </a:solidFill>
                <a:latin typeface="儷黑 Pro" charset="-120"/>
                <a:ea typeface="儷黑 Pro" charset="-120"/>
              </a:rPr>
              <a:t>自閉症的三個特徵</a:t>
            </a:r>
            <a:endParaRPr lang="en-US" altLang="en-US" sz="4400" b="1">
              <a:solidFill>
                <a:schemeClr val="tx1"/>
              </a:solidFill>
              <a:latin typeface="儷黑 Pro" charset="-120"/>
              <a:ea typeface="儷黑 Pro" charset="-120"/>
            </a:endParaRPr>
          </a:p>
        </p:txBody>
      </p:sp>
      <p:sp>
        <p:nvSpPr>
          <p:cNvPr id="71689" name="Slide Number Placeholder 1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2780DD6-7855-4BAA-9F78-51E419108DC4}" type="slidenum">
              <a:rPr lang="en-US" altLang="en-US" smtClean="0">
                <a:solidFill>
                  <a:schemeClr val="bg1"/>
                </a:solidFill>
                <a:ea typeface="新細明體" panose="02020500000000000000" pitchFamily="18" charset="-120"/>
              </a:rPr>
              <a:pPr/>
              <a:t>20</a:t>
            </a:fld>
            <a:endParaRPr lang="en-US" altLang="en-US" smtClean="0">
              <a:solidFill>
                <a:schemeClr val="bg1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3">
            <a:extLst>
              <a:ext uri="{FF2B5EF4-FFF2-40B4-BE49-F238E27FC236}">
                <a16:creationId xmlns="" xmlns:a16="http://schemas.microsoft.com/office/drawing/2014/main" id="{C57A1FAC-5464-4518-BE4E-8D727209539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0575"/>
            <a:ext cx="7772400" cy="3708400"/>
          </a:xfrm>
          <a:extLst>
            <a:ext uri="{909E8E84-426E-40DD-AFC4-6F175D3DCCD1}">
              <a14:hiddenFill xmlns:a14="http://schemas.microsoft.com/office/drawing/2010/main">
                <a:solidFill>
                  <a:srgbClr val="262626">
                    <a:alpha val="70195"/>
                  </a:srgbClr>
                </a:solidFill>
              </a14:hiddenFill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sz="4000">
                <a:ea typeface="MS PGothic" panose="020B0600070205080204" pitchFamily="34" charset="-128"/>
              </a:rPr>
              <a:t>語 言 及 溝 通 方 面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96BBCA8-D4AA-4CDE-AA7C-8B901B830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7772400" cy="10668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554A5F6-7ADC-44E5-92D1-D3998A1DFE36}"/>
              </a:ext>
            </a:extLst>
          </p:cNvPr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7000" b="1" dirty="0">
                <a:solidFill>
                  <a:srgbClr val="F26200">
                    <a:alpha val="40000"/>
                  </a:srgbClr>
                </a:solidFill>
                <a:latin typeface="Calibri" charset="0"/>
                <a:ea typeface="ＭＳ Ｐゴシック" charset="0"/>
                <a:cs typeface="Arial" pitchFamily="34" charset="0"/>
              </a:rPr>
              <a:t>1</a:t>
            </a:r>
          </a:p>
        </p:txBody>
      </p:sp>
      <p:pic>
        <p:nvPicPr>
          <p:cNvPr id="72709" name="Rounded Rectangular Callou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76300"/>
            <a:ext cx="36449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Rounded Rectangular Callout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71700"/>
            <a:ext cx="36449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Rounded Rectangular Callout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67100"/>
            <a:ext cx="36449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Rounded Rectangular Callout 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62500"/>
            <a:ext cx="36449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FCD4466-51A2-4CC5-AF24-B10B48AF34DC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21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400" b="1" smtClean="0"/>
              <a:t>語 言 及 溝 通 方 面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395288" y="2133600"/>
            <a:ext cx="8462962" cy="3992563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Hant" altLang="en-US" sz="2800" smtClean="0"/>
              <a:t>理 解 、 表 達 語 言 能 力 較 弱 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Hant" altLang="en-US" sz="2800" smtClean="0"/>
              <a:t>表 達 方 式 呈 現 刻 板 、 重 複 或 </a:t>
            </a:r>
            <a:r>
              <a:rPr lang="zh-Hant" altLang="en-US" sz="2800" smtClean="0">
                <a:solidFill>
                  <a:srgbClr val="FF6600"/>
                </a:solidFill>
              </a:rPr>
              <a:t>鸚 鵡 式 </a:t>
            </a:r>
            <a:r>
              <a:rPr lang="zh-Hant" altLang="en-US" sz="2800" smtClean="0"/>
              <a:t>的 說 話 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Hant" altLang="en-US" sz="2800" smtClean="0"/>
              <a:t>表 達 及 語 句 運 用 組 織 力 弱 ， 如 </a:t>
            </a:r>
            <a:r>
              <a:rPr lang="zh-Hant" altLang="en-US" sz="2800" smtClean="0">
                <a:solidFill>
                  <a:srgbClr val="FF6600"/>
                </a:solidFill>
              </a:rPr>
              <a:t>混 淆 「 你 」 和 「 我 」 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Hant" altLang="en-US" sz="2800" smtClean="0">
                <a:solidFill>
                  <a:srgbClr val="FF6600"/>
                </a:solidFill>
              </a:rPr>
              <a:t>語 調 控 制 怪 異 </a:t>
            </a:r>
            <a:r>
              <a:rPr lang="zh-Hant" altLang="en-US" sz="2800" smtClean="0"/>
              <a:t>， 如 缺 乏 音 韻 或 音 調 過 高 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Hant" altLang="en-US" sz="2800" smtClean="0"/>
              <a:t>與 人 對 話 的 方 式 ， 出 現 </a:t>
            </a:r>
            <a:r>
              <a:rPr lang="zh-Hant" altLang="en-US" sz="2800" smtClean="0">
                <a:solidFill>
                  <a:srgbClr val="FF6600"/>
                </a:solidFill>
              </a:rPr>
              <a:t>單 向 溝 通 </a:t>
            </a:r>
            <a:endParaRPr lang="en-US" altLang="zh-Hant" sz="2800" smtClean="0">
              <a:solidFill>
                <a:srgbClr val="FF6600"/>
              </a:solidFill>
            </a:endParaRPr>
          </a:p>
          <a:p>
            <a:pPr lvl="1" indent="0" algn="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TW" smtClean="0"/>
              <a:t>(</a:t>
            </a:r>
            <a:r>
              <a:rPr lang="zh-TW" altLang="en-US" smtClean="0"/>
              <a:t>兒童智能評估中心</a:t>
            </a:r>
            <a:r>
              <a:rPr lang="en-US" altLang="zh-TW" smtClean="0"/>
              <a:t>)</a:t>
            </a:r>
            <a:endParaRPr lang="en-US" altLang="en-US" smtClean="0"/>
          </a:p>
        </p:txBody>
      </p:sp>
      <p:sp>
        <p:nvSpPr>
          <p:cNvPr id="7475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4C30FE1-20B4-4264-8C04-53659AB6FAF0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22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Oval 3"/>
          <p:cNvGrpSpPr>
            <a:grpSpLocks/>
          </p:cNvGrpSpPr>
          <p:nvPr/>
        </p:nvGrpSpPr>
        <p:grpSpPr bwMode="auto">
          <a:xfrm>
            <a:off x="736600" y="1930400"/>
            <a:ext cx="2108200" cy="2755900"/>
            <a:chOff x="464" y="1216"/>
            <a:chExt cx="1328" cy="1736"/>
          </a:xfrm>
        </p:grpSpPr>
        <p:pic>
          <p:nvPicPr>
            <p:cNvPr id="76814" name="Oval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" y="1216"/>
              <a:ext cx="1328" cy="1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15" name="Text Box 2"/>
            <p:cNvSpPr txBox="1">
              <a:spLocks noChangeArrowheads="1"/>
            </p:cNvSpPr>
            <p:nvPr/>
          </p:nvSpPr>
          <p:spPr bwMode="auto">
            <a:xfrm>
              <a:off x="670" y="1416"/>
              <a:ext cx="916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MO">
                  <a:solidFill>
                    <a:srgbClr val="FFFFFF"/>
                  </a:solidFill>
                </a:rPr>
                <a:t>             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="" xmlns:a16="http://schemas.microsoft.com/office/drawing/2014/main" id="{030D423E-1811-4D7F-83CA-A394865FCF88}"/>
              </a:ext>
            </a:extLst>
          </p:cNvPr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FAC4B3A-9A0E-44E3-82A1-622CB60AB2E2}"/>
              </a:ext>
            </a:extLst>
          </p:cNvPr>
          <p:cNvSpPr txBox="1"/>
          <p:nvPr/>
        </p:nvSpPr>
        <p:spPr>
          <a:xfrm>
            <a:off x="1159728" y="1531434"/>
            <a:ext cx="12192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7000" b="1" dirty="0">
                <a:solidFill>
                  <a:srgbClr val="2A7A9E">
                    <a:alpha val="40000"/>
                  </a:srgbClr>
                </a:solidFill>
                <a:latin typeface="Calibri" charset="0"/>
                <a:ea typeface="ＭＳ Ｐゴシック" charset="0"/>
                <a:cs typeface="Arial" pitchFamily="34" charset="0"/>
              </a:rPr>
              <a:t>2</a:t>
            </a:r>
          </a:p>
        </p:txBody>
      </p:sp>
      <p:sp>
        <p:nvSpPr>
          <p:cNvPr id="9" name="Title 8">
            <a:extLst>
              <a:ext uri="{FF2B5EF4-FFF2-40B4-BE49-F238E27FC236}">
                <a16:creationId xmlns="" xmlns:a16="http://schemas.microsoft.com/office/drawing/2014/main" id="{22355678-D941-44AC-9DFD-96AF73200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492375"/>
            <a:ext cx="7689850" cy="3276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a typeface="+mn-ea"/>
                <a:cs typeface="+mn-cs"/>
              </a:rPr>
              <a:t>社 交 方 面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39E05F6C-1B04-4614-9BFC-EA181220A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7772400" cy="10668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76809" name="Rounded Rectangular Callout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2463800"/>
            <a:ext cx="35306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0" name="Rounded Rectangular Callout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835400"/>
            <a:ext cx="3530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1" name="Rounded Rectangular Callout 1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5207000"/>
            <a:ext cx="3530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2" name="Rounded Rectangular Callout 1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104900"/>
            <a:ext cx="3530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440F9E8-FA5A-4217-8F14-C0D8655942C7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23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3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400" smtClean="0">
                <a:solidFill>
                  <a:srgbClr val="FFFFFF"/>
                </a:solidFill>
              </a:rPr>
              <a:t>社 交 方 面</a:t>
            </a:r>
          </a:p>
        </p:txBody>
      </p:sp>
      <p:sp>
        <p:nvSpPr>
          <p:cNvPr id="78851" name="Content Placeholder 4"/>
          <p:cNvSpPr>
            <a:spLocks noGrp="1"/>
          </p:cNvSpPr>
          <p:nvPr>
            <p:ph idx="1"/>
          </p:nvPr>
        </p:nvSpPr>
        <p:spPr>
          <a:xfrm>
            <a:off x="574675" y="2276475"/>
            <a:ext cx="7993063" cy="3992563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smtClean="0">
                <a:latin typeface="Arial" panose="020B0604020202020204" pitchFamily="34" charset="0"/>
              </a:rPr>
              <a:t>欠 缺 運 用 身 體 語 言 或 其 他 非 語 言 的 溝 通 技 巧 ， 如 缺 乏 </a:t>
            </a:r>
            <a:r>
              <a:rPr lang="en-US" altLang="en-US" sz="2800" smtClean="0">
                <a:solidFill>
                  <a:srgbClr val="FF6600"/>
                </a:solidFill>
                <a:latin typeface="Arial" panose="020B0604020202020204" pitchFamily="34" charset="0"/>
              </a:rPr>
              <a:t>眼 神 接 觸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smtClean="0">
                <a:latin typeface="Arial" panose="020B0604020202020204" pitchFamily="34" charset="0"/>
              </a:rPr>
              <a:t>人 際 遘 通 能 力 弱 ， 如 難 與 朋 輩 分 享 ， </a:t>
            </a:r>
            <a:r>
              <a:rPr lang="en-US" altLang="en-US" sz="2800" smtClean="0">
                <a:solidFill>
                  <a:srgbClr val="FF6600"/>
                </a:solidFill>
                <a:latin typeface="Arial" panose="020B0604020202020204" pitchFamily="34" charset="0"/>
              </a:rPr>
              <a:t>建 立 友 誼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smtClean="0">
                <a:latin typeface="Arial" panose="020B0604020202020204" pitchFamily="34" charset="0"/>
              </a:rPr>
              <a:t>未 能 察 覺 、 明 白 、 </a:t>
            </a:r>
            <a:r>
              <a:rPr lang="en-US" altLang="en-US" sz="2800" smtClean="0">
                <a:solidFill>
                  <a:srgbClr val="FF6600"/>
                </a:solidFill>
                <a:latin typeface="Arial" panose="020B0604020202020204" pitchFamily="34" charset="0"/>
              </a:rPr>
              <a:t>回 應 別 人 的 感 受 </a:t>
            </a:r>
            <a:r>
              <a:rPr lang="en-US" altLang="en-US" sz="2800" smtClean="0">
                <a:latin typeface="Arial" panose="020B0604020202020204" pitchFamily="34" charset="0"/>
              </a:rPr>
              <a:t>和 需 要</a:t>
            </a:r>
          </a:p>
        </p:txBody>
      </p:sp>
      <p:sp>
        <p:nvSpPr>
          <p:cNvPr id="78852" name="Rectangle 5"/>
          <p:cNvSpPr>
            <a:spLocks noChangeArrowheads="1"/>
          </p:cNvSpPr>
          <p:nvPr/>
        </p:nvSpPr>
        <p:spPr bwMode="auto">
          <a:xfrm>
            <a:off x="5435600" y="5373688"/>
            <a:ext cx="2833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ts val="20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4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 sz="22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chemeClr val="tx1"/>
                </a:solidFill>
              </a:rPr>
              <a:t>(</a:t>
            </a:r>
            <a:r>
              <a:rPr lang="zh-TW" altLang="en-US" sz="2400">
                <a:solidFill>
                  <a:schemeClr val="tx1"/>
                </a:solidFill>
              </a:rPr>
              <a:t>兒童智能評估中心</a:t>
            </a:r>
            <a:r>
              <a:rPr lang="en-US" altLang="zh-TW" sz="2400">
                <a:solidFill>
                  <a:schemeClr val="tx1"/>
                </a:solidFill>
              </a:rPr>
              <a:t>)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885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B12BE45-CDF4-4413-AEB5-C4BB9A43C0C8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24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Oval 2"/>
          <p:cNvGrpSpPr>
            <a:grpSpLocks/>
          </p:cNvGrpSpPr>
          <p:nvPr/>
        </p:nvGrpSpPr>
        <p:grpSpPr bwMode="auto">
          <a:xfrm>
            <a:off x="698500" y="1930400"/>
            <a:ext cx="2171700" cy="2781300"/>
            <a:chOff x="440" y="1216"/>
            <a:chExt cx="1368" cy="1752"/>
          </a:xfrm>
        </p:grpSpPr>
        <p:pic>
          <p:nvPicPr>
            <p:cNvPr id="80910" name="Oval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1216"/>
              <a:ext cx="1368" cy="1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11" name="Text Box 2"/>
            <p:cNvSpPr txBox="1">
              <a:spLocks noChangeArrowheads="1"/>
            </p:cNvSpPr>
            <p:nvPr/>
          </p:nvSpPr>
          <p:spPr bwMode="auto">
            <a:xfrm>
              <a:off x="670" y="1416"/>
              <a:ext cx="916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MO">
                  <a:solidFill>
                    <a:srgbClr val="FFFFFF"/>
                  </a:solidFill>
                </a:rPr>
                <a:t>             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F02E3F7-DD27-43ED-BB60-C9A72532AE39}"/>
              </a:ext>
            </a:extLst>
          </p:cNvPr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79D50DA-E688-41D8-BE3C-31A658AFC9E0}"/>
              </a:ext>
            </a:extLst>
          </p:cNvPr>
          <p:cNvSpPr txBox="1"/>
          <p:nvPr/>
        </p:nvSpPr>
        <p:spPr>
          <a:xfrm>
            <a:off x="1157868" y="1592766"/>
            <a:ext cx="12192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7000" b="1" dirty="0">
                <a:solidFill>
                  <a:srgbClr val="65B131">
                    <a:alpha val="64000"/>
                  </a:srgbClr>
                </a:solidFill>
                <a:latin typeface="Calibri" charset="0"/>
                <a:ea typeface="ＭＳ Ｐゴシック" charset="0"/>
                <a:cs typeface="Arial" pitchFamily="34" charset="0"/>
              </a:rPr>
              <a:t>3</a:t>
            </a: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A7892EE0-7CCC-40BE-AED1-E1C9E2B01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13" y="4814888"/>
            <a:ext cx="7772400" cy="10509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sz="4400" b="1" dirty="0"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行 為 方 面 </a:t>
            </a:r>
            <a:endParaRPr lang="en-US" altLang="en-US" sz="4400" b="1" dirty="0">
              <a:latin typeface="Arial Black" panose="020B0A040201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43363FA-957B-4D45-A48C-F70E58FD2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7772400" cy="10668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en-US" dirty="0"/>
          </a:p>
        </p:txBody>
      </p:sp>
      <p:pic>
        <p:nvPicPr>
          <p:cNvPr id="80905" name="Rounded Rectangular Callout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76300"/>
            <a:ext cx="36449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6" name="Rounded Rectangular Callout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35200"/>
            <a:ext cx="36449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7" name="Rounded Rectangular Callout 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06800"/>
            <a:ext cx="36449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8" name="Rounded Rectangular Callout 1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78400"/>
            <a:ext cx="36449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8FCBC55-0458-4184-990C-49C36C8F22D0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25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3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400" b="1" smtClean="0"/>
              <a:t>行 為 方 面 </a:t>
            </a:r>
          </a:p>
        </p:txBody>
      </p:sp>
      <p:sp>
        <p:nvSpPr>
          <p:cNvPr id="82947" name="Content Placeholder 4"/>
          <p:cNvSpPr>
            <a:spLocks noGrp="1"/>
          </p:cNvSpPr>
          <p:nvPr>
            <p:ph idx="1"/>
          </p:nvPr>
        </p:nvSpPr>
        <p:spPr>
          <a:xfrm>
            <a:off x="684213" y="2133600"/>
            <a:ext cx="8174037" cy="39925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smtClean="0">
                <a:solidFill>
                  <a:srgbClr val="FF6600"/>
                </a:solidFill>
                <a:latin typeface="Arial" panose="020B0604020202020204" pitchFamily="34" charset="0"/>
              </a:rPr>
              <a:t>固 執 堅 持 </a:t>
            </a:r>
            <a:r>
              <a:rPr lang="en-US" altLang="en-US" sz="2800" smtClean="0">
                <a:latin typeface="Arial" panose="020B0604020202020204" pitchFamily="34" charset="0"/>
              </a:rPr>
              <a:t>，如 外 出 時 只 走 某 條 指 定 路 線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smtClean="0">
                <a:latin typeface="Arial" panose="020B0604020202020204" pitchFamily="34" charset="0"/>
              </a:rPr>
              <a:t>興 趣 狹 隘 ，如 只 喜 歡 轉 動 車 輪 、 背 誦 巴 士 路 線 圖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smtClean="0">
                <a:solidFill>
                  <a:srgbClr val="FF6600"/>
                </a:solidFill>
                <a:latin typeface="Arial" panose="020B0604020202020204" pitchFamily="34" charset="0"/>
              </a:rPr>
              <a:t>抗 拒 接 受 新 事 物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smtClean="0">
                <a:solidFill>
                  <a:srgbClr val="FF6600"/>
                </a:solidFill>
                <a:latin typeface="Arial" panose="020B0604020202020204" pitchFamily="34" charset="0"/>
              </a:rPr>
              <a:t>重 複 某 些 動 作 </a:t>
            </a:r>
            <a:r>
              <a:rPr lang="en-US" altLang="en-US" sz="2800" smtClean="0">
                <a:latin typeface="Arial" panose="020B0604020202020204" pitchFamily="34" charset="0"/>
              </a:rPr>
              <a:t>，如 不 停 轉 動 身 體 ，搖 動 手 掌</a:t>
            </a:r>
          </a:p>
        </p:txBody>
      </p:sp>
      <p:sp>
        <p:nvSpPr>
          <p:cNvPr id="82948" name="Rectangle 5"/>
          <p:cNvSpPr>
            <a:spLocks noChangeArrowheads="1"/>
          </p:cNvSpPr>
          <p:nvPr/>
        </p:nvSpPr>
        <p:spPr bwMode="auto">
          <a:xfrm>
            <a:off x="5508625" y="5300663"/>
            <a:ext cx="2833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ts val="20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4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 sz="22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chemeClr val="tx1"/>
                </a:solidFill>
              </a:rPr>
              <a:t>(</a:t>
            </a:r>
            <a:r>
              <a:rPr lang="zh-TW" altLang="en-US" sz="2400">
                <a:solidFill>
                  <a:schemeClr val="tx1"/>
                </a:solidFill>
              </a:rPr>
              <a:t>兒童智能評估中心</a:t>
            </a:r>
            <a:r>
              <a:rPr lang="en-US" altLang="zh-TW" sz="2400">
                <a:solidFill>
                  <a:schemeClr val="tx1"/>
                </a:solidFill>
              </a:rPr>
              <a:t>)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294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631A428-489D-478C-AB80-55FDD84D020B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26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>
            <a:extLst>
              <a:ext uri="{FF2B5EF4-FFF2-40B4-BE49-F238E27FC236}">
                <a16:creationId xmlns="" xmlns:a16="http://schemas.microsoft.com/office/drawing/2014/main" id="{324E8BCE-CDD3-4300-9149-72DEF2822A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3850" y="3573463"/>
            <a:ext cx="7010400" cy="863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en-US" sz="4400" b="1">
                <a:latin typeface="Arial" panose="020B0604020202020204" pitchFamily="34" charset="0"/>
                <a:ea typeface="微軟正黑體" panose="020B0604030504040204" pitchFamily="34" charset="-120"/>
              </a:rPr>
              <a:t>自閉症患者成長上的挑戰</a:t>
            </a:r>
            <a:endParaRPr altLang="en-US" sz="44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42338" name="Text Placeholder 2">
            <a:extLst>
              <a:ext uri="{FF2B5EF4-FFF2-40B4-BE49-F238E27FC236}">
                <a16:creationId xmlns="" xmlns:a16="http://schemas.microsoft.com/office/drawing/2014/main" id="{CD612978-3DE4-4DFE-BCFB-A393B8909E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8200" y="665163"/>
            <a:ext cx="4191000" cy="381000"/>
          </a:xfrm>
        </p:spPr>
        <p:txBody>
          <a:bodyPr/>
          <a:lstStyle/>
          <a:p>
            <a:pPr marL="0" indent="0">
              <a:defRPr/>
            </a:pPr>
            <a:endParaRPr altLang="en-US">
              <a:solidFill>
                <a:srgbClr val="A6A6A6"/>
              </a:solidFill>
              <a:ea typeface="MS PGothic" panose="020B0600070205080204" pitchFamily="34" charset="-128"/>
            </a:endParaRPr>
          </a:p>
        </p:txBody>
      </p:sp>
      <p:sp>
        <p:nvSpPr>
          <p:cNvPr id="84996" name="Slide Number Placeholder 1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19CC144-B101-4BCD-B569-C83F2E705D9D}" type="slidenum">
              <a:rPr lang="en-US" altLang="en-US" smtClean="0">
                <a:solidFill>
                  <a:schemeClr val="bg1"/>
                </a:solidFill>
                <a:ea typeface="新細明體" panose="02020500000000000000" pitchFamily="18" charset="-120"/>
              </a:rPr>
              <a:pPr/>
              <a:t>27</a:t>
            </a:fld>
            <a:endParaRPr lang="en-US" altLang="en-US" smtClean="0">
              <a:solidFill>
                <a:schemeClr val="bg1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850" y="692150"/>
          <a:ext cx="8496300" cy="5756276"/>
        </p:xfrm>
        <a:graphic>
          <a:graphicData uri="http://schemas.openxmlformats.org/drawingml/2006/table">
            <a:tbl>
              <a:tblPr/>
              <a:tblGrid>
                <a:gridCol w="1698625">
                  <a:extLst>
                    <a:ext uri="{9D8B030D-6E8A-4147-A177-3AD203B41FA5}">
                      <a16:colId xmlns="" xmlns:a16="http://schemas.microsoft.com/office/drawing/2014/main" val="3428214478"/>
                    </a:ext>
                  </a:extLst>
                </a:gridCol>
                <a:gridCol w="1700213">
                  <a:extLst>
                    <a:ext uri="{9D8B030D-6E8A-4147-A177-3AD203B41FA5}">
                      <a16:colId xmlns="" xmlns:a16="http://schemas.microsoft.com/office/drawing/2014/main" val="3402493172"/>
                    </a:ext>
                  </a:extLst>
                </a:gridCol>
                <a:gridCol w="1698625">
                  <a:extLst>
                    <a:ext uri="{9D8B030D-6E8A-4147-A177-3AD203B41FA5}">
                      <a16:colId xmlns="" xmlns:a16="http://schemas.microsoft.com/office/drawing/2014/main" val="3334390997"/>
                    </a:ext>
                  </a:extLst>
                </a:gridCol>
                <a:gridCol w="1700212">
                  <a:extLst>
                    <a:ext uri="{9D8B030D-6E8A-4147-A177-3AD203B41FA5}">
                      <a16:colId xmlns="" xmlns:a16="http://schemas.microsoft.com/office/drawing/2014/main" val="2717897425"/>
                    </a:ext>
                  </a:extLst>
                </a:gridCol>
                <a:gridCol w="1698625">
                  <a:extLst>
                    <a:ext uri="{9D8B030D-6E8A-4147-A177-3AD203B41FA5}">
                      <a16:colId xmlns="" xmlns:a16="http://schemas.microsoft.com/office/drawing/2014/main" val="201126506"/>
                    </a:ext>
                  </a:extLst>
                </a:gridCol>
              </a:tblGrid>
              <a:tr h="515938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 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嬰兒時期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儷黑 Pro" charset="-120"/>
                        <a:ea typeface="儷黑 Pro" charset="-12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學前時期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儷黑 Pro" charset="-120"/>
                        <a:ea typeface="儷黑 Pro" charset="-12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學齡時期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儷黑 Pro" charset="-120"/>
                        <a:ea typeface="儷黑 Pro" charset="-12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青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少年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期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儷黑 Pro" charset="-120"/>
                        <a:ea typeface="儷黑 Pro" charset="-12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3667836"/>
                  </a:ext>
                </a:extLst>
              </a:tr>
              <a:tr h="2436812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社交互動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儷黑 Pro" charset="-120"/>
                        <a:ea typeface="儷黑 Pro" charset="-12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ts val="20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顯著地缺乏責任感或眼神交流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儷黑 Pro" charset="-120"/>
                        <a:ea typeface="儷黑 Pro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儷黑 Pro" charset="-120"/>
                        <a:ea typeface="儷黑 Pro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異常的依附</a:t>
                      </a: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ts val="20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孤立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－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對其他人缺乏興趣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儷黑 Pro" charset="-120"/>
                        <a:ea typeface="儷黑 Pro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妨礙了與他人的互動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儷黑 Pro" charset="-120"/>
                        <a:ea typeface="儷黑 Pro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因不理解而感到情緒困擾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儷黑 Pro" charset="-120"/>
                        <a:ea typeface="儷黑 Pro" charset="-12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ts val="20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被動地參與社交互動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儷黑 Pro" charset="-120"/>
                        <a:ea typeface="儷黑 Pro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 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欠缺同理心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為他人作設身處地想未能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儷黑 Pro" charset="-120"/>
                        <a:ea typeface="儷黑 Pro" charset="-12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ts val="20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 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欠全面的社交技巧，難建立友誼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儷黑 Pro" charset="-120"/>
                        <a:ea typeface="儷黑 Pro" charset="-12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1811787"/>
                  </a:ext>
                </a:extLst>
              </a:tr>
              <a:tr h="1189038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溝通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儷黑 Pro" charset="-120"/>
                        <a:ea typeface="儷黑 Pro" charset="-12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未能示意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/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表達所需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儷黑 Pro" charset="-120"/>
                        <a:ea typeface="儷黑 Pro" charset="-12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説話和語言能力的發展遲緩</a:t>
                      </a: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鸚鵡式仿說、代名詞反轉、答非所問、聲調缺乏變化</a:t>
                      </a: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 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說話技巧貧泛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儷黑 Pro" charset="-120"/>
                        <a:ea typeface="儷黑 Pro" charset="-12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189712"/>
                  </a:ext>
                </a:extLst>
              </a:tr>
              <a:tr h="515938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興趣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儷黑 Pro" charset="-120"/>
                        <a:ea typeface="儷黑 Pro" charset="-12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不尋常行為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儷黑 Pro" charset="-120"/>
                        <a:ea typeface="儷黑 Pro" charset="-12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 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狹獈興趣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儷黑 Pro" charset="-120"/>
                        <a:ea typeface="儷黑 Pro" charset="-12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 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狹獈興趣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儷黑 Pro" charset="-120"/>
                        <a:ea typeface="儷黑 Pro" charset="-12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 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狹獈興趣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儷黑 Pro" charset="-120"/>
                        <a:ea typeface="儷黑 Pro" charset="-12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6379697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認知及較高智能活動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儷黑 Pro" charset="-120"/>
                        <a:ea typeface="儷黑 Pro" charset="-12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缺乏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模仿力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儷黑 Pro" charset="-120"/>
                        <a:ea typeface="儷黑 Pro" charset="-12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 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欠自由意志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儷黑 Pro" charset="-120"/>
                        <a:ea typeface="儷黑 Pro" charset="-12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不理解抽象概念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儷黑 Pro" charset="-120"/>
                        <a:ea typeface="儷黑 Pro" charset="-12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組織力弱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儷黑 Pro" charset="-120"/>
                        <a:ea typeface="儷黑 Pro" charset="-12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5917129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其他行為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儷黑 Pro" charset="-120"/>
                        <a:ea typeface="儷黑 Pro" charset="-12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異常的感官反應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儷黑 Pro" charset="-120"/>
                        <a:ea typeface="儷黑 Pro" charset="-12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 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自我刺激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儷黑 Pro" charset="-120"/>
                        <a:ea typeface="儷黑 Pro" charset="-12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焦慮情緒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儷黑 Pro" charset="-120"/>
                        <a:ea typeface="儷黑 Pro" charset="-12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404040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anose="05000000000000000000" pitchFamily="2" charset="2"/>
                        <a:defRPr sz="160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 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儷黑 Pro" charset="-120"/>
                          <a:ea typeface="儷黑 Pro" charset="-120"/>
                        </a:rPr>
                        <a:t>焦慮情緒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儷黑 Pro" charset="-120"/>
                        <a:ea typeface="儷黑 Pro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儷黑 Pro" charset="-120"/>
                        <a:ea typeface="儷黑 Pro" charset="-12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6541752"/>
                  </a:ext>
                </a:extLst>
              </a:tr>
            </a:tbl>
          </a:graphicData>
        </a:graphic>
      </p:graphicFrame>
      <p:sp>
        <p:nvSpPr>
          <p:cNvPr id="86058" name="Title 1"/>
          <p:cNvSpPr txBox="1">
            <a:spLocks/>
          </p:cNvSpPr>
          <p:nvPr/>
        </p:nvSpPr>
        <p:spPr bwMode="auto">
          <a:xfrm>
            <a:off x="323850" y="14288"/>
            <a:ext cx="70104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4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 sz="22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u="sng">
                <a:solidFill>
                  <a:srgbClr val="000090"/>
                </a:solidFill>
                <a:latin typeface="Corbel" panose="020B0503020204020204" pitchFamily="34" charset="0"/>
              </a:rPr>
              <a:t>自閉症患者成長上的挑戰</a:t>
            </a:r>
            <a:endParaRPr lang="en-US" altLang="en-US" sz="2800" u="sng">
              <a:solidFill>
                <a:srgbClr val="000090"/>
              </a:solidFill>
              <a:latin typeface="Corbel" panose="020B0503020204020204" pitchFamily="34" charset="0"/>
            </a:endParaRPr>
          </a:p>
        </p:txBody>
      </p:sp>
      <p:sp>
        <p:nvSpPr>
          <p:cNvPr id="8605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2C11146-E848-4991-907D-EADA7F7E0BF8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28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標題 1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400" smtClean="0">
                <a:latin typeface="Apple LiGothic Medium" charset="0"/>
              </a:rPr>
              <a:t>自閉症徵狀</a:t>
            </a:r>
          </a:p>
        </p:txBody>
      </p:sp>
      <p:sp>
        <p:nvSpPr>
          <p:cNvPr id="87043" name="內容版面配置區 2"/>
          <p:cNvSpPr>
            <a:spLocks noGrp="1"/>
          </p:cNvSpPr>
          <p:nvPr>
            <p:ph idx="1"/>
          </p:nvPr>
        </p:nvSpPr>
        <p:spPr>
          <a:xfrm>
            <a:off x="755650" y="2060575"/>
            <a:ext cx="7931150" cy="4373563"/>
          </a:xfrm>
        </p:spPr>
        <p:txBody>
          <a:bodyPr/>
          <a:lstStyle/>
          <a:p>
            <a:pPr marL="0" indent="0" eaLnBrk="1" hangingPunct="1"/>
            <a:r>
              <a:rPr lang="zh-TW" altLang="en-US" sz="2800" smtClean="0">
                <a:latin typeface="Apple LiGothic Medium" charset="0"/>
              </a:rPr>
              <a:t>需注意地方</a:t>
            </a:r>
            <a:endParaRPr lang="en-US" altLang="zh-TW" sz="2800" smtClean="0">
              <a:latin typeface="Apple LiGothic Medium" charset="0"/>
            </a:endParaRPr>
          </a:p>
          <a:p>
            <a:pPr marL="0" indent="0" eaLnBrk="1" hangingPunct="1">
              <a:buFontTx/>
              <a:buAutoNum type="arabicPeriod"/>
            </a:pPr>
            <a:r>
              <a:rPr lang="zh-TW" altLang="en-US" sz="2800" smtClean="0">
                <a:latin typeface="Apple LiGothic Medium" charset="0"/>
              </a:rPr>
              <a:t>徵狀需於兒童</a:t>
            </a:r>
            <a:r>
              <a:rPr lang="zh-TW" altLang="en-US" sz="2800" smtClean="0">
                <a:solidFill>
                  <a:srgbClr val="FF0000"/>
                </a:solidFill>
                <a:latin typeface="Apple LiGothic Medium" charset="0"/>
              </a:rPr>
              <a:t>早期發展</a:t>
            </a:r>
            <a:r>
              <a:rPr lang="en-US" altLang="zh-TW" sz="2800" smtClean="0">
                <a:latin typeface="Apple LiGothic Medium" charset="0"/>
              </a:rPr>
              <a:t>(</a:t>
            </a:r>
            <a:r>
              <a:rPr lang="zh-TW" altLang="en-US" sz="2800" smtClean="0">
                <a:latin typeface="Apple LiGothic Medium" charset="0"/>
              </a:rPr>
              <a:t>一般</a:t>
            </a:r>
            <a:r>
              <a:rPr lang="zh-TW" altLang="en-US" sz="2800" smtClean="0">
                <a:solidFill>
                  <a:srgbClr val="FF0000"/>
                </a:solidFill>
                <a:latin typeface="Apple LiGothic Medium" charset="0"/>
              </a:rPr>
              <a:t>三歲前</a:t>
            </a:r>
            <a:r>
              <a:rPr lang="en-US" altLang="zh-TW" sz="2800" smtClean="0">
                <a:latin typeface="Apple LiGothic Medium" charset="0"/>
              </a:rPr>
              <a:t>)</a:t>
            </a:r>
            <a:r>
              <a:rPr lang="zh-TW" altLang="en-US" sz="2800" smtClean="0">
                <a:latin typeface="Apple LiGothic Medium" charset="0"/>
              </a:rPr>
              <a:t>已經存在</a:t>
            </a:r>
            <a:endParaRPr lang="en-US" altLang="zh-TW" sz="2800" smtClean="0">
              <a:latin typeface="Apple LiGothic Medium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zh-TW" sz="2800" smtClean="0">
                <a:latin typeface="Apple LiGothic Medium" charset="0"/>
              </a:rPr>
              <a:t>2. </a:t>
            </a:r>
            <a:r>
              <a:rPr lang="zh-TW" altLang="en-US" sz="2800" smtClean="0">
                <a:latin typeface="Apple LiGothic Medium" charset="0"/>
              </a:rPr>
              <a:t>徵狀對日常生活範疇如社交，學業</a:t>
            </a:r>
            <a:r>
              <a:rPr lang="en-US" altLang="zh-TW" sz="2800" smtClean="0">
                <a:latin typeface="Apple LiGothic Medium" charset="0"/>
              </a:rPr>
              <a:t>/</a:t>
            </a:r>
            <a:r>
              <a:rPr lang="zh-TW" altLang="en-US" sz="2800" smtClean="0">
                <a:latin typeface="Apple LiGothic Medium" charset="0"/>
              </a:rPr>
              <a:t>職業，有</a:t>
            </a:r>
            <a:r>
              <a:rPr lang="zh-TW" altLang="en-US" sz="2800" smtClean="0">
                <a:solidFill>
                  <a:srgbClr val="FF0000"/>
                </a:solidFill>
                <a:latin typeface="Apple LiGothic Medium" charset="0"/>
              </a:rPr>
              <a:t>顯著</a:t>
            </a:r>
            <a:r>
              <a:rPr lang="zh-TW" altLang="en-US" sz="2800" smtClean="0">
                <a:latin typeface="Apple LiGothic Medium" charset="0"/>
              </a:rPr>
              <a:t>的</a:t>
            </a:r>
            <a:r>
              <a:rPr lang="zh-TW" altLang="en-US" sz="2800" smtClean="0">
                <a:solidFill>
                  <a:srgbClr val="FF0000"/>
                </a:solidFill>
                <a:latin typeface="Apple LiGothic Medium" charset="0"/>
              </a:rPr>
              <a:t>影響</a:t>
            </a:r>
            <a:endParaRPr lang="en-US" altLang="zh-TW" sz="2800" smtClean="0">
              <a:solidFill>
                <a:srgbClr val="FF0000"/>
              </a:solidFill>
              <a:latin typeface="Apple LiGothic Medium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zh-TW" sz="2800" smtClean="0">
                <a:latin typeface="Apple LiGothic Medium" charset="0"/>
              </a:rPr>
              <a:t>3. </a:t>
            </a:r>
            <a:r>
              <a:rPr lang="zh-TW" altLang="en-US" sz="2800" smtClean="0">
                <a:latin typeface="Apple LiGothic Medium" charset="0"/>
              </a:rPr>
              <a:t>徵狀</a:t>
            </a:r>
            <a:r>
              <a:rPr lang="zh-TW" altLang="en-US" sz="2800" smtClean="0">
                <a:solidFill>
                  <a:srgbClr val="FF0000"/>
                </a:solidFill>
                <a:latin typeface="Apple LiGothic Medium" charset="0"/>
              </a:rPr>
              <a:t>不被智力缺損</a:t>
            </a:r>
            <a:r>
              <a:rPr lang="zh-TW" altLang="en-US" sz="2800" smtClean="0">
                <a:latin typeface="Apple LiGothic Medium" charset="0"/>
              </a:rPr>
              <a:t>導致影響</a:t>
            </a:r>
            <a:endParaRPr lang="en-US" altLang="zh-TW" sz="2800" smtClean="0">
              <a:latin typeface="Apple LiGothic Medium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zh-TW" sz="2800" smtClean="0">
                <a:latin typeface="Apple LiGothic Medium" charset="0"/>
              </a:rPr>
              <a:t>(</a:t>
            </a:r>
            <a:r>
              <a:rPr lang="zh-TW" altLang="en-US" sz="2800" smtClean="0">
                <a:latin typeface="Apple LiGothic Medium" charset="0"/>
              </a:rPr>
              <a:t>有</a:t>
            </a:r>
            <a:r>
              <a:rPr lang="en-US" altLang="zh-TW" sz="2800" smtClean="0">
                <a:latin typeface="Apple LiGothic Medium" charset="0"/>
              </a:rPr>
              <a:t>~</a:t>
            </a:r>
            <a:r>
              <a:rPr lang="en-US" altLang="zh-TW" sz="2800" smtClean="0">
                <a:solidFill>
                  <a:srgbClr val="FF0000"/>
                </a:solidFill>
                <a:latin typeface="Apple LiGothic Medium" charset="0"/>
              </a:rPr>
              <a:t>70%</a:t>
            </a:r>
            <a:r>
              <a:rPr lang="zh-TW" altLang="en-US" sz="2800" smtClean="0">
                <a:latin typeface="Apple LiGothic Medium" charset="0"/>
              </a:rPr>
              <a:t>自閉症兒童</a:t>
            </a:r>
            <a:r>
              <a:rPr lang="zh-TW" altLang="en-US" sz="2800" smtClean="0">
                <a:solidFill>
                  <a:srgbClr val="FF0000"/>
                </a:solidFill>
                <a:latin typeface="Apple LiGothic Medium" charset="0"/>
              </a:rPr>
              <a:t>同時有</a:t>
            </a:r>
            <a:r>
              <a:rPr lang="zh-TW" altLang="en-US" sz="2800" smtClean="0">
                <a:latin typeface="Apple LiGothic Medium" charset="0"/>
              </a:rPr>
              <a:t>智力缺損</a:t>
            </a:r>
            <a:r>
              <a:rPr lang="en-US" altLang="zh-TW" sz="2800" smtClean="0">
                <a:latin typeface="Apple LiGothic Medium" charset="0"/>
              </a:rPr>
              <a:t>)</a:t>
            </a:r>
            <a:endParaRPr lang="zh-TW" altLang="en-US" sz="2800" smtClean="0">
              <a:latin typeface="Apple LiGothic Medium" charset="0"/>
            </a:endParaRPr>
          </a:p>
        </p:txBody>
      </p:sp>
      <p:sp>
        <p:nvSpPr>
          <p:cNvPr id="8704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C1E121D-75BB-4FB1-84C3-D8AAB86A2BBC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29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="" xmlns:a16="http://schemas.microsoft.com/office/drawing/2014/main" id="{C22EFF0B-A753-4E3B-AA04-D4770FB12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en-US" sz="4400">
                <a:effectLst>
                  <a:outerShdw blurRad="38100" dist="38100" dir="2700000" algn="tl">
                    <a:srgbClr val="DDDDDD"/>
                  </a:outerShdw>
                </a:effectLst>
                <a:latin typeface="儷黑 Pro" charset="0"/>
                <a:ea typeface="儷黑 Pro" charset="0"/>
                <a:cs typeface="微軟正黑體" charset="0"/>
              </a:rPr>
              <a:t>輔導心理學家的工作</a:t>
            </a:r>
            <a:endParaRPr lang="zh-TW" altLang="en-US" b="1">
              <a:effectLst>
                <a:outerShdw blurRad="38100" dist="38100" dir="2700000" algn="tl">
                  <a:srgbClr val="DDDDDD"/>
                </a:outerShdw>
              </a:effectLst>
              <a:latin typeface="儷黑 Pro" charset="0"/>
              <a:ea typeface="儷黑 Pro" charset="0"/>
              <a:cs typeface="微軟正黑體" charset="0"/>
            </a:endParaRPr>
          </a:p>
        </p:txBody>
      </p:sp>
      <p:sp>
        <p:nvSpPr>
          <p:cNvPr id="31747" name="內容版面配置區 3"/>
          <p:cNvSpPr>
            <a:spLocks noGrp="1"/>
          </p:cNvSpPr>
          <p:nvPr>
            <p:ph idx="1"/>
          </p:nvPr>
        </p:nvSpPr>
        <p:spPr>
          <a:xfrm>
            <a:off x="1022350" y="3130550"/>
            <a:ext cx="7497763" cy="3132138"/>
          </a:xfrm>
        </p:spPr>
        <p:txBody>
          <a:bodyPr/>
          <a:lstStyle/>
          <a:p>
            <a:pPr lvl="1"/>
            <a:r>
              <a:rPr lang="zh-TW" altLang="en-US" sz="3600" b="1" smtClean="0">
                <a:solidFill>
                  <a:srgbClr val="0070C0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rPr>
              <a:t>心理評估工作</a:t>
            </a:r>
            <a:endParaRPr lang="en-US" altLang="zh-TW" sz="3600" b="1" smtClean="0">
              <a:solidFill>
                <a:srgbClr val="0070C0"/>
              </a:solidFill>
              <a:latin typeface="Lucida Sans Unicode" panose="020B0602030504020204" pitchFamily="34" charset="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b="1" smtClean="0">
                <a:solidFill>
                  <a:srgbClr val="0070C0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rPr>
              <a:t>輔導介入及咨詢工作</a:t>
            </a:r>
            <a:endParaRPr lang="en-US" altLang="zh-TW" sz="3600" b="1" smtClean="0">
              <a:solidFill>
                <a:srgbClr val="0070C0"/>
              </a:solidFill>
              <a:latin typeface="Lucida Sans Unicode" panose="020B0602030504020204" pitchFamily="34" charset="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b="1" smtClean="0">
                <a:solidFill>
                  <a:srgbClr val="0070C0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rPr>
              <a:t>科研工作</a:t>
            </a:r>
            <a:endParaRPr lang="en-US" altLang="zh-TW" sz="3600" b="1" smtClean="0">
              <a:solidFill>
                <a:srgbClr val="0070C0"/>
              </a:solidFill>
              <a:latin typeface="Lucida Sans Unicode" panose="020B0602030504020204" pitchFamily="34" charset="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b="1" smtClean="0">
                <a:solidFill>
                  <a:srgbClr val="0070C0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rPr>
              <a:t>公眾教育</a:t>
            </a:r>
            <a:endParaRPr lang="en-US" altLang="zh-TW" sz="3600" b="1" smtClean="0">
              <a:solidFill>
                <a:srgbClr val="0070C0"/>
              </a:solidFill>
              <a:latin typeface="Lucida Sans Unicode" panose="020B0602030504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7" name="Rectangl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727200"/>
            <a:ext cx="7924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928938"/>
            <a:ext cx="18161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3671888"/>
            <a:ext cx="15494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229225"/>
            <a:ext cx="180181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941888"/>
            <a:ext cx="14732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4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 sz="22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D85245-3155-4ADF-9BD7-692E9CBFE699}" type="slidenum">
              <a:rPr lang="en-US" altLang="en-US" sz="1400" smtClean="0"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標題 1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400" smtClean="0">
                <a:latin typeface="Apple LiGothic Medium" charset="0"/>
              </a:rPr>
              <a:t>自閉症成因不明</a:t>
            </a:r>
            <a:r>
              <a:rPr lang="en-US" altLang="zh-TW" sz="4400" smtClean="0">
                <a:latin typeface="Apple LiGothic Medium" charset="0"/>
              </a:rPr>
              <a:t>?</a:t>
            </a:r>
            <a:endParaRPr lang="zh-TW" altLang="en-US" sz="4400" smtClean="0">
              <a:latin typeface="Apple LiGothic Medium" charset="0"/>
            </a:endParaRPr>
          </a:p>
        </p:txBody>
      </p:sp>
      <p:sp>
        <p:nvSpPr>
          <p:cNvPr id="88067" name="內容版面配置區 2"/>
          <p:cNvSpPr>
            <a:spLocks noGrp="1"/>
          </p:cNvSpPr>
          <p:nvPr>
            <p:ph idx="1"/>
          </p:nvPr>
        </p:nvSpPr>
        <p:spPr>
          <a:xfrm>
            <a:off x="539750" y="1989138"/>
            <a:ext cx="8247063" cy="4535487"/>
          </a:xfrm>
        </p:spPr>
        <p:txBody>
          <a:bodyPr/>
          <a:lstStyle/>
          <a:p>
            <a:pPr marL="0" indent="0" eaLnBrk="1" hangingPunct="1"/>
            <a:r>
              <a:rPr lang="zh-TW" altLang="en-US" sz="3200" smtClean="0">
                <a:solidFill>
                  <a:srgbClr val="FF0000"/>
                </a:solidFill>
                <a:latin typeface="Apple LiGothic Medium" charset="0"/>
              </a:rPr>
              <a:t>現今仍沒有確實證明自閉症的成因</a:t>
            </a:r>
            <a:endParaRPr lang="en-US" altLang="zh-TW" sz="3200" smtClean="0">
              <a:solidFill>
                <a:srgbClr val="FF0000"/>
              </a:solidFill>
              <a:latin typeface="Apple LiGothic Medium" charset="0"/>
            </a:endParaRPr>
          </a:p>
          <a:p>
            <a:pPr lvl="1" eaLnBrk="1" hangingPunct="1"/>
            <a:r>
              <a:rPr lang="zh-TW" altLang="en-US" sz="3200" smtClean="0">
                <a:solidFill>
                  <a:schemeClr val="tx1"/>
                </a:solidFill>
                <a:latin typeface="Apple LiGothic Medium" charset="0"/>
              </a:rPr>
              <a:t>遺傳</a:t>
            </a:r>
            <a:r>
              <a:rPr lang="zh-TW" altLang="en-US" sz="3200" smtClean="0">
                <a:latin typeface="Apple LiGothic Medium" charset="0"/>
              </a:rPr>
              <a:t>是重大因素</a:t>
            </a:r>
            <a:endParaRPr lang="en-US" altLang="zh-TW" sz="3200" smtClean="0">
              <a:latin typeface="Apple LiGothic Medium" charset="0"/>
            </a:endParaRPr>
          </a:p>
          <a:p>
            <a:pPr marL="0" indent="0" eaLnBrk="1" hangingPunct="1"/>
            <a:r>
              <a:rPr lang="zh-TW" altLang="en-US" sz="3200" smtClean="0">
                <a:solidFill>
                  <a:srgbClr val="FF0000"/>
                </a:solidFill>
                <a:latin typeface="Apple LiGothic Medium" charset="0"/>
              </a:rPr>
              <a:t>與腦神經有重大關係</a:t>
            </a:r>
            <a:r>
              <a:rPr lang="en-US" altLang="zh-TW" sz="3200" smtClean="0">
                <a:solidFill>
                  <a:srgbClr val="FF0000"/>
                </a:solidFill>
                <a:latin typeface="Apple LiGothic Medium" charset="0"/>
              </a:rPr>
              <a:t>:</a:t>
            </a:r>
          </a:p>
          <a:p>
            <a:pPr marL="0" indent="0" eaLnBrk="1" hangingPunct="1">
              <a:buFont typeface="Wingdings" panose="05000000000000000000" pitchFamily="2" charset="2"/>
              <a:buChar char="à"/>
            </a:pPr>
            <a:r>
              <a:rPr lang="zh-TW" altLang="en-US" sz="3200" smtClean="0">
                <a:latin typeface="Apple LiGothic Medium" charset="0"/>
              </a:rPr>
              <a:t>分析能力較弱</a:t>
            </a:r>
            <a:endParaRPr lang="en-US" altLang="zh-TW" sz="3200" smtClean="0">
              <a:latin typeface="Apple LiGothic Medium" charset="0"/>
            </a:endParaRPr>
          </a:p>
          <a:p>
            <a:pPr marL="0" indent="0" eaLnBrk="1" hangingPunct="1">
              <a:buFont typeface="Wingdings" panose="05000000000000000000" pitchFamily="2" charset="2"/>
              <a:buChar char="à"/>
            </a:pPr>
            <a:r>
              <a:rPr lang="zh-TW" altLang="en-US" sz="3200" smtClean="0">
                <a:latin typeface="Apple LiGothic Medium" charset="0"/>
              </a:rPr>
              <a:t>欠缺吸收和處理基本資訊的基本技能</a:t>
            </a:r>
            <a:endParaRPr lang="en-US" altLang="zh-TW" sz="3200" smtClean="0">
              <a:latin typeface="Apple LiGothic Medium" charset="0"/>
            </a:endParaRPr>
          </a:p>
          <a:p>
            <a:pPr marL="0" indent="0" eaLnBrk="1" hangingPunct="1">
              <a:buFont typeface="Wingdings" panose="05000000000000000000" pitchFamily="2" charset="2"/>
              <a:buChar char="à"/>
            </a:pPr>
            <a:r>
              <a:rPr lang="zh-TW" altLang="en-US" sz="3200" smtClean="0">
                <a:latin typeface="Apple LiGothic Medium" charset="0"/>
              </a:rPr>
              <a:t>在社交及語言發展落後</a:t>
            </a:r>
          </a:p>
        </p:txBody>
      </p:sp>
      <p:sp>
        <p:nvSpPr>
          <p:cNvPr id="8806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ED303FC-4C33-46A1-8B00-32A8643878B5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30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標題 1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400" smtClean="0">
                <a:latin typeface="Apple LiGothic Medium" charset="0"/>
              </a:rPr>
              <a:t>自閉症譜系障礙的影響</a:t>
            </a:r>
          </a:p>
        </p:txBody>
      </p:sp>
      <p:sp>
        <p:nvSpPr>
          <p:cNvPr id="89091" name="內容版面配置區 2"/>
          <p:cNvSpPr>
            <a:spLocks noGrp="1"/>
          </p:cNvSpPr>
          <p:nvPr>
            <p:ph idx="1"/>
          </p:nvPr>
        </p:nvSpPr>
        <p:spPr>
          <a:xfrm>
            <a:off x="900113" y="2060575"/>
            <a:ext cx="7508875" cy="3992563"/>
          </a:xfrm>
        </p:spPr>
        <p:txBody>
          <a:bodyPr/>
          <a:lstStyle/>
          <a:p>
            <a:pPr marL="342900" lvl="1" indent="-342900" eaLnBrk="1" hangingPunct="1"/>
            <a:r>
              <a:rPr lang="zh-TW" altLang="en-US" sz="2800" smtClean="0">
                <a:solidFill>
                  <a:srgbClr val="FF0000"/>
                </a:solidFill>
                <a:latin typeface="Apple LiGothic Medium" charset="0"/>
              </a:rPr>
              <a:t>認知及適應功能發展</a:t>
            </a:r>
            <a:endParaRPr lang="en-US" altLang="zh-TW" sz="2800" smtClean="0">
              <a:solidFill>
                <a:srgbClr val="FF0000"/>
              </a:solidFill>
              <a:latin typeface="Apple LiGothic Medium" charset="0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à"/>
            </a:pPr>
            <a:r>
              <a:rPr lang="zh-TW" altLang="en-US" sz="2800" smtClean="0">
                <a:latin typeface="Apple LiGothic Medium" charset="0"/>
              </a:rPr>
              <a:t>山洞式的視野</a:t>
            </a:r>
            <a:endParaRPr lang="en-US" altLang="zh-TW" sz="2800" smtClean="0">
              <a:latin typeface="Apple LiGothic Medium" charset="0"/>
            </a:endParaRPr>
          </a:p>
          <a:p>
            <a:pPr marL="742950" lvl="2" indent="-342900" eaLnBrk="1" hangingPunct="1">
              <a:buFontTx/>
              <a:buChar char="‒"/>
            </a:pPr>
            <a:endParaRPr lang="en-US" altLang="zh-TW" sz="2400" smtClean="0">
              <a:latin typeface="Apple LiGothic Medium" charset="0"/>
            </a:endParaRPr>
          </a:p>
          <a:p>
            <a:pPr marL="342900" lvl="1" indent="-342900" eaLnBrk="1" hangingPunct="1"/>
            <a:r>
              <a:rPr lang="zh-TW" altLang="en-US" sz="2800" smtClean="0">
                <a:solidFill>
                  <a:srgbClr val="FF0000"/>
                </a:solidFill>
                <a:latin typeface="Apple LiGothic Medium" charset="0"/>
              </a:rPr>
              <a:t>學習表現</a:t>
            </a:r>
            <a:endParaRPr lang="en-US" altLang="zh-TW" sz="2800" smtClean="0">
              <a:solidFill>
                <a:srgbClr val="FF0000"/>
              </a:solidFill>
              <a:latin typeface="Apple LiGothic Medium" charset="0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à"/>
            </a:pPr>
            <a:r>
              <a:rPr lang="zh-TW" altLang="en-US" sz="2800" smtClean="0">
                <a:latin typeface="Apple LiGothic Medium" charset="0"/>
              </a:rPr>
              <a:t>容易分心</a:t>
            </a:r>
            <a:r>
              <a:rPr lang="en-US" altLang="zh-TW" sz="2800" smtClean="0">
                <a:latin typeface="Apple LiGothic Medium" charset="0"/>
              </a:rPr>
              <a:t>,</a:t>
            </a:r>
            <a:r>
              <a:rPr lang="zh-TW" altLang="en-US" sz="2800" smtClean="0">
                <a:latin typeface="Apple LiGothic Medium" charset="0"/>
              </a:rPr>
              <a:t>偏愛某個他感興趣的主題</a:t>
            </a:r>
            <a:endParaRPr lang="en-US" altLang="zh-TW" sz="2800" smtClean="0">
              <a:latin typeface="Apple LiGothic Medium" charset="0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à"/>
            </a:pPr>
            <a:endParaRPr lang="en-US" altLang="zh-TW" sz="2800" smtClean="0">
              <a:latin typeface="Apple LiGothic Medium" charset="0"/>
            </a:endParaRPr>
          </a:p>
          <a:p>
            <a:pPr marL="342900" lvl="1" indent="-342900" eaLnBrk="1" hangingPunct="1"/>
            <a:r>
              <a:rPr lang="zh-TW" altLang="en-US" sz="2800" smtClean="0">
                <a:solidFill>
                  <a:srgbClr val="FF0000"/>
                </a:solidFill>
                <a:latin typeface="Apple LiGothic Medium" charset="0"/>
              </a:rPr>
              <a:t>語言溝通表現</a:t>
            </a:r>
            <a:endParaRPr lang="en-US" altLang="zh-TW" sz="2800" smtClean="0">
              <a:solidFill>
                <a:srgbClr val="FF0000"/>
              </a:solidFill>
              <a:latin typeface="Apple LiGothic Medium" charset="0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à"/>
            </a:pPr>
            <a:r>
              <a:rPr lang="zh-TW" altLang="en-US" sz="2800" smtClean="0">
                <a:latin typeface="Apple LiGothic Medium" charset="0"/>
              </a:rPr>
              <a:t>難將整個句子整合</a:t>
            </a:r>
            <a:endParaRPr lang="en-US" altLang="zh-TW" sz="2800" smtClean="0">
              <a:latin typeface="Apple LiGothic Medium" charset="0"/>
            </a:endParaRPr>
          </a:p>
          <a:p>
            <a:pPr marL="342900" lvl="1" indent="-342900" eaLnBrk="1" hangingPunct="1"/>
            <a:endParaRPr lang="zh-TW" altLang="en-US" sz="2800" smtClean="0">
              <a:latin typeface="Apple LiGothic Medium" charset="0"/>
            </a:endParaRPr>
          </a:p>
          <a:p>
            <a:pPr marL="0" indent="0" eaLnBrk="1" hangingPunct="1"/>
            <a:endParaRPr lang="zh-TW" altLang="en-US" sz="2800" smtClean="0">
              <a:latin typeface="Apple LiGothic Medium" charset="0"/>
            </a:endParaRPr>
          </a:p>
        </p:txBody>
      </p:sp>
      <p:sp>
        <p:nvSpPr>
          <p:cNvPr id="8909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9551287-6AD6-4A5A-A699-055C40A5FDA2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31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標題 1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400" smtClean="0">
                <a:latin typeface="Apple LiGothic Medium" charset="0"/>
              </a:rPr>
              <a:t>自閉症譜系障礙的影響</a:t>
            </a:r>
          </a:p>
        </p:txBody>
      </p:sp>
      <p:sp>
        <p:nvSpPr>
          <p:cNvPr id="90115" name="內容版面配置區 2"/>
          <p:cNvSpPr>
            <a:spLocks noGrp="1"/>
          </p:cNvSpPr>
          <p:nvPr>
            <p:ph idx="1"/>
          </p:nvPr>
        </p:nvSpPr>
        <p:spPr>
          <a:xfrm>
            <a:off x="457200" y="1752600"/>
            <a:ext cx="8002588" cy="4989513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</a:pPr>
            <a:r>
              <a:rPr lang="zh-TW" altLang="en-US" sz="3200" smtClean="0">
                <a:solidFill>
                  <a:srgbClr val="FF0000"/>
                </a:solidFill>
                <a:latin typeface="Apple LiGothic Medium" charset="0"/>
              </a:rPr>
              <a:t>朋儕關係</a:t>
            </a:r>
            <a:endParaRPr lang="en-US" altLang="zh-TW" sz="3200" smtClean="0">
              <a:solidFill>
                <a:srgbClr val="FF0000"/>
              </a:solidFill>
              <a:latin typeface="Apple LiGothic Medium" charset="0"/>
            </a:endParaRPr>
          </a:p>
          <a:p>
            <a:pPr marL="342900" lvl="1" indent="-34290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zh-TW" altLang="en-US" sz="3200" smtClean="0">
                <a:latin typeface="Apple LiGothic Medium" charset="0"/>
              </a:rPr>
              <a:t>好像活在自己的世界中，不喜歡被打擾</a:t>
            </a:r>
            <a:endParaRPr lang="en-US" altLang="zh-TW" sz="3200" smtClean="0">
              <a:latin typeface="Apple LiGothic Medium" charset="0"/>
            </a:endParaRPr>
          </a:p>
          <a:p>
            <a:pPr marL="342900" lvl="1" indent="-34290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en-US" altLang="zh-TW" sz="3200" smtClean="0">
              <a:latin typeface="Apple LiGothic Medium" charset="0"/>
            </a:endParaRPr>
          </a:p>
          <a:p>
            <a:pPr marL="342900" lvl="1" indent="-342900" eaLnBrk="1" hangingPunct="1">
              <a:lnSpc>
                <a:spcPct val="90000"/>
              </a:lnSpc>
            </a:pPr>
            <a:r>
              <a:rPr lang="zh-CN" altLang="en-US" sz="3200" smtClean="0">
                <a:solidFill>
                  <a:srgbClr val="FF0000"/>
                </a:solidFill>
                <a:latin typeface="Apple LiGothic Medium" charset="0"/>
              </a:rPr>
              <a:t>家</a:t>
            </a:r>
            <a:r>
              <a:rPr lang="zh-TW" altLang="en-US" sz="3200" smtClean="0">
                <a:solidFill>
                  <a:srgbClr val="FF0000"/>
                </a:solidFill>
                <a:latin typeface="Apple LiGothic Medium" charset="0"/>
              </a:rPr>
              <a:t>人關係</a:t>
            </a:r>
            <a:endParaRPr lang="en-US" altLang="zh-TW" sz="3200" smtClean="0">
              <a:solidFill>
                <a:srgbClr val="FF0000"/>
              </a:solidFill>
              <a:latin typeface="Apple LiGothic Medium" charset="0"/>
            </a:endParaRPr>
          </a:p>
          <a:p>
            <a:pPr marL="342900" lvl="1" indent="-34290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zh-TW" altLang="en-US" sz="3200" smtClean="0">
                <a:latin typeface="Apple LiGothic Medium" charset="0"/>
              </a:rPr>
              <a:t>負擔治療的費用</a:t>
            </a:r>
            <a:endParaRPr lang="en-US" altLang="zh-TW" sz="3200" smtClean="0">
              <a:latin typeface="Apple LiGothic Medium" charset="0"/>
            </a:endParaRPr>
          </a:p>
          <a:p>
            <a:pPr marL="342900" lvl="1" indent="-34290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zh-TW" altLang="en-US" sz="3200" smtClean="0">
                <a:latin typeface="Apple LiGothic Medium" charset="0"/>
              </a:rPr>
              <a:t>耐性的考驗</a:t>
            </a:r>
            <a:endParaRPr lang="en-US" altLang="zh-TW" sz="3200" smtClean="0">
              <a:latin typeface="Apple LiGothic Medium" charset="0"/>
            </a:endParaRPr>
          </a:p>
          <a:p>
            <a:pPr marL="342900" lvl="1" indent="-34290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en-US" altLang="zh-TW" sz="3200" smtClean="0">
              <a:latin typeface="Apple LiGothic Medium" charset="0"/>
            </a:endParaRPr>
          </a:p>
          <a:p>
            <a:pPr marL="342900" lvl="1" indent="-342900" eaLnBrk="1" hangingPunct="1">
              <a:lnSpc>
                <a:spcPct val="90000"/>
              </a:lnSpc>
            </a:pPr>
            <a:r>
              <a:rPr lang="zh-TW" altLang="en-US" sz="3200" smtClean="0">
                <a:solidFill>
                  <a:srgbClr val="FF0000"/>
                </a:solidFill>
                <a:latin typeface="Apple LiGothic Medium" charset="0"/>
              </a:rPr>
              <a:t>工作表現</a:t>
            </a:r>
            <a:endParaRPr lang="en-US" altLang="zh-TW" sz="3200" smtClean="0">
              <a:solidFill>
                <a:srgbClr val="FF0000"/>
              </a:solidFill>
              <a:latin typeface="Apple LiGothic Medium" charset="0"/>
            </a:endParaRPr>
          </a:p>
          <a:p>
            <a:pPr marL="342900" lvl="1" indent="-34290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zh-TW" altLang="en-US" sz="3200" smtClean="0">
                <a:latin typeface="Apple LiGothic Medium" charset="0"/>
              </a:rPr>
              <a:t> 形成壓力與焦慮</a:t>
            </a:r>
            <a:endParaRPr lang="en-US" altLang="zh-CN" sz="3200" smtClean="0">
              <a:latin typeface="Apple LiGothic Medium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zh-TW" altLang="en-US" sz="3200" smtClean="0">
              <a:latin typeface="Apple LiGothic Medium" charset="0"/>
            </a:endParaRPr>
          </a:p>
        </p:txBody>
      </p:sp>
      <p:sp>
        <p:nvSpPr>
          <p:cNvPr id="9011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A6915B3-9BB1-49C7-AEC8-6C90E6319691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32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1981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4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 sz="22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02E956-E2D3-4D0C-842A-F464893C96C8}" type="slidenum">
              <a:rPr lang="en-US" altLang="zh-TW" sz="1400" smtClean="0"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zh-TW" sz="1400" smtClean="0">
              <a:ea typeface="新細明體" panose="02020500000000000000" pitchFamily="18" charset="-120"/>
            </a:endParaRPr>
          </a:p>
        </p:txBody>
      </p:sp>
      <p:pic>
        <p:nvPicPr>
          <p:cNvPr id="119813" name="圖片 3" descr="thCABRWOQ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284538"/>
            <a:ext cx="241617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026130" y="1916832"/>
            <a:ext cx="462819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相處篇</a:t>
            </a:r>
            <a:endParaRPr lang="zh-TW" alt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標題 1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dirty="0" smtClean="0">
                <a:latin typeface="Apple LiGothic Medium" charset="0"/>
              </a:rPr>
              <a:t>SEN</a:t>
            </a:r>
            <a:r>
              <a:rPr lang="zh-TW" altLang="en-US" dirty="0">
                <a:latin typeface="Apple LiGothic Medium" charset="0"/>
              </a:rPr>
              <a:t>學生</a:t>
            </a:r>
            <a:r>
              <a:rPr lang="zh-TW" altLang="en-US" dirty="0" smtClean="0">
                <a:latin typeface="Apple LiGothic Medium" charset="0"/>
              </a:rPr>
              <a:t>相處</a:t>
            </a:r>
            <a:r>
              <a:rPr lang="zh-TW" altLang="en-US" dirty="0">
                <a:latin typeface="Apple LiGothic Medium" charset="0"/>
              </a:rPr>
              <a:t>宗旨</a:t>
            </a:r>
            <a:endParaRPr lang="zh-TW" altLang="en-US" dirty="0" smtClean="0">
              <a:latin typeface="Apple LiGothic Medium" charset="0"/>
            </a:endParaRPr>
          </a:p>
        </p:txBody>
      </p:sp>
      <p:sp>
        <p:nvSpPr>
          <p:cNvPr id="120835" name="內容版面配置區 2"/>
          <p:cNvSpPr>
            <a:spLocks noGrp="1"/>
          </p:cNvSpPr>
          <p:nvPr>
            <p:ph idx="1"/>
          </p:nvPr>
        </p:nvSpPr>
        <p:spPr>
          <a:xfrm>
            <a:off x="457200" y="1752600"/>
            <a:ext cx="8435975" cy="43735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Apple LiGothic Medium" charset="0"/>
              </a:rPr>
              <a:t>強調</a:t>
            </a:r>
            <a:r>
              <a:rPr lang="zh-TW" altLang="en-US" sz="2800" dirty="0" smtClean="0">
                <a:solidFill>
                  <a:schemeClr val="accent2"/>
                </a:solidFill>
                <a:latin typeface="Apple LiGothic Medium" charset="0"/>
              </a:rPr>
              <a:t>早期介入</a:t>
            </a:r>
            <a:r>
              <a:rPr lang="zh-TW" altLang="en-US" sz="2800" dirty="0" smtClean="0">
                <a:latin typeface="Apple LiGothic Medium" charset="0"/>
              </a:rPr>
              <a:t>的重要性</a:t>
            </a:r>
            <a:endParaRPr lang="en-US" altLang="zh-TW" sz="2800" dirty="0" smtClean="0">
              <a:latin typeface="Apple LiGothic Medium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Apple LiGothic Medium" charset="0"/>
              </a:rPr>
              <a:t>減輕自我傷害、過度自我刺激和傷害他人的行為</a:t>
            </a:r>
            <a:endParaRPr lang="en-US" altLang="zh-TW" sz="2800" dirty="0" smtClean="0">
              <a:latin typeface="Apple LiGothic Medium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Apple LiGothic Medium" charset="0"/>
              </a:rPr>
              <a:t>教授</a:t>
            </a:r>
            <a:r>
              <a:rPr lang="zh-TW" altLang="en-US" sz="2800" dirty="0" smtClean="0">
                <a:solidFill>
                  <a:schemeClr val="accent2"/>
                </a:solidFill>
                <a:latin typeface="Apple LiGothic Medium" charset="0"/>
              </a:rPr>
              <a:t>社交及溝通技巧</a:t>
            </a:r>
            <a:endParaRPr lang="en-US" altLang="zh-TW" sz="2800" dirty="0" smtClean="0">
              <a:solidFill>
                <a:schemeClr val="accent2"/>
              </a:solidFill>
              <a:latin typeface="Apple LiGothic Medium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Apple LiGothic Medium" charset="0"/>
              </a:rPr>
              <a:t>重點放在</a:t>
            </a:r>
            <a:r>
              <a:rPr lang="zh-TW" altLang="en-US" sz="2800" dirty="0" smtClean="0">
                <a:solidFill>
                  <a:schemeClr val="accent2"/>
                </a:solidFill>
                <a:latin typeface="Apple LiGothic Medium" charset="0"/>
              </a:rPr>
              <a:t>「適應」而非「改造」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Apple LiGothic Medium" charset="0"/>
              </a:rPr>
              <a:t>強調</a:t>
            </a:r>
            <a:r>
              <a:rPr lang="zh-TW" altLang="en-US" sz="2800" dirty="0" smtClean="0">
                <a:solidFill>
                  <a:schemeClr val="accent2"/>
                </a:solidFill>
                <a:latin typeface="Apple LiGothic Medium" charset="0"/>
              </a:rPr>
              <a:t>家庭關係支援</a:t>
            </a:r>
            <a:r>
              <a:rPr lang="zh-TW" altLang="en-US" sz="2800" dirty="0" smtClean="0">
                <a:latin typeface="Apple LiGothic Medium" charset="0"/>
              </a:rPr>
              <a:t>的重要性</a:t>
            </a:r>
            <a:endParaRPr lang="en-US" altLang="zh-TW" sz="2800" dirty="0" smtClean="0">
              <a:latin typeface="Apple LiGothic Medium" charset="0"/>
            </a:endParaRPr>
          </a:p>
        </p:txBody>
      </p:sp>
      <p:sp>
        <p:nvSpPr>
          <p:cNvPr id="12083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8C0798F-B568-4C56-A0FB-4152920E2CD9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34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標題 1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dirty="0" smtClean="0">
                <a:latin typeface="Apple LiGothic Medium" charset="0"/>
              </a:rPr>
              <a:t>與</a:t>
            </a:r>
            <a:r>
              <a:rPr lang="en-US" altLang="zh-TW" dirty="0">
                <a:latin typeface="Apple LiGothic Medium" charset="0"/>
              </a:rPr>
              <a:t>SEN</a:t>
            </a:r>
            <a:r>
              <a:rPr lang="zh-TW" altLang="en-US" dirty="0">
                <a:latin typeface="Apple LiGothic Medium" charset="0"/>
              </a:rPr>
              <a:t>學生相處</a:t>
            </a:r>
            <a:r>
              <a:rPr lang="zh-TW" altLang="en-US" dirty="0" smtClean="0">
                <a:latin typeface="Apple LiGothic Medium" charset="0"/>
              </a:rPr>
              <a:t>的元素</a:t>
            </a:r>
          </a:p>
        </p:txBody>
      </p:sp>
      <p:sp>
        <p:nvSpPr>
          <p:cNvPr id="121859" name="內容版面配置區 2"/>
          <p:cNvSpPr>
            <a:spLocks noGrp="1"/>
          </p:cNvSpPr>
          <p:nvPr>
            <p:ph idx="1"/>
          </p:nvPr>
        </p:nvSpPr>
        <p:spPr>
          <a:xfrm>
            <a:off x="457200" y="1752600"/>
            <a:ext cx="8435975" cy="4373563"/>
          </a:xfrm>
        </p:spPr>
        <p:txBody>
          <a:bodyPr/>
          <a:lstStyle/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AutoNum type="alphaUcPeriod"/>
            </a:pPr>
            <a:r>
              <a:rPr lang="zh-TW" altLang="en-US" sz="3200" dirty="0" smtClean="0">
                <a:solidFill>
                  <a:srgbClr val="FF0000"/>
                </a:solidFill>
              </a:rPr>
              <a:t>初期</a:t>
            </a:r>
            <a:endParaRPr lang="en-US" altLang="ja-JP" sz="3200" dirty="0" smtClean="0">
              <a:solidFill>
                <a:srgbClr val="FF0000"/>
              </a:solidFill>
            </a:endParaRP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Blip>
                <a:blip r:embed="rId2"/>
              </a:buBlip>
            </a:pPr>
            <a:r>
              <a:rPr lang="zh-TW" altLang="en-US" sz="3200" dirty="0" smtClean="0"/>
              <a:t>與</a:t>
            </a:r>
            <a:r>
              <a:rPr lang="zh-TW" altLang="en-US" sz="3200" dirty="0">
                <a:latin typeface="Apple LiGothic Medium" charset="0"/>
              </a:rPr>
              <a:t>學生</a:t>
            </a:r>
            <a:r>
              <a:rPr lang="zh-TW" altLang="en-US" sz="3200" dirty="0" smtClean="0"/>
              <a:t>建立</a:t>
            </a:r>
            <a:r>
              <a:rPr lang="zh-TW" altLang="en-US" sz="3200" dirty="0" smtClean="0">
                <a:solidFill>
                  <a:schemeClr val="accent2"/>
                </a:solidFill>
              </a:rPr>
              <a:t>良好關係</a:t>
            </a:r>
            <a:endParaRPr lang="en-US" altLang="ja-JP" sz="3200" dirty="0" smtClean="0">
              <a:solidFill>
                <a:schemeClr val="accent2"/>
              </a:solidFill>
            </a:endParaRP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Blip>
                <a:blip r:embed="rId2"/>
              </a:buBlip>
            </a:pPr>
            <a:r>
              <a:rPr lang="zh-TW" altLang="en-US" sz="3200" dirty="0" smtClean="0"/>
              <a:t>製定適合</a:t>
            </a:r>
            <a:r>
              <a:rPr lang="zh-TW" altLang="en-US" sz="3200" dirty="0">
                <a:latin typeface="Apple LiGothic Medium" charset="0"/>
              </a:rPr>
              <a:t>學生</a:t>
            </a:r>
            <a:r>
              <a:rPr lang="zh-TW" altLang="en-US" sz="3200" dirty="0" smtClean="0"/>
              <a:t>的輔導</a:t>
            </a:r>
            <a:r>
              <a:rPr lang="zh-TW" altLang="en-US" sz="3200" dirty="0" smtClean="0">
                <a:solidFill>
                  <a:schemeClr val="accent2"/>
                </a:solidFill>
              </a:rPr>
              <a:t>模式</a:t>
            </a:r>
            <a:r>
              <a:rPr lang="zh-TW" altLang="en-US" sz="3200" dirty="0" smtClean="0"/>
              <a:t>和訓練</a:t>
            </a:r>
            <a:r>
              <a:rPr lang="zh-TW" altLang="en-US" sz="3200" dirty="0" smtClean="0">
                <a:solidFill>
                  <a:schemeClr val="accent2"/>
                </a:solidFill>
              </a:rPr>
              <a:t>常規</a:t>
            </a:r>
            <a:endParaRPr lang="en-US" altLang="ja-JP" sz="3200" dirty="0" smtClean="0">
              <a:solidFill>
                <a:schemeClr val="accent2"/>
              </a:solidFill>
            </a:endParaRPr>
          </a:p>
        </p:txBody>
      </p:sp>
      <p:sp>
        <p:nvSpPr>
          <p:cNvPr id="12186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1F9A144-C465-4C2A-925B-4EDD63195909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35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dirty="0">
                <a:latin typeface="Apple LiGothic Medium" charset="0"/>
              </a:rPr>
              <a:t>與</a:t>
            </a:r>
            <a:r>
              <a:rPr lang="en-US" altLang="zh-TW" dirty="0">
                <a:latin typeface="Apple LiGothic Medium" charset="0"/>
              </a:rPr>
              <a:t>SEN</a:t>
            </a:r>
            <a:r>
              <a:rPr lang="zh-TW" altLang="en-US" dirty="0">
                <a:latin typeface="Apple LiGothic Medium" charset="0"/>
              </a:rPr>
              <a:t>學生相處的元素</a:t>
            </a:r>
            <a:endParaRPr lang="en-US" altLang="en-US" dirty="0" smtClean="0"/>
          </a:p>
        </p:txBody>
      </p:sp>
      <p:sp>
        <p:nvSpPr>
          <p:cNvPr id="122883" name="Content Placeholder 3"/>
          <p:cNvSpPr>
            <a:spLocks noGrp="1"/>
          </p:cNvSpPr>
          <p:nvPr>
            <p:ph idx="1"/>
          </p:nvPr>
        </p:nvSpPr>
        <p:spPr>
          <a:xfrm>
            <a:off x="468313" y="1916113"/>
            <a:ext cx="7077075" cy="4724400"/>
          </a:xfrm>
        </p:spPr>
        <p:txBody>
          <a:bodyPr/>
          <a:lstStyle/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AutoNum type="alphaUcPeriod" startAt="2"/>
            </a:pPr>
            <a:r>
              <a:rPr lang="zh-TW" altLang="en-US" sz="2800" dirty="0" smtClean="0">
                <a:solidFill>
                  <a:srgbClr val="FF0000"/>
                </a:solidFill>
                <a:latin typeface="Apple LiGothic Medium" charset="0"/>
              </a:rPr>
              <a:t>教授適當的社交技巧</a:t>
            </a:r>
            <a:endParaRPr lang="en-US" altLang="ja-JP" sz="2800" dirty="0" smtClean="0">
              <a:solidFill>
                <a:srgbClr val="FF0000"/>
              </a:solidFill>
              <a:latin typeface="Apple LiGothic Medium" charset="0"/>
            </a:endParaRP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Blip>
                <a:blip r:embed="rId2"/>
              </a:buBlip>
            </a:pPr>
            <a:r>
              <a:rPr lang="zh-TW" altLang="en-US" sz="2800" dirty="0" smtClean="0">
                <a:latin typeface="Apple LiGothic Medium" charset="0"/>
              </a:rPr>
              <a:t>先讓孩子觀察和模仿</a:t>
            </a:r>
            <a:endParaRPr lang="en-US" altLang="zh-TW" sz="2800" dirty="0" smtClean="0">
              <a:latin typeface="Apple LiGothic Medium" charset="0"/>
            </a:endParaRP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Blip>
                <a:blip r:embed="rId2"/>
              </a:buBlip>
            </a:pPr>
            <a:r>
              <a:rPr lang="zh-TW" altLang="en-US" sz="2800" dirty="0" smtClean="0">
                <a:latin typeface="Apple LiGothic Medium" charset="0"/>
              </a:rPr>
              <a:t>按程度</a:t>
            </a:r>
            <a:r>
              <a:rPr lang="zh-TW" altLang="en-US" sz="2800" dirty="0">
                <a:latin typeface="Apple LiGothic Medium" charset="0"/>
              </a:rPr>
              <a:t>解說生</a:t>
            </a:r>
            <a:r>
              <a:rPr lang="zh-TW" altLang="en-US" sz="2800" dirty="0" smtClean="0">
                <a:latin typeface="Apple LiGothic Medium" charset="0"/>
              </a:rPr>
              <a:t>活場景</a:t>
            </a:r>
            <a:endParaRPr lang="en-US" altLang="ja-JP" sz="2800" dirty="0" smtClean="0">
              <a:latin typeface="Apple LiGothic Medium" charset="0"/>
            </a:endParaRP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Blip>
                <a:blip r:embed="rId2"/>
              </a:buBlip>
            </a:pPr>
            <a:r>
              <a:rPr lang="zh-TW" altLang="en-US" sz="2800" dirty="0" smtClean="0">
                <a:latin typeface="Apple LiGothic Medium" charset="0"/>
              </a:rPr>
              <a:t>表達情感／基本需要</a:t>
            </a:r>
            <a:endParaRPr lang="en-US" altLang="ja-JP" sz="2800" dirty="0" smtClean="0">
              <a:latin typeface="Apple LiGothic Medium" charset="0"/>
            </a:endParaRP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Blip>
                <a:blip r:embed="rId2"/>
              </a:buBlip>
            </a:pPr>
            <a:r>
              <a:rPr lang="zh-TW" altLang="en-US" sz="2800" dirty="0" smtClean="0">
                <a:latin typeface="Apple LiGothic Medium" charset="0"/>
              </a:rPr>
              <a:t>社交故事／場景演練</a:t>
            </a:r>
            <a:endParaRPr lang="en-US" altLang="ja-JP" sz="2800" dirty="0" smtClean="0">
              <a:latin typeface="Apple LiGothic Medium" charset="0"/>
            </a:endParaRP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Blip>
                <a:blip r:embed="rId2"/>
              </a:buBlip>
            </a:pPr>
            <a:r>
              <a:rPr lang="zh-TW" altLang="en-US" sz="2800" dirty="0" smtClean="0">
                <a:latin typeface="Apple LiGothic Medium" charset="0"/>
              </a:rPr>
              <a:t>友儕互動和示範</a:t>
            </a:r>
            <a:endParaRPr lang="en-US" altLang="zh-TW" sz="2800" dirty="0" smtClean="0">
              <a:latin typeface="Apple LiGothic Medium" charset="0"/>
            </a:endParaRP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Blip>
                <a:blip r:embed="rId2"/>
              </a:buBlip>
            </a:pPr>
            <a:r>
              <a:rPr lang="zh-TW" altLang="en-US" sz="2800" dirty="0" smtClean="0">
                <a:latin typeface="Apple LiGothic Medium" charset="0"/>
              </a:rPr>
              <a:t>真實場景練習</a:t>
            </a:r>
            <a:endParaRPr lang="en-US" altLang="en-US" sz="2800" dirty="0" smtClean="0">
              <a:latin typeface="Apple LiGothic Medium" charset="0"/>
            </a:endParaRPr>
          </a:p>
        </p:txBody>
      </p:sp>
      <p:sp>
        <p:nvSpPr>
          <p:cNvPr id="12288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937D220-2E17-4153-B602-EAE5851FF0A5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36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>
                <a:latin typeface="Apple LiGothic Medium" charset="0"/>
              </a:rPr>
              <a:t>輔導與訓練的元素</a:t>
            </a:r>
            <a:endParaRPr lang="en-US" altLang="en-US" smtClean="0"/>
          </a:p>
        </p:txBody>
      </p:sp>
      <p:sp>
        <p:nvSpPr>
          <p:cNvPr id="124931" name="Content Placeholder 3"/>
          <p:cNvSpPr>
            <a:spLocks noGrp="1"/>
          </p:cNvSpPr>
          <p:nvPr>
            <p:ph idx="1"/>
          </p:nvPr>
        </p:nvSpPr>
        <p:spPr>
          <a:xfrm>
            <a:off x="306388" y="2133600"/>
            <a:ext cx="7077075" cy="3992563"/>
          </a:xfrm>
        </p:spPr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+mj-lt"/>
              <a:buAutoNum type="alphaUcPeriod" startAt="3"/>
            </a:pPr>
            <a:r>
              <a:rPr lang="zh-TW" altLang="en-US" sz="3200" dirty="0" smtClean="0">
                <a:solidFill>
                  <a:srgbClr val="FF0000"/>
                </a:solidFill>
              </a:rPr>
              <a:t>家庭</a:t>
            </a:r>
            <a:r>
              <a:rPr lang="en-US" altLang="zh-TW" sz="3200" dirty="0" smtClean="0">
                <a:solidFill>
                  <a:srgbClr val="FF0000"/>
                </a:solidFill>
              </a:rPr>
              <a:t>/</a:t>
            </a:r>
            <a:r>
              <a:rPr lang="zh-HK" altLang="en-US" sz="3200" dirty="0">
                <a:solidFill>
                  <a:srgbClr val="FF0000"/>
                </a:solidFill>
              </a:rPr>
              <a:t>學校</a:t>
            </a:r>
            <a:r>
              <a:rPr lang="zh-TW" altLang="en-US" sz="3200" dirty="0" smtClean="0">
                <a:solidFill>
                  <a:srgbClr val="FF0000"/>
                </a:solidFill>
              </a:rPr>
              <a:t>支援</a:t>
            </a:r>
            <a:endParaRPr lang="en-US" altLang="ja-JP" sz="3200" dirty="0" smtClean="0">
              <a:solidFill>
                <a:srgbClr val="FF0000"/>
              </a:solidFill>
            </a:endParaRP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Blip>
                <a:blip r:embed="rId2"/>
              </a:buBlip>
            </a:pPr>
            <a:r>
              <a:rPr lang="zh-TW" altLang="en-US" sz="3200" dirty="0" smtClean="0"/>
              <a:t>親職訓練</a:t>
            </a:r>
            <a:endParaRPr lang="en-US" altLang="zh-TW" sz="3200" dirty="0" smtClean="0"/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Blip>
                <a:blip r:embed="rId2"/>
              </a:buBlip>
            </a:pPr>
            <a:r>
              <a:rPr lang="zh-TW" altLang="en-US" sz="3200" dirty="0" smtClean="0"/>
              <a:t>行為管教訓練</a:t>
            </a:r>
            <a:endParaRPr lang="en-US" altLang="zh-TW" sz="3200" dirty="0" smtClean="0"/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Blip>
                <a:blip r:embed="rId2"/>
              </a:buBlip>
            </a:pPr>
            <a:r>
              <a:rPr lang="zh-TW" altLang="en-US" sz="3200" dirty="0"/>
              <a:t>與不同專業</a:t>
            </a:r>
            <a:r>
              <a:rPr lang="zh-TW" altLang="en-US" sz="3200" dirty="0" smtClean="0"/>
              <a:t>合作 </a:t>
            </a:r>
            <a:r>
              <a:rPr lang="en-US" altLang="zh-TW" sz="3200" dirty="0" smtClean="0"/>
              <a:t>(</a:t>
            </a:r>
            <a:r>
              <a:rPr lang="zh-HK" altLang="en-US" sz="3200" dirty="0"/>
              <a:t>老師、輔導員、社工</a:t>
            </a:r>
            <a:r>
              <a:rPr lang="zh-HK" altLang="en-US" sz="3200" dirty="0" smtClean="0"/>
              <a:t>等</a:t>
            </a:r>
            <a:r>
              <a:rPr lang="en-US" altLang="zh-HK" sz="3200" dirty="0" smtClean="0"/>
              <a:t>)</a:t>
            </a:r>
            <a:endParaRPr lang="en-US" altLang="zh-TW" sz="3200" dirty="0" smtClean="0">
              <a:ea typeface="新細明體" panose="02020500000000000000" pitchFamily="18" charset="-120"/>
            </a:endParaRPr>
          </a:p>
        </p:txBody>
      </p:sp>
      <p:sp>
        <p:nvSpPr>
          <p:cNvPr id="12493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550C49F-8947-47B6-8FCD-69D007D52835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37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5" descr="Convers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0"/>
            <a:ext cx="5119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8EB4B82-A3B7-4FF5-8D18-7F86D22C5595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38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2532B-5290-4B02-96BF-5226D87A6077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  <p:pic>
        <p:nvPicPr>
          <p:cNvPr id="136194" name="Picture 2" descr="Image result for é±è®å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584835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291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pic>
        <p:nvPicPr>
          <p:cNvPr id="32771" name="Rectangl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2387600"/>
            <a:ext cx="75946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3683000"/>
            <a:ext cx="30226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4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 sz="22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B34690-C7FE-46B9-B3C0-21E826FF2EB4}" type="slidenum">
              <a:rPr lang="en-US" altLang="zh-TW" sz="1400" smtClean="0"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zh-TW" sz="140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1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F16A109-076B-4DA7-B6C2-FBB789FA97DA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40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B15E9D8-F38A-4A13-B38F-094BA1F8A731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41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1" descr="Emo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0"/>
            <a:ext cx="5260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B9EB001-ED17-4E4F-A7E6-B9B8132416EC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42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1" descr="When i need hel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0"/>
            <a:ext cx="3238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49BB63E-E5B6-4BF9-89A0-A26403D7D9E7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43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347663"/>
            <a:ext cx="8507413" cy="140811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zh-TW" altLang="en-US" smtClean="0">
                <a:latin typeface="GaramondBold" charset="0"/>
              </a:rPr>
              <a:t>我的社交故事書</a:t>
            </a:r>
            <a:r>
              <a:rPr lang="en-US" altLang="zh-TW" smtClean="0">
                <a:latin typeface="GaramondBold" charset="0"/>
              </a:rPr>
              <a:t> </a:t>
            </a:r>
            <a:br>
              <a:rPr lang="en-US" altLang="zh-TW" smtClean="0">
                <a:latin typeface="GaramondBold" charset="0"/>
              </a:rPr>
            </a:br>
            <a:r>
              <a:rPr lang="en-US" altLang="zh-TW" smtClean="0">
                <a:latin typeface="GaramondBold" charset="0"/>
              </a:rPr>
              <a:t>My Social Stories Book</a:t>
            </a:r>
          </a:p>
        </p:txBody>
      </p:sp>
      <p:graphicFrame>
        <p:nvGraphicFramePr>
          <p:cNvPr id="135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632470"/>
              </p:ext>
            </p:extLst>
          </p:nvPr>
        </p:nvGraphicFramePr>
        <p:xfrm>
          <a:off x="395288" y="2205038"/>
          <a:ext cx="7958137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0" name="Document" r:id="rId3" imgW="5622840" imgH="2313000" progId="Word.Document.12">
                  <p:link updateAutomatic="1"/>
                </p:oleObj>
              </mc:Choice>
              <mc:Fallback>
                <p:oleObj name="Document" r:id="rId3" imgW="5622840" imgH="2313000" progId="Word.Document.12">
                  <p:link updateAutomatic="1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205038"/>
                        <a:ext cx="7958137" cy="40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172" name="Picture 4" descr="My Social Stori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81300"/>
            <a:ext cx="2592388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A3E0388-FC2E-49ED-A9EE-4AFCB06B7D1A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44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7B3DD-E6E8-46CE-A6E9-07CE6BFCDD0A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  <p:pic>
        <p:nvPicPr>
          <p:cNvPr id="137220" name="Picture 4" descr="Image result for Tu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238" y="2622942"/>
            <a:ext cx="4732139" cy="385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8" name="Picture 2" descr="Image result for å¿«æé¬¼é¬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0736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2">
            <a:extLst>
              <a:ext uri="{FF2B5EF4-FFF2-40B4-BE49-F238E27FC236}">
                <a16:creationId xmlns="" xmlns:a16="http://schemas.microsoft.com/office/drawing/2014/main" id="{67AE8FE9-F6A6-4C69-8B31-E26C2B05ED76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zh-TW" altLang="en-US" sz="6000"/>
              <a:t>各方協作</a:t>
            </a:r>
            <a:endParaRPr lang="en-US" altLang="en-US" sz="6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73238"/>
            <a:ext cx="4157662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658938"/>
            <a:ext cx="5832475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2205038"/>
            <a:ext cx="3492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8" name="Rectangl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101600"/>
            <a:ext cx="32512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9A01556-55FD-4A95-8960-3D94C4ED9B7D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46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828800"/>
            <a:ext cx="3670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4149725"/>
            <a:ext cx="2549525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ctangl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3327400"/>
            <a:ext cx="3784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4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 sz="22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9ED5CC-C831-46BD-A349-1AE559A37239}" type="slidenum">
              <a:rPr lang="en-US" altLang="zh-TW" sz="1400" smtClean="0"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zh-TW" sz="140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9D18EA-2B67-4531-B361-E8837B22C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63" y="404813"/>
            <a:ext cx="8574087" cy="11938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altLang="zh-TW" sz="3800" dirty="0"/>
              <a:t>Special Education Needs(S.E.N.)</a:t>
            </a:r>
            <a:br>
              <a:rPr lang="en-US" altLang="zh-TW" sz="3800" dirty="0"/>
            </a:br>
            <a:r>
              <a:rPr lang="zh-TW" altLang="en-US" sz="3800" dirty="0"/>
              <a:t>特殊學習需要類別</a:t>
            </a:r>
            <a:endParaRPr lang="en-US" altLang="en-US" sz="3800" dirty="0"/>
          </a:p>
        </p:txBody>
      </p:sp>
      <p:sp>
        <p:nvSpPr>
          <p:cNvPr id="41987" name="Content Placeholder 2"/>
          <p:cNvSpPr>
            <a:spLocks noGrp="1"/>
          </p:cNvSpPr>
          <p:nvPr>
            <p:ph sz="half" idx="1"/>
          </p:nvPr>
        </p:nvSpPr>
        <p:spPr>
          <a:xfrm>
            <a:off x="179388" y="2060575"/>
            <a:ext cx="4608512" cy="4797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HK" altLang="en-US" sz="2800" b="1" dirty="0" smtClean="0"/>
              <a:t>特殊學習困難</a:t>
            </a:r>
            <a:endParaRPr lang="en-US" altLang="zh-HK" sz="28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zh-TW" altLang="en-US" sz="2400" b="1" dirty="0" smtClean="0">
                <a:solidFill>
                  <a:schemeClr val="tx1"/>
                </a:solidFill>
              </a:rPr>
              <a:t>閱讀障礙</a:t>
            </a:r>
            <a:r>
              <a:rPr lang="en-US" altLang="ja-JP" sz="2400" b="1" dirty="0" smtClean="0">
                <a:solidFill>
                  <a:schemeClr val="tx1"/>
                </a:solidFill>
              </a:rPr>
              <a:t>/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讀寫困難</a:t>
            </a:r>
            <a:r>
              <a:rPr lang="en-US" altLang="ja-JP" sz="2400" b="1" dirty="0" smtClean="0">
                <a:solidFill>
                  <a:schemeClr val="tx1"/>
                </a:solidFill>
              </a:rPr>
              <a:t>(Dyslexia)</a:t>
            </a:r>
            <a:r>
              <a:rPr lang="en-US" altLang="ja-JP" sz="2400" dirty="0" smtClean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400" b="1" dirty="0" smtClean="0">
                <a:solidFill>
                  <a:schemeClr val="tx1"/>
                </a:solidFill>
              </a:rPr>
              <a:t>特殊數學運算障礙</a:t>
            </a:r>
            <a:r>
              <a:rPr lang="en-US" altLang="ja-JP" sz="2400" dirty="0" smtClean="0">
                <a:solidFill>
                  <a:schemeClr val="tx1"/>
                </a:solidFill>
              </a:rPr>
              <a:t> 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800" b="1" dirty="0" smtClean="0"/>
              <a:t>智力障礙</a:t>
            </a:r>
            <a:endParaRPr lang="en-US" altLang="zh-TW" sz="28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zh-TW" altLang="en-US" sz="2600" b="1" dirty="0" smtClean="0">
                <a:solidFill>
                  <a:schemeClr val="tx1"/>
                </a:solidFill>
              </a:rPr>
              <a:t>資優</a:t>
            </a:r>
            <a:r>
              <a:rPr lang="en-GB" altLang="ja-JP" sz="2600" b="1" dirty="0" smtClean="0">
                <a:solidFill>
                  <a:schemeClr val="tx1"/>
                </a:solidFill>
              </a:rPr>
              <a:t>(Gifted)</a:t>
            </a:r>
            <a:r>
              <a:rPr lang="en-US" altLang="ja-JP" sz="2600" dirty="0" smtClean="0">
                <a:solidFill>
                  <a:schemeClr val="tx1"/>
                </a:solidFill>
              </a:rPr>
              <a:t> </a:t>
            </a:r>
            <a:endParaRPr lang="en-US" altLang="en-US" sz="2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800" b="1" dirty="0" smtClean="0">
                <a:solidFill>
                  <a:schemeClr val="accent2"/>
                </a:solidFill>
              </a:rPr>
              <a:t>自閉症</a:t>
            </a:r>
            <a:r>
              <a:rPr lang="en-US" altLang="zh-TW" sz="2800" b="1" dirty="0" smtClean="0">
                <a:solidFill>
                  <a:schemeClr val="accent2"/>
                </a:solidFill>
              </a:rPr>
              <a:t/>
            </a:r>
            <a:br>
              <a:rPr lang="en-US" altLang="zh-TW" sz="2800" b="1" dirty="0" smtClean="0">
                <a:solidFill>
                  <a:schemeClr val="accent2"/>
                </a:solidFill>
              </a:rPr>
            </a:br>
            <a:r>
              <a:rPr lang="en-GB" altLang="ja-JP" sz="2800" b="1" dirty="0" smtClean="0">
                <a:solidFill>
                  <a:srgbClr val="FF6600"/>
                </a:solidFill>
              </a:rPr>
              <a:t>(</a:t>
            </a:r>
            <a:r>
              <a:rPr lang="en-US" altLang="ja-JP" sz="2800" b="1" dirty="0" smtClean="0">
                <a:solidFill>
                  <a:schemeClr val="accent2"/>
                </a:solidFill>
              </a:rPr>
              <a:t>Autistic Spectrum Disorder</a:t>
            </a:r>
            <a:r>
              <a:rPr lang="en-GB" altLang="ja-JP" sz="2800" b="1" dirty="0" smtClean="0">
                <a:solidFill>
                  <a:schemeClr val="accent2"/>
                </a:solidFill>
              </a:rPr>
              <a:t>)</a:t>
            </a:r>
            <a:r>
              <a:rPr lang="en-US" altLang="ja-JP" sz="2800" dirty="0" smtClean="0">
                <a:solidFill>
                  <a:schemeClr val="accent2"/>
                </a:solidFill>
              </a:rPr>
              <a:t> </a:t>
            </a:r>
            <a:endParaRPr lang="en-US" altLang="ja-JP" sz="28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800" b="1" dirty="0" smtClean="0">
                <a:solidFill>
                  <a:schemeClr val="accent2"/>
                </a:solidFill>
              </a:rPr>
              <a:t>專注力不足及過度活躍</a:t>
            </a:r>
            <a:r>
              <a:rPr lang="en-US" altLang="ja-JP" sz="2800" b="1" dirty="0" smtClean="0">
                <a:solidFill>
                  <a:schemeClr val="accent2"/>
                </a:solidFill>
              </a:rPr>
              <a:t>(A.D.H.D)</a:t>
            </a:r>
            <a:r>
              <a:rPr lang="en-US" altLang="ja-JP" sz="2800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1988" name="Content Placeholder 3"/>
          <p:cNvSpPr>
            <a:spLocks noGrp="1"/>
          </p:cNvSpPr>
          <p:nvPr>
            <p:ph sz="half" idx="2"/>
          </p:nvPr>
        </p:nvSpPr>
        <p:spPr>
          <a:xfrm>
            <a:off x="4464050" y="2060575"/>
            <a:ext cx="4679950" cy="46085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HK" altLang="en-US" sz="2800" b="1" dirty="0" smtClean="0"/>
              <a:t>肢體傷殘</a:t>
            </a:r>
            <a:endParaRPr lang="en-US" altLang="zh-TW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800" b="1" dirty="0" smtClean="0"/>
              <a:t>視覺障礙</a:t>
            </a:r>
            <a:endParaRPr lang="en-US" altLang="zh-TW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800" b="1" dirty="0" smtClean="0"/>
              <a:t>聽力障礙</a:t>
            </a:r>
            <a:endParaRPr lang="en-US" altLang="ja-JP" sz="2800" dirty="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800" b="1" dirty="0" smtClean="0"/>
              <a:t>語言障礙</a:t>
            </a:r>
            <a:r>
              <a:rPr lang="en-US" altLang="ja-JP" sz="2800" b="1" dirty="0" smtClean="0"/>
              <a:t>/</a:t>
            </a:r>
            <a:r>
              <a:rPr lang="zh-TW" altLang="en-US" sz="2800" b="1" dirty="0" smtClean="0"/>
              <a:t>溝通困難</a:t>
            </a:r>
            <a:r>
              <a:rPr lang="en-US" altLang="ja-JP" sz="2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zh-HK" altLang="en-US" sz="2800" b="1" dirty="0" smtClean="0">
                <a:solidFill>
                  <a:schemeClr val="accent2"/>
                </a:solidFill>
              </a:rPr>
              <a:t>精神病患</a:t>
            </a:r>
            <a:endParaRPr lang="en-US" altLang="zh-HK" sz="2800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altLang="ja-JP" sz="2600" dirty="0" smtClean="0">
              <a:solidFill>
                <a:schemeClr val="tx1"/>
              </a:solidFill>
            </a:endParaRPr>
          </a:p>
        </p:txBody>
      </p:sp>
      <p:sp>
        <p:nvSpPr>
          <p:cNvPr id="4198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4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 sz="22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60D3E8D-DA12-403A-9594-DF7635FEEC99}" type="slidenum">
              <a:rPr lang="en-US" altLang="zh-TW" sz="1400" smtClean="0"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zh-TW" sz="140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075613" cy="1371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smtClean="0">
                <a:solidFill>
                  <a:srgbClr val="FFFFFF"/>
                </a:solidFill>
                <a:latin typeface="Apple LiGothic Medium" charset="0"/>
              </a:rPr>
              <a:t>A</a:t>
            </a:r>
            <a:r>
              <a:rPr lang="en-US" altLang="en-US" sz="3200" smtClean="0">
                <a:solidFill>
                  <a:srgbClr val="FFFFFF"/>
                </a:solidFill>
                <a:latin typeface="Apple LiGothic Medium" charset="0"/>
              </a:rPr>
              <a:t>ttention </a:t>
            </a:r>
            <a:r>
              <a:rPr lang="en-US" altLang="en-US" sz="3600" smtClean="0">
                <a:solidFill>
                  <a:srgbClr val="FFFFFF"/>
                </a:solidFill>
                <a:latin typeface="Apple LiGothic Medium" charset="0"/>
              </a:rPr>
              <a:t>D</a:t>
            </a:r>
            <a:r>
              <a:rPr lang="en-US" altLang="en-US" sz="3200" smtClean="0">
                <a:solidFill>
                  <a:srgbClr val="FFFFFF"/>
                </a:solidFill>
                <a:latin typeface="Apple LiGothic Medium" charset="0"/>
              </a:rPr>
              <a:t>eficit / </a:t>
            </a:r>
            <a:r>
              <a:rPr lang="en-US" altLang="en-US" sz="3600" smtClean="0">
                <a:solidFill>
                  <a:srgbClr val="FFFFFF"/>
                </a:solidFill>
                <a:latin typeface="Apple LiGothic Medium" charset="0"/>
              </a:rPr>
              <a:t>H</a:t>
            </a:r>
            <a:r>
              <a:rPr lang="en-US" altLang="en-US" sz="3200" smtClean="0">
                <a:solidFill>
                  <a:srgbClr val="FFFFFF"/>
                </a:solidFill>
                <a:latin typeface="Apple LiGothic Medium" charset="0"/>
              </a:rPr>
              <a:t>yperactivity </a:t>
            </a:r>
            <a:r>
              <a:rPr lang="en-US" altLang="en-US" sz="3600" smtClean="0">
                <a:solidFill>
                  <a:srgbClr val="FFFFFF"/>
                </a:solidFill>
                <a:latin typeface="Apple LiGothic Medium" charset="0"/>
              </a:rPr>
              <a:t>D</a:t>
            </a:r>
            <a:r>
              <a:rPr lang="en-US" altLang="en-US" sz="3200" smtClean="0">
                <a:solidFill>
                  <a:srgbClr val="FFFFFF"/>
                </a:solidFill>
                <a:latin typeface="Apple LiGothic Medium" charset="0"/>
              </a:rPr>
              <a:t>isorder</a:t>
            </a:r>
            <a:endParaRPr lang="en-US" altLang="zh-HK" sz="3200" smtClean="0">
              <a:solidFill>
                <a:srgbClr val="FFFFFF"/>
              </a:solidFill>
              <a:latin typeface="Apple LiGothic Medium" charset="0"/>
            </a:endParaRPr>
          </a:p>
        </p:txBody>
      </p:sp>
      <p:sp>
        <p:nvSpPr>
          <p:cNvPr id="43011" name="內容版面配置區 2"/>
          <p:cNvSpPr>
            <a:spLocks noGrp="1"/>
          </p:cNvSpPr>
          <p:nvPr>
            <p:ph idx="1"/>
          </p:nvPr>
        </p:nvSpPr>
        <p:spPr>
          <a:xfrm>
            <a:off x="539750" y="1989138"/>
            <a:ext cx="7958138" cy="4868862"/>
          </a:xfrm>
        </p:spPr>
        <p:txBody>
          <a:bodyPr/>
          <a:lstStyle/>
          <a:p>
            <a:pPr eaLnBrk="1" hangingPunct="1"/>
            <a:r>
              <a:rPr lang="zh-TW" altLang="en-US" sz="3200" b="1" smtClean="0">
                <a:latin typeface="Apple LiGothic Medium" charset="0"/>
              </a:rPr>
              <a:t>專注力不足</a:t>
            </a:r>
            <a:r>
              <a:rPr lang="en-US" altLang="zh-TW" sz="3200" b="1" smtClean="0">
                <a:latin typeface="Apple LiGothic Medium" charset="0"/>
              </a:rPr>
              <a:t>/</a:t>
            </a:r>
            <a:r>
              <a:rPr lang="zh-TW" altLang="en-US" sz="3200" b="1" smtClean="0">
                <a:latin typeface="Apple LiGothic Medium" charset="0"/>
              </a:rPr>
              <a:t>過度活躍症</a:t>
            </a:r>
            <a:r>
              <a:rPr lang="en-US" altLang="zh-TW" sz="3200" b="1" smtClean="0">
                <a:latin typeface="Apple LiGothic Medium" charset="0"/>
              </a:rPr>
              <a:t> (A. D. H. D.)</a:t>
            </a:r>
          </a:p>
          <a:p>
            <a:pPr eaLnBrk="1" hangingPunct="1"/>
            <a:endParaRPr lang="en-US" altLang="ja-JP" sz="3000" b="1" smtClean="0">
              <a:ea typeface="新細明體" panose="02020500000000000000" pitchFamily="18" charset="-120"/>
            </a:endParaRPr>
          </a:p>
        </p:txBody>
      </p:sp>
      <p:pic>
        <p:nvPicPr>
          <p:cNvPr id="430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52738"/>
            <a:ext cx="3671888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2679700"/>
            <a:ext cx="38608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5006975"/>
            <a:ext cx="273685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4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 sz="22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83BD8D-184F-41C1-9FA0-461CA12D4B15}" type="slidenum">
              <a:rPr lang="en-US" altLang="zh-TW" sz="1400" smtClean="0"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zh-TW" sz="140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mtClean="0">
                <a:latin typeface="Apple LiGothic Medium" charset="0"/>
              </a:rPr>
              <a:t>短片分享</a:t>
            </a:r>
            <a:r>
              <a:rPr lang="en-US" altLang="zh-TW" smtClean="0">
                <a:latin typeface="Apple LiGothic Medium" charset="0"/>
              </a:rPr>
              <a:t>(ADHD)</a:t>
            </a:r>
            <a:endParaRPr lang="en-US" altLang="en-US" smtClean="0">
              <a:latin typeface="Apple LiGothic Medium" charset="0"/>
            </a:endParaRPr>
          </a:p>
        </p:txBody>
      </p:sp>
      <p:sp>
        <p:nvSpPr>
          <p:cNvPr id="5" name="Action Button: Movie 4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C367016B-9359-4088-8D30-29DC7C906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2133600"/>
            <a:ext cx="431800" cy="360363"/>
          </a:xfrm>
          <a:prstGeom prst="actionButtonMovie">
            <a:avLst/>
          </a:prstGeom>
          <a:gradFill rotWithShape="1">
            <a:gsLst>
              <a:gs pos="0">
                <a:srgbClr val="FF5900"/>
              </a:gs>
              <a:gs pos="100000">
                <a:srgbClr val="FF500B"/>
              </a:gs>
            </a:gsLst>
            <a:lin ang="5400000"/>
          </a:gradFill>
          <a:ln w="12700">
            <a:solidFill>
              <a:srgbClr val="FF6200"/>
            </a:solidFill>
            <a:miter lim="800000"/>
            <a:headEnd/>
            <a:tailEnd/>
          </a:ln>
          <a:effectLst>
            <a:outerShdw blurRad="38100"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Action Button: Movie 5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CCC9C4C4-8B43-4B1A-80CF-71E3FEC8B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2781300"/>
            <a:ext cx="431800" cy="360363"/>
          </a:xfrm>
          <a:prstGeom prst="actionButtonMovie">
            <a:avLst/>
          </a:prstGeom>
          <a:gradFill rotWithShape="1">
            <a:gsLst>
              <a:gs pos="0">
                <a:srgbClr val="58AC00"/>
              </a:gs>
              <a:gs pos="100000">
                <a:srgbClr val="538F23"/>
              </a:gs>
            </a:gsLst>
            <a:lin ang="5400000"/>
          </a:gradFill>
          <a:ln w="12700">
            <a:solidFill>
              <a:srgbClr val="518A00"/>
            </a:solidFill>
            <a:miter lim="800000"/>
            <a:headEnd/>
            <a:tailEnd/>
          </a:ln>
          <a:effectLst>
            <a:outerShdw blurRad="38100"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Action Button: Movie 6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73FFAB8-F5DE-43B5-B7B0-86FC50188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3500438"/>
            <a:ext cx="431800" cy="360362"/>
          </a:xfrm>
          <a:prstGeom prst="actionButtonMovie">
            <a:avLst/>
          </a:prstGeom>
          <a:gradFill rotWithShape="1">
            <a:gsLst>
              <a:gs pos="0">
                <a:srgbClr val="FFD700"/>
              </a:gs>
              <a:gs pos="100000">
                <a:srgbClr val="FFAF0B"/>
              </a:gs>
            </a:gsLst>
            <a:lin ang="5400000"/>
          </a:gradFill>
          <a:ln w="12700">
            <a:solidFill>
              <a:srgbClr val="FFB900"/>
            </a:solidFill>
            <a:miter lim="800000"/>
            <a:headEnd/>
            <a:tailEnd/>
          </a:ln>
          <a:effectLst>
            <a:outerShdw blurRad="38100"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450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C714BDC-A0A4-4BCF-B2A9-54F5A7905FEE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7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  <p:sp>
        <p:nvSpPr>
          <p:cNvPr id="45063" name="文字方塊 1"/>
          <p:cNvSpPr txBox="1">
            <a:spLocks noChangeArrowheads="1"/>
          </p:cNvSpPr>
          <p:nvPr/>
        </p:nvSpPr>
        <p:spPr bwMode="auto">
          <a:xfrm>
            <a:off x="346075" y="6208713"/>
            <a:ext cx="4973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HK" dirty="0"/>
              <a:t>https</a:t>
            </a:r>
            <a:r>
              <a:rPr lang="en-US" altLang="zh-HK" dirty="0" smtClean="0"/>
              <a:t>://www.youtube.com/watch?v=IGQmdoK_ZfY</a:t>
            </a:r>
            <a:endParaRPr lang="zh-HK" altLang="en-US" dirty="0"/>
          </a:p>
        </p:txBody>
      </p:sp>
      <p:pic>
        <p:nvPicPr>
          <p:cNvPr id="9" name="The Monkey Business Illusion.mp4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1638" y="1878013"/>
            <a:ext cx="5799137" cy="4349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504825" y="1981200"/>
            <a:ext cx="8170863" cy="4525963"/>
          </a:xfrm>
        </p:spPr>
        <p:txBody>
          <a:bodyPr/>
          <a:lstStyle/>
          <a:p>
            <a:r>
              <a:rPr lang="zh-TW" altLang="en-US" sz="3600" smtClean="0">
                <a:latin typeface="Apple LiGothic Medium" charset="0"/>
              </a:rPr>
              <a:t>主要特徵：</a:t>
            </a:r>
            <a:br>
              <a:rPr lang="zh-TW" altLang="en-US" sz="3600" smtClean="0">
                <a:latin typeface="Apple LiGothic Medium" charset="0"/>
              </a:rPr>
            </a:br>
            <a:r>
              <a:rPr lang="en-US" altLang="zh-TW" sz="3600" smtClean="0">
                <a:latin typeface="Apple LiGothic Medium" charset="0"/>
              </a:rPr>
              <a:t>1.</a:t>
            </a:r>
            <a:r>
              <a:rPr lang="ja-JP" altLang="en-US" sz="3600" smtClean="0">
                <a:latin typeface="Apple LiGothic Medium" charset="0"/>
              </a:rPr>
              <a:t> </a:t>
            </a:r>
            <a:r>
              <a:rPr lang="ja-JP" altLang="en-US" sz="3600" smtClean="0">
                <a:solidFill>
                  <a:srgbClr val="FF0000"/>
                </a:solidFill>
                <a:latin typeface="Apple LiGothic Medium" charset="0"/>
              </a:rPr>
              <a:t>專注力</a:t>
            </a:r>
            <a:r>
              <a:rPr lang="ja-JP" altLang="en-US" sz="3600" smtClean="0">
                <a:latin typeface="Apple LiGothic Medium" charset="0"/>
              </a:rPr>
              <a:t>失調 </a:t>
            </a:r>
            <a:r>
              <a:rPr lang="en-US" altLang="ja-JP" sz="3600" smtClean="0">
                <a:latin typeface="Apple LiGothic Medium" charset="0"/>
              </a:rPr>
              <a:t>Inattention</a:t>
            </a:r>
            <a:r>
              <a:rPr lang="zh-TW" altLang="en-US" sz="3600" smtClean="0">
                <a:latin typeface="Apple LiGothic Medium" charset="0"/>
              </a:rPr>
              <a:t/>
            </a:r>
            <a:br>
              <a:rPr lang="zh-TW" altLang="en-US" sz="3600" smtClean="0">
                <a:latin typeface="Apple LiGothic Medium" charset="0"/>
              </a:rPr>
            </a:br>
            <a:r>
              <a:rPr lang="en-US" altLang="zh-TW" sz="3600" smtClean="0">
                <a:latin typeface="Apple LiGothic Medium" charset="0"/>
              </a:rPr>
              <a:t>2.</a:t>
            </a:r>
            <a:r>
              <a:rPr lang="ja-JP" altLang="en-US" sz="3600" smtClean="0">
                <a:latin typeface="Apple LiGothic Medium" charset="0"/>
              </a:rPr>
              <a:t> </a:t>
            </a:r>
            <a:r>
              <a:rPr lang="ja-JP" altLang="en-US" sz="3600" smtClean="0">
                <a:solidFill>
                  <a:srgbClr val="FF0000"/>
                </a:solidFill>
                <a:latin typeface="Apple LiGothic Medium" charset="0"/>
              </a:rPr>
              <a:t>活動量</a:t>
            </a:r>
            <a:r>
              <a:rPr lang="ja-JP" altLang="en-US" sz="3600" smtClean="0">
                <a:latin typeface="Apple LiGothic Medium" charset="0"/>
              </a:rPr>
              <a:t>過高 </a:t>
            </a:r>
            <a:r>
              <a:rPr lang="en-US" altLang="ja-JP" sz="3600" smtClean="0">
                <a:latin typeface="Apple LiGothic Medium" charset="0"/>
              </a:rPr>
              <a:t>Hyperactivity</a:t>
            </a:r>
            <a:r>
              <a:rPr lang="zh-TW" altLang="en-US" sz="3600" smtClean="0">
                <a:latin typeface="Apple LiGothic Medium" charset="0"/>
              </a:rPr>
              <a:t/>
            </a:r>
            <a:br>
              <a:rPr lang="zh-TW" altLang="en-US" sz="3600" smtClean="0">
                <a:latin typeface="Apple LiGothic Medium" charset="0"/>
              </a:rPr>
            </a:br>
            <a:r>
              <a:rPr lang="en-US" altLang="zh-TW" sz="3600" smtClean="0">
                <a:latin typeface="Apple LiGothic Medium" charset="0"/>
              </a:rPr>
              <a:t>3. </a:t>
            </a:r>
            <a:r>
              <a:rPr lang="ja-JP" altLang="en-US" sz="3600" smtClean="0">
                <a:solidFill>
                  <a:srgbClr val="FF0000"/>
                </a:solidFill>
                <a:latin typeface="Apple LiGothic Medium" charset="0"/>
              </a:rPr>
              <a:t>自制能力</a:t>
            </a:r>
            <a:r>
              <a:rPr lang="ja-JP" altLang="en-US" sz="3600" smtClean="0">
                <a:latin typeface="Apple LiGothic Medium" charset="0"/>
              </a:rPr>
              <a:t>弱</a:t>
            </a:r>
            <a:r>
              <a:rPr lang="en-US" altLang="zh-TW" sz="3600" smtClean="0">
                <a:latin typeface="Apple LiGothic Medium" charset="0"/>
              </a:rPr>
              <a:t>/</a:t>
            </a:r>
            <a:r>
              <a:rPr lang="zh-TW" altLang="en-US" sz="3600" smtClean="0">
                <a:latin typeface="Apple LiGothic Medium" charset="0"/>
              </a:rPr>
              <a:t>衝動</a:t>
            </a:r>
            <a:r>
              <a:rPr lang="ja-JP" altLang="en-US" sz="3600" smtClean="0">
                <a:latin typeface="Apple LiGothic Medium" charset="0"/>
              </a:rPr>
              <a:t> </a:t>
            </a:r>
            <a:r>
              <a:rPr lang="en-US" altLang="ja-JP" sz="3600" smtClean="0">
                <a:latin typeface="Apple LiGothic Medium" charset="0"/>
              </a:rPr>
              <a:t>Impulsivity</a:t>
            </a:r>
            <a:endParaRPr lang="zh-TW" altLang="en-US" sz="3600" smtClean="0">
              <a:latin typeface="Apple LiGothic Medium" charset="0"/>
            </a:endParaRPr>
          </a:p>
          <a:p>
            <a:pPr>
              <a:buFontTx/>
              <a:buNone/>
            </a:pPr>
            <a:endParaRPr lang="en-GB" altLang="zh-TW" sz="3600" smtClean="0">
              <a:latin typeface="Apple LiGothic Medium" charset="0"/>
            </a:endParaRPr>
          </a:p>
        </p:txBody>
      </p:sp>
      <p:sp>
        <p:nvSpPr>
          <p:cNvPr id="47107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mtClean="0">
                <a:latin typeface="Apple LiGothic Medium" charset="0"/>
              </a:rPr>
              <a:t>專注力不足</a:t>
            </a:r>
            <a:r>
              <a:rPr lang="en-US" altLang="zh-TW" smtClean="0">
                <a:latin typeface="Apple LiGothic Medium" charset="0"/>
              </a:rPr>
              <a:t>/</a:t>
            </a:r>
            <a:r>
              <a:rPr lang="zh-TW" altLang="en-US" smtClean="0">
                <a:latin typeface="Apple LiGothic Medium" charset="0"/>
              </a:rPr>
              <a:t>過度活躍症</a:t>
            </a:r>
            <a:endParaRPr lang="en-GB" altLang="en-US" smtClean="0">
              <a:latin typeface="Apple LiGothic Medium" charset="0"/>
            </a:endParaRPr>
          </a:p>
        </p:txBody>
      </p:sp>
      <p:pic>
        <p:nvPicPr>
          <p:cNvPr id="471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508500"/>
            <a:ext cx="266541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83D6C05-52C6-42EB-B834-39910D8E2EBD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8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mtClean="0">
                <a:latin typeface="Apple LiGothic Medium" charset="0"/>
              </a:rPr>
              <a:t>短片分享</a:t>
            </a:r>
            <a:r>
              <a:rPr lang="en-US" altLang="zh-TW" smtClean="0">
                <a:latin typeface="Apple LiGothic Medium" charset="0"/>
              </a:rPr>
              <a:t>(</a:t>
            </a:r>
            <a:r>
              <a:rPr lang="zh-TW" altLang="en-US" smtClean="0">
                <a:latin typeface="Apple LiGothic Medium" charset="0"/>
              </a:rPr>
              <a:t>家長心聲</a:t>
            </a:r>
            <a:r>
              <a:rPr lang="en-US" altLang="zh-TW" smtClean="0">
                <a:latin typeface="Apple LiGothic Medium" charset="0"/>
              </a:rPr>
              <a:t>)</a:t>
            </a:r>
            <a:endParaRPr lang="en-US" altLang="en-US" smtClean="0">
              <a:latin typeface="Apple LiGothic Medium" charset="0"/>
            </a:endParaRPr>
          </a:p>
        </p:txBody>
      </p:sp>
      <p:pic>
        <p:nvPicPr>
          <p:cNvPr id="61443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6700" y="1854200"/>
            <a:ext cx="7086600" cy="4000500"/>
          </a:xfrm>
        </p:spPr>
      </p:pic>
      <p:sp>
        <p:nvSpPr>
          <p:cNvPr id="5" name="Action Button: Movie 4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D7BABCCC-A494-4906-87F6-9E5E92C0B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2133600"/>
            <a:ext cx="431800" cy="360363"/>
          </a:xfrm>
          <a:prstGeom prst="actionButtonMovie">
            <a:avLst/>
          </a:prstGeom>
          <a:gradFill rotWithShape="1">
            <a:gsLst>
              <a:gs pos="0">
                <a:srgbClr val="FF5900"/>
              </a:gs>
              <a:gs pos="100000">
                <a:srgbClr val="FF500B"/>
              </a:gs>
            </a:gsLst>
            <a:lin ang="5400000"/>
          </a:gradFill>
          <a:ln w="12700">
            <a:solidFill>
              <a:srgbClr val="FF6200"/>
            </a:solidFill>
            <a:miter lim="800000"/>
            <a:headEnd/>
            <a:tailEnd/>
          </a:ln>
          <a:effectLst>
            <a:outerShdw blurRad="38100"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Action Button: Movie 5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4AC69D04-9CEA-449B-8191-BCE0B1FA2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2781300"/>
            <a:ext cx="431800" cy="360363"/>
          </a:xfrm>
          <a:prstGeom prst="actionButtonMovie">
            <a:avLst/>
          </a:prstGeom>
          <a:gradFill rotWithShape="1">
            <a:gsLst>
              <a:gs pos="0">
                <a:srgbClr val="58AC00"/>
              </a:gs>
              <a:gs pos="100000">
                <a:srgbClr val="538F23"/>
              </a:gs>
            </a:gsLst>
            <a:lin ang="5400000"/>
          </a:gradFill>
          <a:ln w="12700">
            <a:solidFill>
              <a:srgbClr val="518A00"/>
            </a:solidFill>
            <a:miter lim="800000"/>
            <a:headEnd/>
            <a:tailEnd/>
          </a:ln>
          <a:effectLst>
            <a:outerShdw blurRad="38100"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Action Button: Movie 6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D774C13C-5F8E-4B9A-9E13-70C804854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3500438"/>
            <a:ext cx="431800" cy="360362"/>
          </a:xfrm>
          <a:prstGeom prst="actionButtonMovie">
            <a:avLst/>
          </a:prstGeom>
          <a:gradFill rotWithShape="1">
            <a:gsLst>
              <a:gs pos="0">
                <a:srgbClr val="FFD700"/>
              </a:gs>
              <a:gs pos="100000">
                <a:srgbClr val="FFAF0B"/>
              </a:gs>
            </a:gsLst>
            <a:lin ang="5400000"/>
          </a:gradFill>
          <a:ln w="12700">
            <a:solidFill>
              <a:srgbClr val="FFB900"/>
            </a:solidFill>
            <a:miter lim="800000"/>
            <a:headEnd/>
            <a:tailEnd/>
          </a:ln>
          <a:effectLst>
            <a:outerShdw blurRad="38100"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144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3464482-DD43-4A52-944B-EE085BB1C4DB}" type="slidenum">
              <a:rPr lang="en-US" altLang="zh-TW" smtClean="0">
                <a:solidFill>
                  <a:srgbClr val="262626"/>
                </a:solidFill>
                <a:ea typeface="新細明體" panose="02020500000000000000" pitchFamily="18" charset="-120"/>
              </a:rPr>
              <a:pPr/>
              <a:t>9</a:t>
            </a:fld>
            <a:endParaRPr lang="en-US" altLang="zh-TW" smtClean="0">
              <a:solidFill>
                <a:srgbClr val="262626"/>
              </a:solidFill>
              <a:ea typeface="新細明體" panose="02020500000000000000" pitchFamily="18" charset="-120"/>
            </a:endParaRPr>
          </a:p>
        </p:txBody>
      </p:sp>
      <p:sp>
        <p:nvSpPr>
          <p:cNvPr id="61448" name="矩形 1"/>
          <p:cNvSpPr>
            <a:spLocks noChangeArrowheads="1"/>
          </p:cNvSpPr>
          <p:nvPr/>
        </p:nvSpPr>
        <p:spPr bwMode="auto">
          <a:xfrm>
            <a:off x="468313" y="6021388"/>
            <a:ext cx="6335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zh-HK" altLang="en-US" dirty="0"/>
              <a:t>https://www.youtube.com/watch?v=CbVLoh91AwM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aribAmerHeritageMonth">
  <a:themeElements>
    <a:clrScheme name="自訂 1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7030A0"/>
      </a:accent2>
      <a:accent3>
        <a:srgbClr val="FFFFFF"/>
      </a:accent3>
      <a:accent4>
        <a:srgbClr val="000000"/>
      </a:accent4>
      <a:accent5>
        <a:srgbClr val="E2CAAA"/>
      </a:accent5>
      <a:accent6>
        <a:srgbClr val="7030A0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2664</TotalTime>
  <Words>1259</Words>
  <Application>Microsoft Office PowerPoint</Application>
  <PresentationFormat>如螢幕大小 (4:3)</PresentationFormat>
  <Paragraphs>312</Paragraphs>
  <Slides>47</Slides>
  <Notes>16</Notes>
  <HiddenSlides>0</HiddenSlides>
  <MMClips>1</MMClips>
  <ScaleCrop>false</ScaleCrop>
  <HeadingPairs>
    <vt:vector size="8" baseType="variant">
      <vt:variant>
        <vt:lpstr>使用字型</vt:lpstr>
      </vt:variant>
      <vt:variant>
        <vt:i4>18</vt:i4>
      </vt:variant>
      <vt:variant>
        <vt:lpstr>佈景主題</vt:lpstr>
      </vt:variant>
      <vt:variant>
        <vt:i4>2</vt:i4>
      </vt:variant>
      <vt:variant>
        <vt:lpstr>連結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68" baseType="lpstr">
      <vt:lpstr>Apple LiGothic Medium</vt:lpstr>
      <vt:lpstr>Calisto MT</vt:lpstr>
      <vt:lpstr>GaramondBold</vt:lpstr>
      <vt:lpstr>Gill Sans MT</vt:lpstr>
      <vt:lpstr>MS PGothic</vt:lpstr>
      <vt:lpstr>MS PGothic</vt:lpstr>
      <vt:lpstr>SimSun</vt:lpstr>
      <vt:lpstr>全真顏體</vt:lpstr>
      <vt:lpstr>微軟正黑體</vt:lpstr>
      <vt:lpstr>新細明體</vt:lpstr>
      <vt:lpstr>儷黑 Pro</vt:lpstr>
      <vt:lpstr>Arial</vt:lpstr>
      <vt:lpstr>Arial Black</vt:lpstr>
      <vt:lpstr>Calibri</vt:lpstr>
      <vt:lpstr>Corbel</vt:lpstr>
      <vt:lpstr>Lucida Sans Unicode</vt:lpstr>
      <vt:lpstr>Wingdings</vt:lpstr>
      <vt:lpstr>Wingdings 2</vt:lpstr>
      <vt:lpstr>Spectrum</vt:lpstr>
      <vt:lpstr>CaribAmerHeritageMonth</vt:lpstr>
      <vt:lpstr>???</vt:lpstr>
      <vt:lpstr>PowerPoint 簡報</vt:lpstr>
      <vt:lpstr>講者介紹</vt:lpstr>
      <vt:lpstr>輔導心理學家的工作</vt:lpstr>
      <vt:lpstr>PowerPoint 簡報</vt:lpstr>
      <vt:lpstr>Special Education Needs(S.E.N.) 特殊學習需要類別</vt:lpstr>
      <vt:lpstr>Attention Deficit / Hyperactivity Disorder</vt:lpstr>
      <vt:lpstr>短片分享(ADHD)</vt:lpstr>
      <vt:lpstr>專注力不足/過度活躍症</vt:lpstr>
      <vt:lpstr>短片分享(家長心聲)</vt:lpstr>
      <vt:lpstr>專注力失調 Inattention</vt:lpstr>
      <vt:lpstr>活動量過高 Hyperactivity</vt:lpstr>
      <vt:lpstr>自制能力弱/衝動 Impulsivity</vt:lpstr>
      <vt:lpstr> ADD? HD? ADHD?</vt:lpstr>
      <vt:lpstr>學習方面的影響</vt:lpstr>
      <vt:lpstr>社交方面的影響</vt:lpstr>
      <vt:lpstr>家庭方面的影響</vt:lpstr>
      <vt:lpstr>自閉症 Autism</vt:lpstr>
      <vt:lpstr>自閉症相關詞彙 (香港)</vt:lpstr>
      <vt:lpstr>自閉症譜系障礙</vt:lpstr>
      <vt:lpstr>PowerPoint 簡報</vt:lpstr>
      <vt:lpstr>語 言 及 溝 通 方 面</vt:lpstr>
      <vt:lpstr>語 言 及 溝 通 方 面</vt:lpstr>
      <vt:lpstr>社 交 方 面</vt:lpstr>
      <vt:lpstr>社 交 方 面</vt:lpstr>
      <vt:lpstr>行 為 方 面 </vt:lpstr>
      <vt:lpstr>行 為 方 面 </vt:lpstr>
      <vt:lpstr>自閉症患者成長上的挑戰</vt:lpstr>
      <vt:lpstr>PowerPoint 簡報</vt:lpstr>
      <vt:lpstr>自閉症徵狀</vt:lpstr>
      <vt:lpstr>自閉症成因不明?</vt:lpstr>
      <vt:lpstr>自閉症譜系障礙的影響</vt:lpstr>
      <vt:lpstr>自閉症譜系障礙的影響</vt:lpstr>
      <vt:lpstr>PowerPoint 簡報</vt:lpstr>
      <vt:lpstr>SEN學生相處宗旨</vt:lpstr>
      <vt:lpstr>與SEN學生相處的元素</vt:lpstr>
      <vt:lpstr>與SEN學生相處的元素</vt:lpstr>
      <vt:lpstr>輔導與訓練的元素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我的社交故事書  My Social Stories Book</vt:lpstr>
      <vt:lpstr>PowerPoint 簡報</vt:lpstr>
      <vt:lpstr>各方協作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HKSYU</dc:creator>
  <cp:lastModifiedBy>Fai</cp:lastModifiedBy>
  <cp:revision>311</cp:revision>
  <dcterms:created xsi:type="dcterms:W3CDTF">2012-06-08T06:19:48Z</dcterms:created>
  <dcterms:modified xsi:type="dcterms:W3CDTF">2019-05-05T01:55:19Z</dcterms:modified>
</cp:coreProperties>
</file>