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4624" r:id="rId2"/>
  </p:sldMasterIdLst>
  <p:notesMasterIdLst>
    <p:notesMasterId r:id="rId39"/>
  </p:notesMasterIdLst>
  <p:handoutMasterIdLst>
    <p:handoutMasterId r:id="rId40"/>
  </p:handoutMasterIdLst>
  <p:sldIdLst>
    <p:sldId id="517" r:id="rId3"/>
    <p:sldId id="472" r:id="rId4"/>
    <p:sldId id="473" r:id="rId5"/>
    <p:sldId id="474" r:id="rId6"/>
    <p:sldId id="452" r:id="rId7"/>
    <p:sldId id="476" r:id="rId8"/>
    <p:sldId id="485" r:id="rId9"/>
    <p:sldId id="478" r:id="rId10"/>
    <p:sldId id="479" r:id="rId11"/>
    <p:sldId id="480" r:id="rId12"/>
    <p:sldId id="481" r:id="rId13"/>
    <p:sldId id="482" r:id="rId14"/>
    <p:sldId id="518" r:id="rId15"/>
    <p:sldId id="483" r:id="rId16"/>
    <p:sldId id="484" r:id="rId17"/>
    <p:sldId id="486" r:id="rId18"/>
    <p:sldId id="487" r:id="rId19"/>
    <p:sldId id="488" r:id="rId20"/>
    <p:sldId id="467" r:id="rId21"/>
    <p:sldId id="489" r:id="rId22"/>
    <p:sldId id="498" r:id="rId23"/>
    <p:sldId id="513" r:id="rId24"/>
    <p:sldId id="500" r:id="rId25"/>
    <p:sldId id="501" r:id="rId26"/>
    <p:sldId id="503" r:id="rId27"/>
    <p:sldId id="507" r:id="rId28"/>
    <p:sldId id="508" r:id="rId29"/>
    <p:sldId id="509" r:id="rId30"/>
    <p:sldId id="510" r:id="rId31"/>
    <p:sldId id="511" r:id="rId32"/>
    <p:sldId id="512" r:id="rId33"/>
    <p:sldId id="504" r:id="rId34"/>
    <p:sldId id="516" r:id="rId35"/>
    <p:sldId id="490" r:id="rId36"/>
    <p:sldId id="492" r:id="rId37"/>
    <p:sldId id="515" r:id="rId38"/>
  </p:sldIdLst>
  <p:sldSz cx="9144000" cy="5143500" type="screen16x9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0000FF"/>
    <a:srgbClr val="09A9F1"/>
    <a:srgbClr val="0785BD"/>
    <a:srgbClr val="71DFEB"/>
    <a:srgbClr val="FF2F34"/>
    <a:srgbClr val="52D7DA"/>
    <a:srgbClr val="FF7401"/>
    <a:srgbClr val="FFCC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1748" autoAdjust="0"/>
  </p:normalViewPr>
  <p:slideViewPr>
    <p:cSldViewPr>
      <p:cViewPr>
        <p:scale>
          <a:sx n="75" d="100"/>
          <a:sy n="75" d="100"/>
        </p:scale>
        <p:origin x="-1134" y="-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5D7FC-C7DF-44F3-80BC-93A6A458F26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8C46C1C-C9D6-4E1C-A3E5-565ED6B88BDB}">
      <dgm:prSet phldrT="[文字]"/>
      <dgm:spPr/>
      <dgm:t>
        <a:bodyPr/>
        <a:lstStyle/>
        <a:p>
          <a:r>
            <a:rPr lang="zh-TW" altLang="en-US" dirty="0" smtClean="0"/>
            <a:t>家</a:t>
          </a:r>
          <a:endParaRPr lang="zh-HK" altLang="en-US" dirty="0"/>
        </a:p>
      </dgm:t>
    </dgm:pt>
    <dgm:pt modelId="{E01B0811-E4CA-4904-A353-3296C68B6C2F}" type="parTrans" cxnId="{3451CAF9-0C7C-4787-A3D7-1397CA60FCC2}">
      <dgm:prSet/>
      <dgm:spPr/>
      <dgm:t>
        <a:bodyPr/>
        <a:lstStyle/>
        <a:p>
          <a:endParaRPr lang="zh-HK" altLang="en-US"/>
        </a:p>
      </dgm:t>
    </dgm:pt>
    <dgm:pt modelId="{353FC354-3CEB-4F3D-B02E-24889BA12025}" type="sibTrans" cxnId="{3451CAF9-0C7C-4787-A3D7-1397CA60FCC2}">
      <dgm:prSet/>
      <dgm:spPr/>
      <dgm:t>
        <a:bodyPr/>
        <a:lstStyle/>
        <a:p>
          <a:endParaRPr lang="zh-HK" altLang="en-US"/>
        </a:p>
      </dgm:t>
    </dgm:pt>
    <dgm:pt modelId="{96AD10F8-D9A7-4C38-BFD1-50CAD1F6F6A5}">
      <dgm:prSet phldrT="[文字]"/>
      <dgm:spPr/>
      <dgm:t>
        <a:bodyPr/>
        <a:lstStyle/>
        <a:p>
          <a:r>
            <a:rPr lang="zh-TW" altLang="en-US" dirty="0" smtClean="0"/>
            <a:t>校</a:t>
          </a:r>
          <a:endParaRPr lang="zh-HK" altLang="en-US" dirty="0"/>
        </a:p>
      </dgm:t>
    </dgm:pt>
    <dgm:pt modelId="{BD575A3E-2465-4564-A77F-C61CB95A213E}" type="parTrans" cxnId="{F948A1D2-3F8F-438F-92DD-45CD97BB5744}">
      <dgm:prSet/>
      <dgm:spPr/>
      <dgm:t>
        <a:bodyPr/>
        <a:lstStyle/>
        <a:p>
          <a:endParaRPr lang="zh-HK" altLang="en-US"/>
        </a:p>
      </dgm:t>
    </dgm:pt>
    <dgm:pt modelId="{906BDF10-9323-4BE2-9EEA-7CCEA07AEFFC}" type="sibTrans" cxnId="{F948A1D2-3F8F-438F-92DD-45CD97BB5744}">
      <dgm:prSet/>
      <dgm:spPr/>
      <dgm:t>
        <a:bodyPr/>
        <a:lstStyle/>
        <a:p>
          <a:endParaRPr lang="zh-HK" altLang="en-US"/>
        </a:p>
      </dgm:t>
    </dgm:pt>
    <dgm:pt modelId="{2E97E54F-74D5-4571-B858-810802225955}">
      <dgm:prSet phldrT="[文字]"/>
      <dgm:spPr/>
      <dgm:t>
        <a:bodyPr/>
        <a:lstStyle/>
        <a:p>
          <a:r>
            <a:rPr lang="zh-TW" altLang="en-US" dirty="0" smtClean="0"/>
            <a:t>社</a:t>
          </a:r>
          <a:endParaRPr lang="zh-HK" altLang="en-US" dirty="0"/>
        </a:p>
      </dgm:t>
    </dgm:pt>
    <dgm:pt modelId="{86524C13-09EE-4AE3-9B58-CC9C11AC4241}" type="parTrans" cxnId="{6C2F7695-7BD3-4953-B895-031A94A88410}">
      <dgm:prSet/>
      <dgm:spPr/>
      <dgm:t>
        <a:bodyPr/>
        <a:lstStyle/>
        <a:p>
          <a:endParaRPr lang="zh-HK" altLang="en-US"/>
        </a:p>
      </dgm:t>
    </dgm:pt>
    <dgm:pt modelId="{EB1EBA40-C984-41E0-AC0F-102BA24183AD}" type="sibTrans" cxnId="{6C2F7695-7BD3-4953-B895-031A94A88410}">
      <dgm:prSet/>
      <dgm:spPr/>
      <dgm:t>
        <a:bodyPr/>
        <a:lstStyle/>
        <a:p>
          <a:endParaRPr lang="zh-HK" altLang="en-US"/>
        </a:p>
      </dgm:t>
    </dgm:pt>
    <dgm:pt modelId="{5A5AE64A-A8AA-4194-9C82-44364B3435DB}" type="pres">
      <dgm:prSet presAssocID="{6805D7FC-C7DF-44F3-80BC-93A6A458F262}" presName="compositeShape" presStyleCnt="0">
        <dgm:presLayoutVars>
          <dgm:chMax val="7"/>
          <dgm:dir/>
          <dgm:resizeHandles val="exact"/>
        </dgm:presLayoutVars>
      </dgm:prSet>
      <dgm:spPr/>
    </dgm:pt>
    <dgm:pt modelId="{DC6148E2-E754-4E81-8CBC-6E96DE47A113}" type="pres">
      <dgm:prSet presAssocID="{6805D7FC-C7DF-44F3-80BC-93A6A458F262}" presName="wedge1" presStyleLbl="node1" presStyleIdx="0" presStyleCnt="3"/>
      <dgm:spPr/>
      <dgm:t>
        <a:bodyPr/>
        <a:lstStyle/>
        <a:p>
          <a:endParaRPr lang="zh-HK" altLang="en-US"/>
        </a:p>
      </dgm:t>
    </dgm:pt>
    <dgm:pt modelId="{A01D407D-33AF-479E-A5E5-DDA85612459E}" type="pres">
      <dgm:prSet presAssocID="{6805D7FC-C7DF-44F3-80BC-93A6A458F262}" presName="dummy1a" presStyleCnt="0"/>
      <dgm:spPr/>
    </dgm:pt>
    <dgm:pt modelId="{5176C4E5-8E74-40F2-8E08-DCF0B92879EC}" type="pres">
      <dgm:prSet presAssocID="{6805D7FC-C7DF-44F3-80BC-93A6A458F262}" presName="dummy1b" presStyleCnt="0"/>
      <dgm:spPr/>
    </dgm:pt>
    <dgm:pt modelId="{F693EF3F-B41E-4D77-AC35-A915EEE1B511}" type="pres">
      <dgm:prSet presAssocID="{6805D7FC-C7DF-44F3-80BC-93A6A458F26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FDA9F8E-F76B-4AD6-B380-09F197755F30}" type="pres">
      <dgm:prSet presAssocID="{6805D7FC-C7DF-44F3-80BC-93A6A458F262}" presName="wedge2" presStyleLbl="node1" presStyleIdx="1" presStyleCnt="3"/>
      <dgm:spPr/>
      <dgm:t>
        <a:bodyPr/>
        <a:lstStyle/>
        <a:p>
          <a:endParaRPr lang="zh-HK" altLang="en-US"/>
        </a:p>
      </dgm:t>
    </dgm:pt>
    <dgm:pt modelId="{49681E02-1F39-4C3C-9672-3752E917E178}" type="pres">
      <dgm:prSet presAssocID="{6805D7FC-C7DF-44F3-80BC-93A6A458F262}" presName="dummy2a" presStyleCnt="0"/>
      <dgm:spPr/>
    </dgm:pt>
    <dgm:pt modelId="{3480AD44-AA71-44A2-A5B6-55065172EDFE}" type="pres">
      <dgm:prSet presAssocID="{6805D7FC-C7DF-44F3-80BC-93A6A458F262}" presName="dummy2b" presStyleCnt="0"/>
      <dgm:spPr/>
    </dgm:pt>
    <dgm:pt modelId="{A3D9C157-C32E-45BF-A4B0-9272E1144489}" type="pres">
      <dgm:prSet presAssocID="{6805D7FC-C7DF-44F3-80BC-93A6A458F26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A88095B-47FA-4BA0-B89E-47BAAFDA6210}" type="pres">
      <dgm:prSet presAssocID="{6805D7FC-C7DF-44F3-80BC-93A6A458F262}" presName="wedge3" presStyleLbl="node1" presStyleIdx="2" presStyleCnt="3"/>
      <dgm:spPr/>
      <dgm:t>
        <a:bodyPr/>
        <a:lstStyle/>
        <a:p>
          <a:endParaRPr lang="zh-HK" altLang="en-US"/>
        </a:p>
      </dgm:t>
    </dgm:pt>
    <dgm:pt modelId="{7032EB94-8509-4940-BA2C-C9017A47FC63}" type="pres">
      <dgm:prSet presAssocID="{6805D7FC-C7DF-44F3-80BC-93A6A458F262}" presName="dummy3a" presStyleCnt="0"/>
      <dgm:spPr/>
    </dgm:pt>
    <dgm:pt modelId="{7952A980-3C19-4725-AE5A-59AA339D0B2F}" type="pres">
      <dgm:prSet presAssocID="{6805D7FC-C7DF-44F3-80BC-93A6A458F262}" presName="dummy3b" presStyleCnt="0"/>
      <dgm:spPr/>
    </dgm:pt>
    <dgm:pt modelId="{7EE0F396-B9FD-4188-887E-DEE1882F314F}" type="pres">
      <dgm:prSet presAssocID="{6805D7FC-C7DF-44F3-80BC-93A6A458F26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C72FF1F-9B54-4697-8F21-0B526CC4F1BB}" type="pres">
      <dgm:prSet presAssocID="{353FC354-3CEB-4F3D-B02E-24889BA12025}" presName="arrowWedge1" presStyleLbl="fgSibTrans2D1" presStyleIdx="0" presStyleCnt="3"/>
      <dgm:spPr/>
    </dgm:pt>
    <dgm:pt modelId="{E0DADF01-6E11-4DA2-B5E9-23E4EE3CA9D2}" type="pres">
      <dgm:prSet presAssocID="{906BDF10-9323-4BE2-9EEA-7CCEA07AEFFC}" presName="arrowWedge2" presStyleLbl="fgSibTrans2D1" presStyleIdx="1" presStyleCnt="3"/>
      <dgm:spPr/>
    </dgm:pt>
    <dgm:pt modelId="{2EEF91C0-90C3-45C1-82EB-66718DEEC81C}" type="pres">
      <dgm:prSet presAssocID="{EB1EBA40-C984-41E0-AC0F-102BA24183AD}" presName="arrowWedge3" presStyleLbl="fgSibTrans2D1" presStyleIdx="2" presStyleCnt="3"/>
      <dgm:spPr/>
    </dgm:pt>
  </dgm:ptLst>
  <dgm:cxnLst>
    <dgm:cxn modelId="{B476D76C-A5F8-4B65-8152-0C8D3BA7D7F3}" type="presOf" srcId="{78C46C1C-C9D6-4E1C-A3E5-565ED6B88BDB}" destId="{DC6148E2-E754-4E81-8CBC-6E96DE47A113}" srcOrd="0" destOrd="0" presId="urn:microsoft.com/office/officeart/2005/8/layout/cycle8"/>
    <dgm:cxn modelId="{7A10A325-3C04-406F-B0CB-15D5CEBC4379}" type="presOf" srcId="{6805D7FC-C7DF-44F3-80BC-93A6A458F262}" destId="{5A5AE64A-A8AA-4194-9C82-44364B3435DB}" srcOrd="0" destOrd="0" presId="urn:microsoft.com/office/officeart/2005/8/layout/cycle8"/>
    <dgm:cxn modelId="{3451CAF9-0C7C-4787-A3D7-1397CA60FCC2}" srcId="{6805D7FC-C7DF-44F3-80BC-93A6A458F262}" destId="{78C46C1C-C9D6-4E1C-A3E5-565ED6B88BDB}" srcOrd="0" destOrd="0" parTransId="{E01B0811-E4CA-4904-A353-3296C68B6C2F}" sibTransId="{353FC354-3CEB-4F3D-B02E-24889BA12025}"/>
    <dgm:cxn modelId="{6C2F7695-7BD3-4953-B895-031A94A88410}" srcId="{6805D7FC-C7DF-44F3-80BC-93A6A458F262}" destId="{2E97E54F-74D5-4571-B858-810802225955}" srcOrd="2" destOrd="0" parTransId="{86524C13-09EE-4AE3-9B58-CC9C11AC4241}" sibTransId="{EB1EBA40-C984-41E0-AC0F-102BA24183AD}"/>
    <dgm:cxn modelId="{E0349BF0-90D1-4A9F-88E1-04A5CE26B176}" type="presOf" srcId="{96AD10F8-D9A7-4C38-BFD1-50CAD1F6F6A5}" destId="{A3D9C157-C32E-45BF-A4B0-9272E1144489}" srcOrd="1" destOrd="0" presId="urn:microsoft.com/office/officeart/2005/8/layout/cycle8"/>
    <dgm:cxn modelId="{02047585-DABA-4199-BEED-0C9181E3F701}" type="presOf" srcId="{96AD10F8-D9A7-4C38-BFD1-50CAD1F6F6A5}" destId="{6FDA9F8E-F76B-4AD6-B380-09F197755F30}" srcOrd="0" destOrd="0" presId="urn:microsoft.com/office/officeart/2005/8/layout/cycle8"/>
    <dgm:cxn modelId="{F948A1D2-3F8F-438F-92DD-45CD97BB5744}" srcId="{6805D7FC-C7DF-44F3-80BC-93A6A458F262}" destId="{96AD10F8-D9A7-4C38-BFD1-50CAD1F6F6A5}" srcOrd="1" destOrd="0" parTransId="{BD575A3E-2465-4564-A77F-C61CB95A213E}" sibTransId="{906BDF10-9323-4BE2-9EEA-7CCEA07AEFFC}"/>
    <dgm:cxn modelId="{8ACD8A25-F72A-411E-BDEB-32631C81A2A3}" type="presOf" srcId="{2E97E54F-74D5-4571-B858-810802225955}" destId="{EA88095B-47FA-4BA0-B89E-47BAAFDA6210}" srcOrd="0" destOrd="0" presId="urn:microsoft.com/office/officeart/2005/8/layout/cycle8"/>
    <dgm:cxn modelId="{C60102F4-2D78-41F8-922F-60CAFEACC169}" type="presOf" srcId="{78C46C1C-C9D6-4E1C-A3E5-565ED6B88BDB}" destId="{F693EF3F-B41E-4D77-AC35-A915EEE1B511}" srcOrd="1" destOrd="0" presId="urn:microsoft.com/office/officeart/2005/8/layout/cycle8"/>
    <dgm:cxn modelId="{A059856D-9E2B-4887-902C-9D9B3188D268}" type="presOf" srcId="{2E97E54F-74D5-4571-B858-810802225955}" destId="{7EE0F396-B9FD-4188-887E-DEE1882F314F}" srcOrd="1" destOrd="0" presId="urn:microsoft.com/office/officeart/2005/8/layout/cycle8"/>
    <dgm:cxn modelId="{0E127770-707D-4137-9630-7ED50F463F19}" type="presParOf" srcId="{5A5AE64A-A8AA-4194-9C82-44364B3435DB}" destId="{DC6148E2-E754-4E81-8CBC-6E96DE47A113}" srcOrd="0" destOrd="0" presId="urn:microsoft.com/office/officeart/2005/8/layout/cycle8"/>
    <dgm:cxn modelId="{ECCA8D3B-2C61-473B-A28F-208BF256B004}" type="presParOf" srcId="{5A5AE64A-A8AA-4194-9C82-44364B3435DB}" destId="{A01D407D-33AF-479E-A5E5-DDA85612459E}" srcOrd="1" destOrd="0" presId="urn:microsoft.com/office/officeart/2005/8/layout/cycle8"/>
    <dgm:cxn modelId="{388642F1-C3BF-47CA-958A-8C90190EEF64}" type="presParOf" srcId="{5A5AE64A-A8AA-4194-9C82-44364B3435DB}" destId="{5176C4E5-8E74-40F2-8E08-DCF0B92879EC}" srcOrd="2" destOrd="0" presId="urn:microsoft.com/office/officeart/2005/8/layout/cycle8"/>
    <dgm:cxn modelId="{5FB09ACB-09AD-493E-9E89-60D8684A5E69}" type="presParOf" srcId="{5A5AE64A-A8AA-4194-9C82-44364B3435DB}" destId="{F693EF3F-B41E-4D77-AC35-A915EEE1B511}" srcOrd="3" destOrd="0" presId="urn:microsoft.com/office/officeart/2005/8/layout/cycle8"/>
    <dgm:cxn modelId="{8E6D8B45-ED63-4BDE-B10A-480C06E74D51}" type="presParOf" srcId="{5A5AE64A-A8AA-4194-9C82-44364B3435DB}" destId="{6FDA9F8E-F76B-4AD6-B380-09F197755F30}" srcOrd="4" destOrd="0" presId="urn:microsoft.com/office/officeart/2005/8/layout/cycle8"/>
    <dgm:cxn modelId="{503A15F3-A16B-4F6F-940D-BACF965D8681}" type="presParOf" srcId="{5A5AE64A-A8AA-4194-9C82-44364B3435DB}" destId="{49681E02-1F39-4C3C-9672-3752E917E178}" srcOrd="5" destOrd="0" presId="urn:microsoft.com/office/officeart/2005/8/layout/cycle8"/>
    <dgm:cxn modelId="{5EC38442-01A7-4F93-B88C-B0C0B6893BD5}" type="presParOf" srcId="{5A5AE64A-A8AA-4194-9C82-44364B3435DB}" destId="{3480AD44-AA71-44A2-A5B6-55065172EDFE}" srcOrd="6" destOrd="0" presId="urn:microsoft.com/office/officeart/2005/8/layout/cycle8"/>
    <dgm:cxn modelId="{1FEBDB04-8E3B-4D2C-A931-776A2A347762}" type="presParOf" srcId="{5A5AE64A-A8AA-4194-9C82-44364B3435DB}" destId="{A3D9C157-C32E-45BF-A4B0-9272E1144489}" srcOrd="7" destOrd="0" presId="urn:microsoft.com/office/officeart/2005/8/layout/cycle8"/>
    <dgm:cxn modelId="{C29C965A-8C5D-4C20-B81C-24541FF18330}" type="presParOf" srcId="{5A5AE64A-A8AA-4194-9C82-44364B3435DB}" destId="{EA88095B-47FA-4BA0-B89E-47BAAFDA6210}" srcOrd="8" destOrd="0" presId="urn:microsoft.com/office/officeart/2005/8/layout/cycle8"/>
    <dgm:cxn modelId="{B430C5B6-5031-434E-AC0B-2DF419636A9D}" type="presParOf" srcId="{5A5AE64A-A8AA-4194-9C82-44364B3435DB}" destId="{7032EB94-8509-4940-BA2C-C9017A47FC63}" srcOrd="9" destOrd="0" presId="urn:microsoft.com/office/officeart/2005/8/layout/cycle8"/>
    <dgm:cxn modelId="{282688FA-1E87-4164-A875-2DBE6EC869AE}" type="presParOf" srcId="{5A5AE64A-A8AA-4194-9C82-44364B3435DB}" destId="{7952A980-3C19-4725-AE5A-59AA339D0B2F}" srcOrd="10" destOrd="0" presId="urn:microsoft.com/office/officeart/2005/8/layout/cycle8"/>
    <dgm:cxn modelId="{DD266243-D553-4E4B-AF32-6E8BAD81BE9F}" type="presParOf" srcId="{5A5AE64A-A8AA-4194-9C82-44364B3435DB}" destId="{7EE0F396-B9FD-4188-887E-DEE1882F314F}" srcOrd="11" destOrd="0" presId="urn:microsoft.com/office/officeart/2005/8/layout/cycle8"/>
    <dgm:cxn modelId="{9314A8F7-D50C-4A5C-934C-1DD5F3197352}" type="presParOf" srcId="{5A5AE64A-A8AA-4194-9C82-44364B3435DB}" destId="{CC72FF1F-9B54-4697-8F21-0B526CC4F1BB}" srcOrd="12" destOrd="0" presId="urn:microsoft.com/office/officeart/2005/8/layout/cycle8"/>
    <dgm:cxn modelId="{E6256B02-CC51-4123-AFB8-5CD50FAE67A9}" type="presParOf" srcId="{5A5AE64A-A8AA-4194-9C82-44364B3435DB}" destId="{E0DADF01-6E11-4DA2-B5E9-23E4EE3CA9D2}" srcOrd="13" destOrd="0" presId="urn:microsoft.com/office/officeart/2005/8/layout/cycle8"/>
    <dgm:cxn modelId="{F33E0BE8-4A9E-40C1-9271-79DF5F769209}" type="presParOf" srcId="{5A5AE64A-A8AA-4194-9C82-44364B3435DB}" destId="{2EEF91C0-90C3-45C1-82EB-66718DEEC81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148E2-E754-4E81-8CBC-6E96DE47A113}">
      <dsp:nvSpPr>
        <dsp:cNvPr id="0" name=""/>
        <dsp:cNvSpPr/>
      </dsp:nvSpPr>
      <dsp:spPr>
        <a:xfrm>
          <a:off x="1907329" y="215249"/>
          <a:ext cx="2781681" cy="278168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家</a:t>
          </a:r>
          <a:endParaRPr lang="zh-HK" altLang="en-US" sz="3100" kern="1200" dirty="0"/>
        </a:p>
      </dsp:txBody>
      <dsp:txXfrm>
        <a:off x="3373341" y="804700"/>
        <a:ext cx="993457" cy="827881"/>
      </dsp:txXfrm>
    </dsp:sp>
    <dsp:sp modelId="{6FDA9F8E-F76B-4AD6-B380-09F197755F30}">
      <dsp:nvSpPr>
        <dsp:cNvPr id="0" name=""/>
        <dsp:cNvSpPr/>
      </dsp:nvSpPr>
      <dsp:spPr>
        <a:xfrm>
          <a:off x="1850040" y="314594"/>
          <a:ext cx="2781681" cy="278168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校</a:t>
          </a:r>
          <a:endParaRPr lang="zh-HK" altLang="en-US" sz="3100" kern="1200" dirty="0"/>
        </a:p>
      </dsp:txBody>
      <dsp:txXfrm>
        <a:off x="2512345" y="2119376"/>
        <a:ext cx="1490186" cy="728535"/>
      </dsp:txXfrm>
    </dsp:sp>
    <dsp:sp modelId="{EA88095B-47FA-4BA0-B89E-47BAAFDA6210}">
      <dsp:nvSpPr>
        <dsp:cNvPr id="0" name=""/>
        <dsp:cNvSpPr/>
      </dsp:nvSpPr>
      <dsp:spPr>
        <a:xfrm>
          <a:off x="1792751" y="215249"/>
          <a:ext cx="2781681" cy="278168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社</a:t>
          </a:r>
          <a:endParaRPr lang="zh-HK" altLang="en-US" sz="3100" kern="1200" dirty="0"/>
        </a:p>
      </dsp:txBody>
      <dsp:txXfrm>
        <a:off x="2114962" y="804700"/>
        <a:ext cx="993457" cy="827881"/>
      </dsp:txXfrm>
    </dsp:sp>
    <dsp:sp modelId="{CC72FF1F-9B54-4697-8F21-0B526CC4F1BB}">
      <dsp:nvSpPr>
        <dsp:cNvPr id="0" name=""/>
        <dsp:cNvSpPr/>
      </dsp:nvSpPr>
      <dsp:spPr>
        <a:xfrm>
          <a:off x="1735360" y="43049"/>
          <a:ext cx="3126079" cy="31260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DF01-6E11-4DA2-B5E9-23E4EE3CA9D2}">
      <dsp:nvSpPr>
        <dsp:cNvPr id="0" name=""/>
        <dsp:cNvSpPr/>
      </dsp:nvSpPr>
      <dsp:spPr>
        <a:xfrm>
          <a:off x="1677841" y="142219"/>
          <a:ext cx="3126079" cy="31260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F91C0-90C3-45C1-82EB-66718DEEC81C}">
      <dsp:nvSpPr>
        <dsp:cNvPr id="0" name=""/>
        <dsp:cNvSpPr/>
      </dsp:nvSpPr>
      <dsp:spPr>
        <a:xfrm>
          <a:off x="1620322" y="43049"/>
          <a:ext cx="3126079" cy="31260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59A2A22C-8A56-4957-8DFD-17C435FE1B29}" type="datetimeFigureOut">
              <a:rPr lang="zh-HK" altLang="en-US" smtClean="0"/>
              <a:t>11/5/2019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C4C5E42-8F36-44A1-810B-58DE8CCA5B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155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2" cy="339884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2" cy="339884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D684AB-2AC0-4A52-B8EE-D82D317E3708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2" cy="339884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2" cy="339884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0ADC57-1F23-443E-9563-49006E023B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04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1-14 Sin </a:t>
            </a:r>
            <a:r>
              <a:rPr lang="en-US" altLang="zh-HK" dirty="0" err="1" smtClean="0"/>
              <a:t>Sin</a:t>
            </a:r>
            <a:endParaRPr lang="en-US" altLang="zh-HK" dirty="0" smtClean="0"/>
          </a:p>
          <a:p>
            <a:r>
              <a:rPr lang="en-US" altLang="zh-HK" dirty="0" smtClean="0"/>
              <a:t>15-end Chin Yung (Mentor)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2994F-967D-4C7E-964D-68C450C1632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15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聯繫教會與機構內的服務單位，讓教會透過社會服務接觸及服侍社區，同時把福音及信仰帶給有關對象。</a:t>
            </a:r>
            <a:endParaRPr lang="zh-HK" altLang="en-US" sz="28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800" dirty="0" smtClean="0">
              <a:ln w="6350">
                <a:noFill/>
                <a:prstDash val="solid"/>
              </a:ln>
              <a:solidFill>
                <a:srgbClr val="0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1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0C708AE-66B6-49EF-9BF2-A1268D84FD86}" type="slidenum">
              <a:rPr kumimoji="0" lang="en-US" altLang="zh-TW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kumimoji="0" lang="zh-TW" altLang="zh-TW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4540251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7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1" lang="zh-TW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1" lang="zh-TW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D3EA29-69B8-4EE9-A115-3511E0FBB7B2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1"/>
            <a:ext cx="5867400" cy="273050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D9143D0E-C8A6-4A4A-93BE-6A9AE70FC9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151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ED4CC-5AAB-49FC-95FB-826B9B6A029D}" type="datetime1">
              <a:rPr lang="en-US" altLang="zh-TW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86C12-11A2-40AD-93E9-6A17215ED3E9}" type="slidenum">
              <a:rPr lang="en-US" altLang="zh-TW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37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E663F-934F-46A4-84CB-4C232D183A58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8A8C3-3CFC-4637-A11A-08C185C7CDDA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99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F4D21-E5DA-459C-8DE1-949F0CBC1AEE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95D6-AA06-4EAD-A02B-83F3C69D9C3A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6514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25C51-4DD1-40D2-96BE-3FE3153E7834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EDC80-8097-42D6-8573-6EC61C8A1E67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8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42406-219E-483C-BA46-B854755011DF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73C4-A580-4BC6-BF02-7D6E6FBC97BF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86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E3BDE-86B8-4200-913D-405F8C612AAB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58316-8013-405E-BDB1-880E33644E65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80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AEA44-0DD6-403C-9CEE-7BEABAA7909D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1DDCF-5A2B-4923-A25C-11D3ADF97EB0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8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FBD23-D570-4A04-B47C-F63B01FEAB2E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71D52-A6AB-4DAE-A087-682806CBDE4A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5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5916E-6FAA-49D1-BA18-DC161E9D28CA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9E99F-EA6F-443C-9671-6082ED588750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11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8B6B3-3969-47FD-8F17-DA4B869250F4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1BB0A-6488-45CF-9472-AD3E280CACA5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52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FE56-46CF-41A8-8DF9-B60BEDDE9CF9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9779-AF0C-487B-9B20-0E4DE49ED1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3236941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90BD0-B727-4953-B799-B9B5088C7ABF}" type="datetime1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5/11/2019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E91B1-9525-4203-B752-895689B3C9D9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1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小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4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1" lang="zh-TW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1" lang="zh-TW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1" lang="zh-TW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1" lang="zh-TW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1" lang="zh-TW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1" lang="zh-TW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C53D-0FC9-423A-A94B-90E3187FDC1E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CFE8414-BEEA-461F-BAA8-9F817E5893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60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3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3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2479-210D-4EA7-B1D7-B7E8E4BD4984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E3E6-49A7-436C-B315-46A7CD9810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278250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1" lang="zh-TW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1" lang="zh-TW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1" lang="zh-TW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147B-986D-4887-B7E1-DBE970637143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2C7C-B774-4694-AF91-FC61D09387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172872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0EF6BED-0431-4632-8EDC-2C00CD5A0C7C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DB07-8CCF-4AFA-853B-8713C6F733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2192528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5F8B1E3-3534-412B-94FC-7BF8F1D3E9FC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rgbClr val="4E5B6F"/>
                </a:solidFill>
              </a:defRPr>
            </a:lvl1pPr>
          </a:lstStyle>
          <a:p>
            <a:pPr>
              <a:defRPr/>
            </a:pPr>
            <a:fld id="{3846CB66-89A5-4508-B55D-33C3E6FD30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4446510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1" lang="zh-TW" sz="42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1" lang="zh-TW" sz="1800"/>
            </a:lvl1pPr>
            <a:lvl2pPr eaLnBrk="1" latinLnBrk="0" hangingPunct="1">
              <a:buNone/>
              <a:defRPr kumimoji="1" lang="zh-TW" sz="1200"/>
            </a:lvl2pPr>
            <a:lvl3pPr eaLnBrk="1" latinLnBrk="0" hangingPunct="1">
              <a:buNone/>
              <a:defRPr kumimoji="1" lang="zh-TW" sz="1000"/>
            </a:lvl3pPr>
            <a:lvl4pPr eaLnBrk="1" latinLnBrk="0" hangingPunct="1">
              <a:buNone/>
              <a:defRPr kumimoji="1" lang="zh-TW" sz="900"/>
            </a:lvl4pPr>
            <a:lvl5pPr eaLnBrk="1" latinLnBrk="0" hangingPunct="1">
              <a:buNone/>
              <a:defRPr kumimoji="1" lang="zh-TW"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08A8D83-8724-4E8D-9775-A76DAB161B50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C50E-0DE3-4C66-B381-106AA57FB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8899136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1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4" y="3497264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40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2" y="1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1" lang="zh-TW"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1" lang="zh-TW" sz="1700"/>
            </a:lvl1pPr>
            <a:lvl2pPr eaLnBrk="1" latinLnBrk="0" hangingPunct="1">
              <a:buFontTx/>
              <a:buNone/>
              <a:defRPr kumimoji="1" lang="zh-TW" sz="1200"/>
            </a:lvl2pPr>
            <a:lvl3pPr eaLnBrk="1" latinLnBrk="0" hangingPunct="1">
              <a:buFontTx/>
              <a:buNone/>
              <a:defRPr kumimoji="1" lang="zh-TW" sz="1000"/>
            </a:lvl3pPr>
            <a:lvl4pPr eaLnBrk="1" latinLnBrk="0" hangingPunct="1">
              <a:buFontTx/>
              <a:buNone/>
              <a:defRPr kumimoji="1" lang="zh-TW" sz="900"/>
            </a:lvl4pPr>
            <a:lvl5pPr eaLnBrk="1" latinLnBrk="0" hangingPunct="1">
              <a:buFontTx/>
              <a:buNone/>
              <a:defRPr kumimoji="1" lang="zh-TW"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1" lang="zh-TW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/>
          <a:lstStyle>
            <a:lvl1pPr algn="l"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B0B3C495-FA0B-4723-B39D-6CBD4D680C74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9"/>
            <a:ext cx="1447800" cy="4984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F815D4B-0122-4D77-AF9B-A0682B3040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1"/>
            <a:ext cx="4572000" cy="273050"/>
          </a:xfrm>
        </p:spPr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419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35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1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400">
                <a:solidFill>
                  <a:srgbClr val="4E5B6F"/>
                </a:solidFill>
                <a:latin typeface="Tw Cen MT" pitchFamily="34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FE6F4FFA-4EBC-4725-AEF6-E7E3B87F4409}" type="datetimeFigureOut">
              <a:rPr lang="en-US" altLang="zh-TW"/>
              <a:pPr>
                <a:defRPr/>
              </a:pPr>
              <a:t>5/11/2019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4686301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4E5B6F"/>
                </a:solidFill>
                <a:latin typeface="Tw Cen MT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/>
          <p:nvPr/>
        </p:nvSpPr>
        <p:spPr>
          <a:xfrm>
            <a:off x="0" y="1095376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1"/>
            <a:ext cx="5334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Tw Cen MT" pitchFamily="34" charset="0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56FC0745-0131-472C-B5D0-2905F82CE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6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zh-TW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kumimoji="1" lang="zh-TW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kumimoji="1" lang="zh-TW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kumimoji="1" lang="zh-TW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kumimoji="1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kumimoji="1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1" lang="zh-TW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lang="zh-TW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lang="zh-TW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lang="zh-TW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35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E6F4FFA-4EBC-4725-AEF6-E7E3B87F4409}" type="datetimeFigureOut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5/11/2019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6FC0745-0131-472C-B5D0-2905F82CEAAA}" type="slidenum">
              <a:rPr lang="en-US" altLang="zh-TW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1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body" sz="half" idx="2"/>
          </p:nvPr>
        </p:nvSpPr>
        <p:spPr>
          <a:xfrm>
            <a:off x="251520" y="1243850"/>
            <a:ext cx="3694114" cy="1622265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+mn-ea"/>
              </a:rPr>
              <a:t>兒童發展基金計劃</a:t>
            </a:r>
            <a:endParaRPr lang="en-US" altLang="zh-TW" sz="2000" dirty="0" smtClean="0">
              <a:latin typeface="+mn-ea"/>
            </a:endParaRPr>
          </a:p>
          <a:p>
            <a:r>
              <a:rPr lang="en-US" altLang="zh-TW" sz="2000" dirty="0" smtClean="0">
                <a:latin typeface="+mn-ea"/>
              </a:rPr>
              <a:t>Child Development Fund (CDF) Project</a:t>
            </a:r>
            <a:endParaRPr lang="zh-TW" altLang="en-US" sz="2000"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678" y="3723878"/>
            <a:ext cx="6383538" cy="857250"/>
          </a:xfrm>
        </p:spPr>
        <p:txBody>
          <a:bodyPr>
            <a:normAutofit fontScale="90000"/>
          </a:bodyPr>
          <a:lstStyle/>
          <a:p>
            <a:r>
              <a:rPr lang="zh-TW" altLang="en-US" sz="5300" dirty="0" smtClean="0">
                <a:solidFill>
                  <a:schemeClr val="tx1"/>
                </a:solidFill>
                <a:latin typeface="+mn-ea"/>
                <a:ea typeface="+mn-ea"/>
              </a:rPr>
              <a:t>基督教勵行會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   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事工網絡及統籌隊</a:t>
            </a:r>
            <a:endParaRPr lang="zh-TW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34234"/>
            <a:ext cx="2267744" cy="1535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r="3474"/>
          <a:stretch>
            <a:fillRect/>
          </a:stretch>
        </p:blipFill>
        <p:spPr>
          <a:xfrm>
            <a:off x="3851920" y="195486"/>
            <a:ext cx="4896662" cy="2791596"/>
          </a:xfrm>
        </p:spPr>
      </p:pic>
      <p:pic>
        <p:nvPicPr>
          <p:cNvPr id="2050" name="Picture 2" descr="F:\CA_logofinal(colour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4" y="0"/>
            <a:ext cx="2280458" cy="12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605360" y="478599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講員：</a:t>
            </a:r>
            <a:r>
              <a:rPr lang="zh-TW" altLang="en-US" dirty="0" smtClean="0"/>
              <a:t>陳先生，勞姑娘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19688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攜手服侍社區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9273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0" y="1167594"/>
            <a:ext cx="8766048" cy="340440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與教會的合作</a:t>
            </a:r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79" y="0"/>
            <a:ext cx="1169987" cy="6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\\fileserver\Staff\Kelena Fan\文稿\中秋嘉年華- 猜燈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13588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fileserver\Staff\Kelena Fan\文稿\與秀網合作的中秋嘉年華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8" y="2949792"/>
            <a:ext cx="4175400" cy="20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25749" y="4677984"/>
            <a:ext cx="9169749" cy="46551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與秀網合作的中秋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年華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5" name="Picture 7" descr="\\fileserver\Staff\Kelena Fan\文稿\與秀網合作的中秋嘉年華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65" y="1799220"/>
            <a:ext cx="2558901" cy="28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15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-25749" y="4677984"/>
            <a:ext cx="9169749" cy="46551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與秀網合作的中秋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嘉年華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\\mct-diskstation\SMP4F-Photo\_2018年活動\20180923 秀網中秋嘉年華\IMG_1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8860" y="-1"/>
            <a:ext cx="4677986" cy="46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mct-diskstation\SMP4F-Photo\_2018年活動\20180923 秀網中秋嘉年華\IMG_1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50" y="-20538"/>
            <a:ext cx="4597750" cy="25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mct-diskstation\SMP4F-Photo\_2018年活動\20180923 秀網中秋嘉年華\IMG_1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71750"/>
            <a:ext cx="468160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10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4048" y="843558"/>
            <a:ext cx="6512511" cy="85725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以物易物</a:t>
            </a:r>
            <a:endParaRPr lang="zh-HK" altLang="en-US" dirty="0"/>
          </a:p>
        </p:txBody>
      </p:sp>
      <p:pic>
        <p:nvPicPr>
          <p:cNvPr id="4098" name="Picture 2" descr="\\172.27.1.202\SMP4F-Photo\_2017年活動\2017以物易物\以物易物20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518"/>
            <a:ext cx="347345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72.27.1.202\SMP4F-Photo\_2017年活動\2017以物易物\IMG_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94896"/>
            <a:ext cx="3384910" cy="25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5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12648" y="1200150"/>
            <a:ext cx="8153400" cy="3371850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矩形 3"/>
          <p:cNvSpPr/>
          <p:nvPr/>
        </p:nvSpPr>
        <p:spPr>
          <a:xfrm>
            <a:off x="-1" y="4569972"/>
            <a:ext cx="9169749" cy="573528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/>
              <a:t>青少年跆拳道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籃球</a:t>
            </a:r>
            <a:r>
              <a:rPr lang="zh-TW" altLang="en-US" sz="2800" dirty="0"/>
              <a:t>訓練</a:t>
            </a:r>
            <a:r>
              <a:rPr lang="zh-TW" altLang="en-US" sz="2800" dirty="0" smtClean="0"/>
              <a:t>班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與教會的合作</a:t>
            </a:r>
            <a:r>
              <a:rPr lang="en-US" altLang="zh-TW" sz="2800" dirty="0" smtClean="0"/>
              <a:t>)</a:t>
            </a:r>
            <a:endParaRPr lang="zh-HK" altLang="en-US" sz="2800" dirty="0"/>
          </a:p>
        </p:txBody>
      </p:sp>
      <p:pic>
        <p:nvPicPr>
          <p:cNvPr id="5" name="Picture 2" descr="\\172.27.1.202\SMP4F-Photo\_2015年活動\201509-12_少訓\IMG_20151101_163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" y="-4707"/>
            <a:ext cx="6948264" cy="29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03499"/>
            <a:ext cx="3073400" cy="40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\\mct-diskstation\SMP4F-Photo\_2015年活動\201509-12_少訓\IMG_20151129_160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" y="1880565"/>
            <a:ext cx="6372200" cy="26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39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實踐大使命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0051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0" y="411510"/>
            <a:ext cx="4608512" cy="451596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dirty="0" smtClean="0"/>
              <a:t>「我</a:t>
            </a:r>
            <a:r>
              <a:rPr lang="zh-TW" altLang="en-US" dirty="0"/>
              <a:t>是好牧人；好牧人為羊捨命</a:t>
            </a:r>
            <a:r>
              <a:rPr lang="zh-TW" altLang="en-US" dirty="0" smtClean="0"/>
              <a:t>。」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10:11)</a:t>
            </a:r>
          </a:p>
          <a:p>
            <a:r>
              <a:rPr lang="zh-TW" altLang="en-US" dirty="0"/>
              <a:t>圈</a:t>
            </a:r>
            <a:r>
              <a:rPr lang="zh-TW" altLang="en-US" dirty="0" smtClean="0"/>
              <a:t>外的羊很多</a:t>
            </a:r>
            <a:endParaRPr lang="en-US" altLang="zh-TW" dirty="0" smtClean="0"/>
          </a:p>
          <a:p>
            <a:r>
              <a:rPr lang="zh-TW" altLang="en-US" dirty="0" smtClean="0"/>
              <a:t>耳熟能詳的大使命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 smtClean="0"/>
              <a:t>「耶穌</a:t>
            </a:r>
            <a:r>
              <a:rPr lang="zh-TW" altLang="en-US" dirty="0"/>
              <a:t>進前來，對他們說：天上地下所有的權柄都賜給我了</a:t>
            </a:r>
            <a:r>
              <a:rPr lang="zh-TW" altLang="en-US" dirty="0" smtClean="0"/>
              <a:t>。所以</a:t>
            </a:r>
            <a:r>
              <a:rPr lang="zh-TW" altLang="en-US" dirty="0"/>
              <a:t>，你們要去，使萬民作我的門徒，奉父、子、聖靈的名給他們施洗（或作：給他們施洗，歸於父、子、聖靈的名）</a:t>
            </a:r>
            <a:r>
              <a:rPr lang="zh-TW" altLang="en-US" dirty="0" smtClean="0"/>
              <a:t>。凡</a:t>
            </a:r>
            <a:r>
              <a:rPr lang="zh-TW" altLang="en-US" dirty="0"/>
              <a:t>我所吩咐你們的，都教訓他們遵守，我就常與你們同在，直到世界的末了</a:t>
            </a:r>
            <a:r>
              <a:rPr lang="zh-TW" altLang="en-US" dirty="0" smtClean="0"/>
              <a:t>。」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太</a:t>
            </a:r>
            <a:r>
              <a:rPr lang="en-US" altLang="zh-TW" dirty="0" smtClean="0"/>
              <a:t>28:18-20)</a:t>
            </a:r>
            <a:endParaRPr lang="zh-TW" altLang="en-US" dirty="0"/>
          </a:p>
          <a:p>
            <a:pPr marL="45720" indent="0">
              <a:buNone/>
            </a:pPr>
            <a:endParaRPr lang="en-US" altLang="zh-TW" dirty="0" smtClean="0"/>
          </a:p>
        </p:txBody>
      </p:sp>
      <p:pic>
        <p:nvPicPr>
          <p:cNvPr id="3074" name="Picture 2" descr="C:\Users\IT\Downloads\original-375767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04" y="627534"/>
            <a:ext cx="4712096" cy="35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45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-14943" y="195486"/>
            <a:ext cx="4192084" cy="4320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dirty="0"/>
              <a:t>「就對他們說：要收的莊稼多，作工的人少。所以，你們當求莊稼的主打發工人出去收他的莊稼。」</a:t>
            </a:r>
            <a:r>
              <a:rPr lang="en-US" altLang="zh-TW" dirty="0"/>
              <a:t>(</a:t>
            </a:r>
            <a:r>
              <a:rPr lang="zh-TW" altLang="en-US" dirty="0"/>
              <a:t>路</a:t>
            </a:r>
            <a:r>
              <a:rPr lang="en-US" altLang="zh-TW" dirty="0"/>
              <a:t>10:2</a:t>
            </a:r>
            <a:r>
              <a:rPr lang="en-US" altLang="zh-TW" dirty="0" smtClean="0"/>
              <a:t>)</a:t>
            </a:r>
          </a:p>
          <a:p>
            <a:pPr marL="45720" indent="0">
              <a:buNone/>
            </a:pP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 smtClean="0"/>
              <a:t>「你們豈不說</a:t>
            </a:r>
            <a:r>
              <a:rPr lang="en-US" altLang="zh-TW" dirty="0" smtClean="0"/>
              <a:t>『</a:t>
            </a:r>
            <a:r>
              <a:rPr lang="zh-TW" altLang="en-US" dirty="0" smtClean="0"/>
              <a:t>到收割的時候還有四個月</a:t>
            </a:r>
            <a:r>
              <a:rPr lang="en-US" altLang="zh-TW" dirty="0" smtClean="0"/>
              <a:t>』</a:t>
            </a:r>
            <a:r>
              <a:rPr lang="zh-TW" altLang="en-US" dirty="0" smtClean="0"/>
              <a:t>嗎？我告訴你們，舉目向田觀看，莊稼已經熟了（原文是發白），可以收割了。」</a:t>
            </a:r>
            <a:endParaRPr lang="en-US" altLang="zh-TW" dirty="0" smtClean="0"/>
          </a:p>
          <a:p>
            <a:pPr marL="4572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4:35)</a:t>
            </a:r>
            <a:endParaRPr lang="zh-HK" altLang="en-US" dirty="0"/>
          </a:p>
        </p:txBody>
      </p:sp>
      <p:pic>
        <p:nvPicPr>
          <p:cNvPr id="4098" name="Picture 2" descr="C:\Users\IT\Downloads\150707dailypray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90" y="2048963"/>
            <a:ext cx="4988033" cy="30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4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我可以如何回應</a:t>
            </a:r>
            <a:r>
              <a:rPr lang="en-US" altLang="zh-TW" dirty="0" smtClean="0"/>
              <a:t>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94213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395536" y="825140"/>
            <a:ext cx="4392488" cy="367240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zh-TW" altLang="en-US" sz="3200" dirty="0" smtClean="0"/>
              <a:t>「所以</a:t>
            </a:r>
            <a:r>
              <a:rPr lang="zh-TW" altLang="en-US" sz="3200" dirty="0"/>
              <a:t>弟兄們，我以神的慈悲勸你們，將身體獻上，當作活祭，是聖潔的，是神所喜悅的；你們如此事奉乃是理所當然的</a:t>
            </a:r>
            <a:r>
              <a:rPr lang="zh-TW" altLang="en-US" sz="3200" dirty="0" smtClean="0"/>
              <a:t>。」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羅</a:t>
            </a:r>
            <a:r>
              <a:rPr lang="en-US" altLang="zh-TW" sz="3200" dirty="0" smtClean="0"/>
              <a:t>12:1)</a:t>
            </a:r>
          </a:p>
          <a:p>
            <a:pPr marL="45720" indent="0">
              <a:buNone/>
            </a:pPr>
            <a:endParaRPr lang="en-US" altLang="zh-TW" sz="3200" dirty="0" smtClean="0"/>
          </a:p>
          <a:p>
            <a:r>
              <a:rPr lang="zh-TW" altLang="en-US" sz="3200" dirty="0" smtClean="0"/>
              <a:t>基督徒的生活守則</a:t>
            </a:r>
            <a:endParaRPr lang="zh-HK" altLang="en-US" sz="3200" dirty="0"/>
          </a:p>
        </p:txBody>
      </p:sp>
      <p:pic>
        <p:nvPicPr>
          <p:cNvPr id="5122" name="Picture 2" descr="C:\Users\IT\Downloads\83265707-smiling-female-volunteer-helping-and-supporting-blind-woman-healthcare-assistance-and-accessibility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97147"/>
            <a:ext cx="3597516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38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3507854"/>
            <a:ext cx="6512511" cy="857250"/>
          </a:xfrm>
        </p:spPr>
        <p:txBody>
          <a:bodyPr/>
          <a:lstStyle/>
          <a:p>
            <a:r>
              <a:rPr lang="zh-TW" altLang="en-US" dirty="0"/>
              <a:t>服侍</a:t>
            </a:r>
            <a:r>
              <a:rPr lang="zh-TW" altLang="en-US" dirty="0" smtClean="0"/>
              <a:t>的意義</a:t>
            </a:r>
            <a:r>
              <a:rPr lang="en-US" altLang="zh-TW" dirty="0" smtClean="0"/>
              <a:t>?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「</a:t>
            </a:r>
            <a:r>
              <a:rPr lang="zh-TW" altLang="en-US" sz="3200" dirty="0" smtClean="0"/>
              <a:t>若</a:t>
            </a:r>
            <a:r>
              <a:rPr lang="zh-TW" altLang="en-US" sz="3200" dirty="0"/>
              <a:t>有人要跟從我，就當捨己，天天背起祂的十字架來跟從</a:t>
            </a:r>
            <a:r>
              <a:rPr lang="zh-TW" altLang="en-US" sz="3200" dirty="0" smtClean="0"/>
              <a:t>我」</a:t>
            </a:r>
            <a:endParaRPr lang="en-US" altLang="zh-TW" sz="3200" dirty="0" smtClean="0"/>
          </a:p>
          <a:p>
            <a:pPr marL="45720" indent="0">
              <a:buNone/>
            </a:pPr>
            <a:r>
              <a:rPr lang="en-US" altLang="zh-TW" sz="3200" dirty="0" smtClean="0"/>
              <a:t>(</a:t>
            </a:r>
            <a:r>
              <a:rPr lang="zh-TW" altLang="en-US" sz="3200" dirty="0"/>
              <a:t>路 </a:t>
            </a:r>
            <a:r>
              <a:rPr lang="en-US" altLang="zh-TW" sz="3200" dirty="0"/>
              <a:t>9:23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耶穌已為我們犧牲自己，我們也應努力效法祂犧牲的愛，跟從主的路</a:t>
            </a:r>
            <a:endParaRPr lang="en-US" altLang="zh-TW" sz="3200" dirty="0" smtClean="0"/>
          </a:p>
          <a:p>
            <a:endParaRPr lang="en-US" altLang="zh-TW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17887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79512" y="915566"/>
            <a:ext cx="3168352" cy="3240360"/>
          </a:xfrm>
        </p:spPr>
        <p:txBody>
          <a:bodyPr/>
          <a:lstStyle/>
          <a:p>
            <a:r>
              <a:rPr lang="zh-TW" altLang="en-US" dirty="0" smtClean="0"/>
              <a:t>「我</a:t>
            </a:r>
            <a:r>
              <a:rPr lang="zh-TW" altLang="en-US" dirty="0"/>
              <a:t>是葡萄樹，你們是枝子。常在我裡面的，我也常在他裡面，這人就多結果</a:t>
            </a:r>
            <a:r>
              <a:rPr lang="zh-TW" altLang="en-US" dirty="0" smtClean="0"/>
              <a:t>子」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15:5)</a:t>
            </a:r>
          </a:p>
          <a:p>
            <a:endParaRPr lang="en-US" altLang="zh-HK" dirty="0"/>
          </a:p>
          <a:p>
            <a:r>
              <a:rPr lang="zh-TW" altLang="en-US" dirty="0" smtClean="0"/>
              <a:t>神必賜力量讓我們為祂作工</a:t>
            </a:r>
            <a:endParaRPr lang="zh-HK" altLang="en-US" dirty="0"/>
          </a:p>
        </p:txBody>
      </p:sp>
      <p:pic>
        <p:nvPicPr>
          <p:cNvPr id="6146" name="Picture 2" descr="C:\Users\IT\Downloads\grapev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9542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11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848872" cy="8572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如何理解</a:t>
            </a:r>
            <a:r>
              <a:rPr lang="en-US" altLang="zh-HK" dirty="0"/>
              <a:t>10-16</a:t>
            </a:r>
            <a:r>
              <a:rPr lang="zh-TW" altLang="en-US" dirty="0"/>
              <a:t>歲的青少年？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58893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6512511" cy="857250"/>
          </a:xfrm>
        </p:spPr>
        <p:txBody>
          <a:bodyPr/>
          <a:lstStyle/>
          <a:p>
            <a:r>
              <a:rPr lang="zh-TW" altLang="en-US" dirty="0" smtClean="0"/>
              <a:t>成長響導的經驗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71600" y="1635646"/>
            <a:ext cx="2808312" cy="2664296"/>
          </a:xfrm>
        </p:spPr>
        <p:txBody>
          <a:bodyPr/>
          <a:lstStyle/>
          <a:p>
            <a:r>
              <a:rPr lang="zh-TW" altLang="en-US" sz="2400" dirty="0"/>
              <a:t>唔應機</a:t>
            </a:r>
            <a:r>
              <a:rPr lang="en-US" altLang="zh-TW" sz="2400" dirty="0"/>
              <a:t>…</a:t>
            </a:r>
            <a:endParaRPr lang="en-US" altLang="zh-HK" sz="2400" dirty="0"/>
          </a:p>
          <a:p>
            <a:r>
              <a:rPr lang="zh-TW" altLang="en-US" sz="2400" dirty="0"/>
              <a:t>無野好講</a:t>
            </a:r>
            <a:r>
              <a:rPr lang="en-US" altLang="zh-TW" sz="2400" dirty="0"/>
              <a:t>…</a:t>
            </a:r>
          </a:p>
          <a:p>
            <a:r>
              <a:rPr lang="zh-TW" altLang="en-US" sz="2400" dirty="0"/>
              <a:t>無人做主動</a:t>
            </a:r>
            <a:r>
              <a:rPr lang="en-US" altLang="zh-TW" sz="2400" dirty="0"/>
              <a:t>…</a:t>
            </a:r>
          </a:p>
          <a:p>
            <a:r>
              <a:rPr lang="zh-TW" altLang="en-US" sz="2400" dirty="0"/>
              <a:t>成日放飛機</a:t>
            </a:r>
            <a:r>
              <a:rPr lang="en-US" altLang="zh-TW" sz="2400" dirty="0"/>
              <a:t>…</a:t>
            </a:r>
          </a:p>
          <a:p>
            <a:r>
              <a:rPr lang="zh-TW" altLang="en-US" sz="2400" dirty="0"/>
              <a:t>不了了知</a:t>
            </a:r>
            <a:r>
              <a:rPr lang="en-US" altLang="zh-TW" sz="2400" dirty="0"/>
              <a:t>…</a:t>
            </a:r>
            <a:endParaRPr lang="zh-HK" altLang="en-US" sz="2400" dirty="0"/>
          </a:p>
          <a:p>
            <a:endParaRPr lang="zh-HK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0" y="1635646"/>
            <a:ext cx="2808312" cy="2664296"/>
          </a:xfrm>
        </p:spPr>
        <p:txBody>
          <a:bodyPr/>
          <a:lstStyle/>
          <a:p>
            <a:r>
              <a:rPr lang="zh-TW" altLang="en-US" dirty="0" smtClean="0"/>
              <a:t>欠缺互動</a:t>
            </a:r>
            <a:endParaRPr lang="en-US" altLang="zh-TW" dirty="0" smtClean="0"/>
          </a:p>
          <a:p>
            <a:r>
              <a:rPr lang="zh-TW" altLang="en-US" dirty="0" smtClean="0"/>
              <a:t>聯絡密度不足</a:t>
            </a:r>
            <a:endParaRPr lang="en-US" altLang="zh-TW" dirty="0" smtClean="0"/>
          </a:p>
          <a:p>
            <a:r>
              <a:rPr lang="zh-TW" altLang="en-US" dirty="0" smtClean="0"/>
              <a:t>對青少年的不解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19553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7848872" cy="85725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從家、校、社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了解青少年面對的問題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8356813"/>
              </p:ext>
            </p:extLst>
          </p:nvPr>
        </p:nvGraphicFramePr>
        <p:xfrm>
          <a:off x="1259632" y="1563638"/>
          <a:ext cx="6481762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875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512511" cy="857250"/>
          </a:xfrm>
        </p:spPr>
        <p:txBody>
          <a:bodyPr/>
          <a:lstStyle/>
          <a:p>
            <a:r>
              <a:rPr lang="zh-TW" altLang="en-US" dirty="0" smtClean="0"/>
              <a:t>家庭情況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971600" y="1707654"/>
            <a:ext cx="36471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家庭結構轉變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雙職、單親 </a:t>
            </a:r>
            <a:r>
              <a:rPr lang="en-US" altLang="zh-TW" dirty="0" smtClean="0"/>
              <a:t>/ </a:t>
            </a:r>
            <a:r>
              <a:rPr lang="zh-TW" altLang="en-US" dirty="0" smtClean="0"/>
              <a:t>雙非家庭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生育率變低，較多獨生情況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家長會有補償心態，無形產生壓力</a:t>
            </a:r>
            <a:endParaRPr lang="zh-HK" altLang="en-US" dirty="0"/>
          </a:p>
        </p:txBody>
      </p:sp>
      <p:pic>
        <p:nvPicPr>
          <p:cNvPr id="3074" name="Picture 2" descr="\\172.27.1.202\SMP4F-Photo\_2018年活動\20180721_22 親親親子營\IMG_6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0124"/>
            <a:ext cx="3650279" cy="27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75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512511" cy="857250"/>
          </a:xfrm>
        </p:spPr>
        <p:txBody>
          <a:bodyPr/>
          <a:lstStyle/>
          <a:p>
            <a:r>
              <a:rPr lang="zh-TW" altLang="en-US" dirty="0" smtClean="0"/>
              <a:t>校園情況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15616" y="1707654"/>
            <a:ext cx="75584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學業成績主導學生的素質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學業以外的興趣班並非為興趣，而是轉化成競爭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從校方與家長合作管教子女，變成家長與子女合作監督校方 </a:t>
            </a:r>
            <a:r>
              <a:rPr lang="en-US" altLang="zh-TW" dirty="0" smtClean="0"/>
              <a:t>(</a:t>
            </a:r>
            <a:r>
              <a:rPr lang="zh-TW" altLang="en-US" dirty="0" smtClean="0"/>
              <a:t>消費者主義</a:t>
            </a:r>
            <a:r>
              <a:rPr lang="en-US" altLang="zh-TW" dirty="0" smtClean="0"/>
              <a:t>)</a:t>
            </a:r>
          </a:p>
          <a:p>
            <a:endParaRPr lang="en-US" altLang="zh-HK" dirty="0"/>
          </a:p>
          <a:p>
            <a:r>
              <a:rPr lang="zh-TW" altLang="en-US" dirty="0" smtClean="0"/>
              <a:t>校園欺凌戰場隱藏於網上社交媒體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7060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860720" y="339502"/>
            <a:ext cx="6512511" cy="857250"/>
          </a:xfrm>
        </p:spPr>
        <p:txBody>
          <a:bodyPr/>
          <a:lstStyle/>
          <a:p>
            <a:r>
              <a:rPr lang="zh-TW" altLang="en-US" dirty="0" smtClean="0"/>
              <a:t>社</a:t>
            </a:r>
            <a:r>
              <a:rPr lang="zh-TW" altLang="en-US" dirty="0"/>
              <a:t>會</a:t>
            </a:r>
            <a:r>
              <a:rPr lang="zh-TW" altLang="en-US" dirty="0" smtClean="0"/>
              <a:t>情況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5536" y="1275606"/>
            <a:ext cx="59554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社會整體向上流機會變窄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/>
              <a:t>學歷貶值，學科過份</a:t>
            </a:r>
            <a:r>
              <a:rPr lang="zh-TW" altLang="en-US" dirty="0" smtClean="0"/>
              <a:t>專門化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學科專門化與行業發展出現斷層</a:t>
            </a:r>
            <a:endParaRPr lang="en-US" altLang="zh-TW" dirty="0" smtClean="0"/>
          </a:p>
          <a:p>
            <a:endParaRPr lang="zh-HK" altLang="en-US" dirty="0"/>
          </a:p>
          <a:p>
            <a:r>
              <a:rPr lang="zh-TW" altLang="en-US" dirty="0" smtClean="0"/>
              <a:t>競爭大，除了個人能力，社會資源亦成了其中一個分水嶺</a:t>
            </a:r>
            <a:endParaRPr lang="en-US" altLang="zh-TW" dirty="0" smtClean="0"/>
          </a:p>
          <a:p>
            <a:endParaRPr lang="en-US" altLang="zh-HK" dirty="0" smtClean="0"/>
          </a:p>
          <a:p>
            <a:endParaRPr lang="en-US" altLang="zh-HK" dirty="0"/>
          </a:p>
        </p:txBody>
      </p:sp>
      <p:pic>
        <p:nvPicPr>
          <p:cNvPr id="8194" name="Picture 2" descr="\\172.27.1.202\SMP4F-Share\Program\_2018 Program\_Q3\201807_12 Disney Friends for Change 2018年青年資助計劃\photo to ngo\2f67611c-23b5-4563-aaa7-f8ca8a189b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2" y="2058282"/>
            <a:ext cx="2714464" cy="15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172.27.1.202\SMP4F-Share\Program\_2018 Program\_Q3\201807_12 Disney Friends for Change 2018年青年資助計劃\photo to ngo\fea94022-9704-4b3b-ac82-1421f5034f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575981"/>
            <a:ext cx="2899347" cy="16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172.27.1.202\SMP4F-Share\Program\_2018 Program\_Q3\201807_12 Disney Friends for Change 2018年青年資助計劃\photo to ngo\DSC_0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04" y="3435846"/>
            <a:ext cx="2323216" cy="15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26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848872" cy="85725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dirty="0"/>
              <a:t>從精神</a:t>
            </a:r>
            <a:r>
              <a:rPr lang="zh-TW" altLang="en-US" sz="4400" dirty="0" smtClean="0"/>
              <a:t>健康層面了解青少年</a:t>
            </a:r>
            <a:endParaRPr lang="zh-HK" altLang="en-US" sz="44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1259632" y="1275606"/>
            <a:ext cx="5400600" cy="3312368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z="5500" dirty="0" smtClean="0"/>
              <a:t>社交能力</a:t>
            </a:r>
            <a:endParaRPr lang="en-US" altLang="zh-TW" sz="5500" dirty="0" smtClean="0"/>
          </a:p>
          <a:p>
            <a:endParaRPr lang="en-US" altLang="zh-TW" sz="5500" dirty="0"/>
          </a:p>
          <a:p>
            <a:r>
              <a:rPr lang="zh-TW" altLang="en-US" sz="5500" dirty="0" smtClean="0"/>
              <a:t>溝通技巧</a:t>
            </a:r>
            <a:endParaRPr lang="en-US" altLang="zh-TW" sz="5500" dirty="0" smtClean="0"/>
          </a:p>
          <a:p>
            <a:endParaRPr lang="en-US" altLang="zh-TW" sz="5500" dirty="0"/>
          </a:p>
          <a:p>
            <a:r>
              <a:rPr lang="zh-TW" altLang="en-US" sz="5500" dirty="0" smtClean="0"/>
              <a:t>情緒管理</a:t>
            </a:r>
            <a:endParaRPr lang="en-US" altLang="zh-TW" sz="5500" dirty="0" smtClean="0"/>
          </a:p>
          <a:p>
            <a:endParaRPr lang="en-US" altLang="zh-TW" sz="5500" dirty="0"/>
          </a:p>
          <a:p>
            <a:r>
              <a:rPr lang="zh-TW" altLang="en-US" sz="5500" dirty="0" smtClean="0"/>
              <a:t>抗逆力</a:t>
            </a:r>
            <a:endParaRPr lang="en-US" altLang="zh-TW" sz="5500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2050" name="Picture 2" descr="\\172.27.1.202\SMP4F-Photo\_2019年活動\TKO O CAMP\1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44" y="2067694"/>
            <a:ext cx="4175900" cy="27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58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512511" cy="857250"/>
          </a:xfrm>
        </p:spPr>
        <p:txBody>
          <a:bodyPr/>
          <a:lstStyle/>
          <a:p>
            <a:r>
              <a:rPr lang="zh-TW" altLang="en-US" dirty="0" smtClean="0"/>
              <a:t>社交能</a:t>
            </a:r>
            <a:r>
              <a:rPr lang="zh-TW" altLang="en-US" dirty="0"/>
              <a:t>力</a:t>
            </a:r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15616" y="1707654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過份沉迷網上世界，拒絕正常社交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傾向從個人層面思考，而非對方立場思考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不願表達趨化表達能力欠奉</a:t>
            </a:r>
            <a:endParaRPr lang="en-US" altLang="zh-TW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</p:txBody>
      </p:sp>
      <p:pic>
        <p:nvPicPr>
          <p:cNvPr id="1028" name="Picture 4" descr="\\172.27.1.202\SMP4F-Photo\_2019年活動\0112-13 歡. 營\IMG_6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66" y="2355726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9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512511" cy="857250"/>
          </a:xfrm>
        </p:spPr>
        <p:txBody>
          <a:bodyPr/>
          <a:lstStyle/>
          <a:p>
            <a:r>
              <a:rPr lang="zh-TW" altLang="en-US" sz="4800" dirty="0"/>
              <a:t>溝通技巧</a:t>
            </a:r>
            <a:endParaRPr lang="en-US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15616" y="1707654"/>
            <a:ext cx="3454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用字文化 </a:t>
            </a:r>
            <a:r>
              <a:rPr lang="en-US" altLang="zh-TW" dirty="0" smtClean="0"/>
              <a:t>(e.g. str..., 666, </a:t>
            </a:r>
            <a:r>
              <a:rPr lang="en-US" altLang="zh-TW" dirty="0" err="1" smtClean="0"/>
              <a:t>fing</a:t>
            </a:r>
            <a:r>
              <a:rPr lang="en-US" altLang="zh-TW" dirty="0" smtClean="0"/>
              <a:t>…)</a:t>
            </a:r>
          </a:p>
          <a:p>
            <a:endParaRPr lang="en-US" altLang="zh-HK" dirty="0"/>
          </a:p>
          <a:p>
            <a:r>
              <a:rPr lang="zh-TW" altLang="en-US" dirty="0" smtClean="0"/>
              <a:t>歸咎對方理解能力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聆聽與表達比例失衡</a:t>
            </a:r>
            <a:endParaRPr lang="en-US" altLang="zh-HK" dirty="0" smtClean="0"/>
          </a:p>
          <a:p>
            <a:endParaRPr lang="en-US" altLang="zh-HK" dirty="0"/>
          </a:p>
        </p:txBody>
      </p:sp>
      <p:pic>
        <p:nvPicPr>
          <p:cNvPr id="5122" name="Picture 2" descr="\\172.27.1.202\SMP4F-Photo\_2018年活動\20180622_Mentor Training\IMG_6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21700"/>
            <a:ext cx="3719916" cy="27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9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179512" y="1202987"/>
            <a:ext cx="4005065" cy="338498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zh-TW" altLang="en-US" sz="7200" dirty="0"/>
              <a:t>服侍</a:t>
            </a:r>
            <a:r>
              <a:rPr lang="zh-TW" altLang="en-US" sz="7200" dirty="0" smtClean="0"/>
              <a:t>門檻很高？</a:t>
            </a:r>
            <a:endParaRPr lang="zh-HK" altLang="en-US" sz="72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>
          <a:xfrm>
            <a:off x="4644008" y="1203598"/>
            <a:ext cx="4175320" cy="331925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zh-TW" altLang="en-US" sz="7200" dirty="0" smtClean="0"/>
              <a:t>不知道從何開始？</a:t>
            </a:r>
            <a:endParaRPr lang="zh-HK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0900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512511" cy="857250"/>
          </a:xfrm>
        </p:spPr>
        <p:txBody>
          <a:bodyPr/>
          <a:lstStyle/>
          <a:p>
            <a:r>
              <a:rPr lang="zh-TW" altLang="en-US" sz="4800" dirty="0"/>
              <a:t>情緒管理</a:t>
            </a:r>
            <a:endParaRPr lang="en-US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15616" y="1707654"/>
            <a:ext cx="36471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將情緒收起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不願表達，其實是不懂表達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自我中心，常認為別人不理解自己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選擇用網上世界表達情緒</a:t>
            </a:r>
            <a:endParaRPr lang="en-US" altLang="zh-HK" dirty="0" smtClean="0"/>
          </a:p>
          <a:p>
            <a:endParaRPr lang="en-US" altLang="zh-HK" dirty="0"/>
          </a:p>
        </p:txBody>
      </p:sp>
      <p:pic>
        <p:nvPicPr>
          <p:cNvPr id="7170" name="Picture 2" descr="\\172.27.1.202\SMP4F-Photo\_2018年活動\20180322_M&amp;M花怒放cupcake工作坊\IMG_5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95686"/>
            <a:ext cx="4003976" cy="30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9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512511" cy="857250"/>
          </a:xfrm>
        </p:spPr>
        <p:txBody>
          <a:bodyPr/>
          <a:lstStyle/>
          <a:p>
            <a:r>
              <a:rPr lang="zh-TW" altLang="en-US" sz="4800" dirty="0"/>
              <a:t>抗逆力</a:t>
            </a:r>
            <a:endParaRPr lang="en-US" altLang="zh-TW" sz="4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115616" y="1419622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HK" dirty="0" smtClean="0"/>
          </a:p>
          <a:p>
            <a:r>
              <a:rPr lang="zh-TW" altLang="en-US" dirty="0" smtClean="0"/>
              <a:t>欠缺生活技能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想法單一，欠缺靈活變通</a:t>
            </a:r>
            <a:endParaRPr lang="en-US" altLang="zh-TW" dirty="0" smtClean="0"/>
          </a:p>
          <a:p>
            <a:endParaRPr lang="en-US" altLang="zh-HK" dirty="0"/>
          </a:p>
          <a:p>
            <a:r>
              <a:rPr lang="zh-TW" altLang="en-US" dirty="0" smtClean="0"/>
              <a:t>過</a:t>
            </a:r>
            <a:r>
              <a:rPr lang="zh-TW" altLang="en-US" dirty="0"/>
              <a:t>份</a:t>
            </a:r>
            <a:r>
              <a:rPr lang="zh-TW" altLang="en-US" dirty="0" smtClean="0"/>
              <a:t>心存僥幸，欠缺風險管理能</a:t>
            </a:r>
            <a:r>
              <a:rPr lang="zh-TW" altLang="en-US" dirty="0"/>
              <a:t>力</a:t>
            </a:r>
            <a:endParaRPr lang="en-US" altLang="zh-HK" dirty="0"/>
          </a:p>
        </p:txBody>
      </p:sp>
      <p:pic>
        <p:nvPicPr>
          <p:cNvPr id="6146" name="Picture 2" descr="\\172.27.1.202\SMP4F-Photo\_2018年活動\20180210_我們這一家之行山執垃圾\IMG_4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3638"/>
            <a:ext cx="2574486" cy="34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9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.bp.blogspot.com/-hrWx7_W7NRg/VyvP7e59kdI/AAAAAAAARJg/VZC0nmxa9DcDHum39GLCD1jrIfzNk8V5QCLcB/s1600/678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5566"/>
            <a:ext cx="4752528" cy="38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827584" y="253870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/>
              <a:t>你期望自己成為一個怎樣的成長響導？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1105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AutoShape 2" descr="用紅色背景上的白色雪花和溫度計圖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3076" name="Picture 4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7" y="1111947"/>
            <a:ext cx="8160841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99592" y="246994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機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構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8122" y="147014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機構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前</a:t>
            </a:r>
            <a:r>
              <a:rPr lang="zh-TW" altLang="en-US" dirty="0">
                <a:solidFill>
                  <a:schemeClr val="bg1"/>
                </a:solidFill>
              </a:rPr>
              <a:t>線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49759" y="218201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機構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前</a:t>
            </a:r>
            <a:r>
              <a:rPr lang="zh-TW" altLang="en-US" dirty="0">
                <a:solidFill>
                  <a:schemeClr val="bg1"/>
                </a:solidFill>
              </a:rPr>
              <a:t>線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18994" y="293179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機構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前</a:t>
            </a:r>
            <a:r>
              <a:rPr lang="zh-TW" altLang="en-US" dirty="0">
                <a:solidFill>
                  <a:schemeClr val="bg1"/>
                </a:solidFill>
              </a:rPr>
              <a:t>線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103172" y="358077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機構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前</a:t>
            </a:r>
            <a:r>
              <a:rPr lang="zh-TW" altLang="en-US" dirty="0">
                <a:solidFill>
                  <a:schemeClr val="bg1"/>
                </a:solidFill>
              </a:rPr>
              <a:t>線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39072" y="130109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成長響</a:t>
            </a:r>
            <a:r>
              <a:rPr lang="zh-TW" altLang="en-US" dirty="0">
                <a:solidFill>
                  <a:schemeClr val="bg1"/>
                </a:solidFill>
              </a:rPr>
              <a:t>導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440050" y="196318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成長響</a:t>
            </a:r>
            <a:r>
              <a:rPr lang="zh-TW" altLang="en-US" dirty="0">
                <a:solidFill>
                  <a:schemeClr val="bg1"/>
                </a:solidFill>
              </a:rPr>
              <a:t>導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440050" y="275777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成長響</a:t>
            </a:r>
            <a:r>
              <a:rPr lang="zh-TW" altLang="en-US" dirty="0">
                <a:solidFill>
                  <a:schemeClr val="bg1"/>
                </a:solidFill>
              </a:rPr>
              <a:t>導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69160" y="346076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>
                <a:solidFill>
                  <a:schemeClr val="bg1"/>
                </a:solidFill>
              </a:rPr>
              <a:t>成長響</a:t>
            </a:r>
            <a:r>
              <a:rPr lang="zh-TW" altLang="en-US">
                <a:solidFill>
                  <a:schemeClr val="bg1"/>
                </a:solidFill>
              </a:rPr>
              <a:t>導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156176" y="181565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>
                <a:solidFill>
                  <a:schemeClr val="bg1"/>
                </a:solidFill>
              </a:rPr>
              <a:t>計劃學</a:t>
            </a:r>
            <a:r>
              <a:rPr lang="zh-TW" altLang="en-US">
                <a:solidFill>
                  <a:schemeClr val="bg1"/>
                </a:solidFill>
              </a:rPr>
              <a:t>生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223857" y="308094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計劃學</a:t>
            </a:r>
            <a:r>
              <a:rPr lang="zh-TW" altLang="en-US" dirty="0">
                <a:solidFill>
                  <a:schemeClr val="bg1"/>
                </a:solidFill>
              </a:rPr>
              <a:t>生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9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11510"/>
            <a:ext cx="6512511" cy="857250"/>
          </a:xfrm>
        </p:spPr>
        <p:txBody>
          <a:bodyPr/>
          <a:lstStyle/>
          <a:p>
            <a:pPr algn="ctr"/>
            <a:r>
              <a:rPr lang="zh-TW" altLang="zh-HK" dirty="0"/>
              <a:t>配對準則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899592" y="1491630"/>
            <a:ext cx="3346704" cy="260604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400" b="1" dirty="0"/>
              <a:t>性別</a:t>
            </a:r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年齡</a:t>
            </a:r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主修科或職業</a:t>
            </a:r>
            <a:endParaRPr lang="en-US" altLang="zh-TW" sz="2400" b="1" dirty="0"/>
          </a:p>
          <a:p>
            <a:endParaRPr lang="en-US" altLang="zh-HK" sz="2400" b="1" dirty="0"/>
          </a:p>
          <a:p>
            <a:r>
              <a:rPr lang="zh-TW" altLang="en-US" sz="2400" b="1" dirty="0"/>
              <a:t>興趣</a:t>
            </a:r>
            <a:endParaRPr lang="zh-HK" altLang="en-US" sz="2400" b="1" dirty="0"/>
          </a:p>
          <a:p>
            <a:endParaRPr lang="zh-HK" altLang="en-US" dirty="0"/>
          </a:p>
        </p:txBody>
      </p:sp>
      <p:pic>
        <p:nvPicPr>
          <p:cNvPr id="9218" name="Picture 2" descr="\\172.27.1.202\SMP4F-Photo\_2019年活動\2019_M&amp;M\IMG_4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7494"/>
            <a:ext cx="2161229" cy="28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172.27.1.202\SMP4F-Photo\_2019年活動\2019_M&amp;M\IMG_4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47025"/>
            <a:ext cx="3168352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45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7992888" cy="857250"/>
          </a:xfrm>
        </p:spPr>
        <p:txBody>
          <a:bodyPr/>
          <a:lstStyle/>
          <a:p>
            <a:r>
              <a:rPr lang="zh-TW" altLang="en-US" sz="4000" dirty="0" smtClean="0"/>
              <a:t>計劃內可與計劃學生進行的活動</a:t>
            </a:r>
            <a:endParaRPr lang="zh-HK" altLang="en-US" sz="40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63638"/>
            <a:ext cx="5328592" cy="300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801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相關圖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1"/>
          <a:stretch/>
        </p:blipFill>
        <p:spPr bwMode="auto">
          <a:xfrm rot="21327533">
            <a:off x="342864" y="1412036"/>
            <a:ext cx="5000134" cy="254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416542" y="4250948"/>
            <a:ext cx="8316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各人要照所得的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恩賜</a:t>
            </a:r>
            <a:r>
              <a:rPr lang="zh-TW" altLang="en-US" sz="2400" b="1" dirty="0">
                <a:latin typeface="+mj-ea"/>
                <a:ea typeface="+mj-ea"/>
              </a:rPr>
              <a:t>彼此服事、</a:t>
            </a:r>
            <a:r>
              <a:rPr lang="zh-TW" altLang="en-US" sz="2400" b="1" dirty="0" smtClean="0">
                <a:latin typeface="+mj-ea"/>
                <a:ea typeface="+mj-ea"/>
              </a:rPr>
              <a:t>作神</a:t>
            </a:r>
            <a:r>
              <a:rPr lang="zh-TW" altLang="en-US" sz="2400" b="1" dirty="0">
                <a:latin typeface="+mj-ea"/>
                <a:ea typeface="+mj-ea"/>
              </a:rPr>
              <a:t>百般恩賜的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好管家</a:t>
            </a:r>
            <a:r>
              <a:rPr lang="zh-TW" altLang="en-US" sz="2400" b="1" dirty="0" smtClean="0">
                <a:latin typeface="+mj-ea"/>
                <a:ea typeface="+mj-ea"/>
              </a:rPr>
              <a:t>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algn="ctr"/>
            <a:r>
              <a:rPr lang="en-US" altLang="zh-TW" sz="2400" b="1" dirty="0" smtClean="0">
                <a:latin typeface="+mj-ea"/>
                <a:ea typeface="+mj-ea"/>
              </a:rPr>
              <a:t>(</a:t>
            </a:r>
            <a:r>
              <a:rPr lang="zh-TW" altLang="en-US" sz="2400" b="1" dirty="0" smtClean="0">
                <a:latin typeface="+mj-ea"/>
                <a:ea typeface="+mj-ea"/>
              </a:rPr>
              <a:t>彼得</a:t>
            </a:r>
            <a:r>
              <a:rPr lang="zh-TW" altLang="en-US" sz="2400" b="1" dirty="0">
                <a:latin typeface="+mj-ea"/>
                <a:ea typeface="+mj-ea"/>
              </a:rPr>
              <a:t>前書</a:t>
            </a:r>
            <a:r>
              <a:rPr lang="en-US" altLang="zh-TW" sz="2400" b="1" dirty="0">
                <a:latin typeface="+mj-ea"/>
                <a:ea typeface="+mj-ea"/>
              </a:rPr>
              <a:t>4</a:t>
            </a:r>
            <a:r>
              <a:rPr lang="zh-TW" altLang="en-US" sz="2400" b="1" dirty="0">
                <a:latin typeface="+mj-ea"/>
                <a:ea typeface="+mj-ea"/>
              </a:rPr>
              <a:t>：</a:t>
            </a:r>
            <a:r>
              <a:rPr lang="en-US" altLang="zh-TW" sz="2400" b="1" dirty="0" smtClean="0">
                <a:latin typeface="+mj-ea"/>
                <a:ea typeface="+mj-ea"/>
              </a:rPr>
              <a:t>10)</a:t>
            </a:r>
            <a:endParaRPr lang="zh-HK" altLang="en-US" sz="2400" b="1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6136" y="1334254"/>
            <a:ext cx="26276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+mj-ea"/>
                <a:ea typeface="+mj-ea"/>
              </a:rPr>
              <a:t>認識自己更多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+mj-ea"/>
                <a:ea typeface="+mj-ea"/>
              </a:rPr>
              <a:t>操練</a:t>
            </a:r>
            <a:r>
              <a:rPr lang="zh-TW" altLang="en-US" sz="2800" b="1" dirty="0">
                <a:latin typeface="+mj-ea"/>
                <a:ea typeface="+mj-ea"/>
              </a:rPr>
              <a:t>屬靈</a:t>
            </a:r>
            <a:r>
              <a:rPr lang="zh-TW" altLang="en-US" sz="2800" b="1" dirty="0" smtClean="0">
                <a:latin typeface="+mj-ea"/>
                <a:ea typeface="+mj-ea"/>
              </a:rPr>
              <a:t>果子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+mj-ea"/>
                <a:ea typeface="+mj-ea"/>
              </a:rPr>
              <a:t>盡</a:t>
            </a:r>
            <a:r>
              <a:rPr lang="zh-TW" altLang="en-US" sz="2800" b="1" dirty="0">
                <a:latin typeface="+mj-ea"/>
                <a:ea typeface="+mj-ea"/>
              </a:rPr>
              <a:t>用</a:t>
            </a:r>
            <a:r>
              <a:rPr lang="zh-TW" altLang="en-US" sz="2800" b="1" dirty="0" smtClean="0">
                <a:latin typeface="+mj-ea"/>
                <a:ea typeface="+mj-ea"/>
              </a:rPr>
              <a:t>恩賜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+mj-ea"/>
                <a:ea typeface="+mj-ea"/>
              </a:rPr>
              <a:t>以生命作見證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latin typeface="+mj-ea"/>
                <a:ea typeface="+mj-ea"/>
              </a:rPr>
              <a:t>關懷社區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 rot="21267803">
            <a:off x="401882" y="57667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立即參加，同做主工！</a:t>
            </a:r>
            <a:endParaRPr lang="zh-HK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04248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013177" cy="360728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zh-TW" altLang="en-US" sz="6600" dirty="0" smtClean="0"/>
              <a:t>如果你有心服侍有需要的人</a:t>
            </a:r>
            <a:r>
              <a:rPr lang="en-US" altLang="zh-TW" sz="6600" dirty="0" smtClean="0"/>
              <a:t>……</a:t>
            </a:r>
            <a:endParaRPr lang="zh-HK" altLang="en-US" sz="66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4644008" y="2067694"/>
            <a:ext cx="4823392" cy="360728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6600" dirty="0" smtClean="0"/>
              <a:t>如果你喜歡與青少年相處</a:t>
            </a:r>
            <a:r>
              <a:rPr lang="en-US" altLang="zh-TW" sz="6600" dirty="0"/>
              <a:t>……</a:t>
            </a:r>
            <a:endParaRPr lang="zh-HK" altLang="en-US" sz="66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5295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 rot="21158179">
            <a:off x="217139" y="1511870"/>
            <a:ext cx="2492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>
                <a:latin typeface="+mj-ea"/>
                <a:ea typeface="+mj-ea"/>
              </a:rPr>
              <a:t>聯</a:t>
            </a:r>
            <a:r>
              <a:rPr lang="zh-TW" altLang="en-US" sz="2000" dirty="0" smtClean="0">
                <a:latin typeface="+mj-ea"/>
                <a:ea typeface="+mj-ea"/>
              </a:rPr>
              <a:t>繫教會與服務單位</a:t>
            </a:r>
            <a:endParaRPr lang="en-US" altLang="zh-TW" sz="2000" dirty="0"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97117" y="343584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79" y="2110041"/>
            <a:ext cx="2482205" cy="153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mission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588">
            <a:off x="6635213" y="2319695"/>
            <a:ext cx="2086292" cy="190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onnect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713">
            <a:off x="374854" y="2152477"/>
            <a:ext cx="2503251" cy="187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文字方塊 1"/>
          <p:cNvSpPr txBox="1"/>
          <p:nvPr/>
        </p:nvSpPr>
        <p:spPr>
          <a:xfrm>
            <a:off x="3827706" y="141895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latin typeface="+mj-ea"/>
                <a:ea typeface="+mj-ea"/>
              </a:rPr>
              <a:t>攜手服侍社區</a:t>
            </a: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545043">
            <a:off x="7190007" y="161901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>
                <a:latin typeface="+mj-ea"/>
                <a:ea typeface="+mj-ea"/>
              </a:rPr>
              <a:t>實踐大使命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2670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3867894"/>
            <a:ext cx="6512511" cy="85725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聯繫教會與服務單位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84890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C:\Users\IT\Downloads\12033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7"/>
          <a:stretch/>
        </p:blipFill>
        <p:spPr bwMode="auto">
          <a:xfrm>
            <a:off x="2411760" y="824655"/>
            <a:ext cx="3463439" cy="29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7544" y="2300121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</a:rPr>
              <a:t>成長嚮導 </a:t>
            </a:r>
            <a:r>
              <a:rPr lang="en-US" altLang="zh-TW" sz="3200" dirty="0" smtClean="0">
                <a:solidFill>
                  <a:srgbClr val="002060"/>
                </a:solidFill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</a:rPr>
              <a:t>教會</a:t>
            </a:r>
            <a:r>
              <a:rPr lang="en-US" altLang="zh-TW" sz="3200" dirty="0" smtClean="0">
                <a:solidFill>
                  <a:srgbClr val="002060"/>
                </a:solidFill>
              </a:rPr>
              <a:t>)</a:t>
            </a:r>
            <a:endParaRPr lang="zh-HK" altLang="en-US" sz="3200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75199" y="254634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9999"/>
                </a:solidFill>
              </a:rPr>
              <a:t>計劃學生</a:t>
            </a:r>
            <a:endParaRPr lang="zh-HK" altLang="en-US" sz="3200" dirty="0">
              <a:solidFill>
                <a:srgbClr val="009999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02060" y="1095377"/>
            <a:ext cx="248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社</a:t>
            </a:r>
            <a:r>
              <a:rPr lang="zh-TW" altLang="en-US" sz="3200" dirty="0" smtClean="0">
                <a:solidFill>
                  <a:srgbClr val="FF0000"/>
                </a:solidFill>
              </a:rPr>
              <a:t>福機構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0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C:\Users\IT\Downloads\12033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7"/>
          <a:stretch/>
        </p:blipFill>
        <p:spPr bwMode="auto">
          <a:xfrm>
            <a:off x="2411760" y="824655"/>
            <a:ext cx="3463439" cy="29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7544" y="2300121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</a:rPr>
              <a:t>成長嚮導 </a:t>
            </a:r>
            <a:r>
              <a:rPr lang="en-US" altLang="zh-TW" sz="3200" dirty="0" smtClean="0">
                <a:solidFill>
                  <a:srgbClr val="002060"/>
                </a:solidFill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</a:rPr>
              <a:t>教會</a:t>
            </a:r>
            <a:r>
              <a:rPr lang="en-US" altLang="zh-TW" sz="3200" dirty="0" smtClean="0">
                <a:solidFill>
                  <a:srgbClr val="002060"/>
                </a:solidFill>
              </a:rPr>
              <a:t>)</a:t>
            </a:r>
            <a:endParaRPr lang="zh-HK" altLang="en-US" sz="3200" dirty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75199" y="254634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9999"/>
                </a:solidFill>
              </a:rPr>
              <a:t>計劃學生</a:t>
            </a:r>
            <a:endParaRPr lang="zh-HK" altLang="en-US" sz="3200" dirty="0">
              <a:solidFill>
                <a:srgbClr val="009999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02060" y="1095377"/>
            <a:ext cx="248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社</a:t>
            </a:r>
            <a:r>
              <a:rPr lang="zh-TW" altLang="en-US" sz="3200" dirty="0" smtClean="0">
                <a:solidFill>
                  <a:srgbClr val="FF0000"/>
                </a:solidFill>
              </a:rPr>
              <a:t>福機構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弧形箭號 (上彎) 3"/>
          <p:cNvSpPr/>
          <p:nvPr/>
        </p:nvSpPr>
        <p:spPr>
          <a:xfrm>
            <a:off x="2439992" y="2939336"/>
            <a:ext cx="3435208" cy="8807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18265" y="308495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u="sng" dirty="0" smtClean="0">
                <a:solidFill>
                  <a:srgbClr val="FFC000"/>
                </a:solidFill>
              </a:rPr>
              <a:t>傳福音</a:t>
            </a:r>
            <a:endParaRPr lang="zh-HK" altLang="en-US" sz="3200" b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49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2050" name="Picture 2" descr="C:\Users\IT\Downloads\165567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1"/>
          <a:stretch/>
        </p:blipFill>
        <p:spPr bwMode="auto">
          <a:xfrm>
            <a:off x="2987824" y="483518"/>
            <a:ext cx="36350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11560" y="1244281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</a:rPr>
              <a:t>成長嚮導 </a:t>
            </a:r>
            <a:r>
              <a:rPr lang="en-US" altLang="zh-TW" sz="3200" dirty="0" smtClean="0">
                <a:solidFill>
                  <a:srgbClr val="002060"/>
                </a:solidFill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</a:rPr>
              <a:t>教會</a:t>
            </a:r>
            <a:r>
              <a:rPr lang="en-US" altLang="zh-TW" sz="3200" dirty="0" smtClean="0">
                <a:solidFill>
                  <a:srgbClr val="002060"/>
                </a:solidFill>
              </a:rPr>
              <a:t>)</a:t>
            </a:r>
            <a:endParaRPr lang="zh-HK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261074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9999"/>
                </a:solidFill>
              </a:rPr>
              <a:t>計劃學生</a:t>
            </a:r>
            <a:endParaRPr lang="zh-HK" altLang="en-US" sz="32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32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地鐵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地鐵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6459</TotalTime>
  <Words>929</Words>
  <Application>Microsoft Office PowerPoint</Application>
  <PresentationFormat>如螢幕大小 (16:9)</PresentationFormat>
  <Paragraphs>162</Paragraphs>
  <Slides>36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38" baseType="lpstr">
      <vt:lpstr>WidescreenPresentation</vt:lpstr>
      <vt:lpstr>氣流</vt:lpstr>
      <vt:lpstr>基督教勵行會      事工網絡及統籌隊</vt:lpstr>
      <vt:lpstr>服侍的意義?</vt:lpstr>
      <vt:lpstr>PowerPoint 簡報</vt:lpstr>
      <vt:lpstr>PowerPoint 簡報</vt:lpstr>
      <vt:lpstr>PowerPoint 簡報</vt:lpstr>
      <vt:lpstr>1. 聯繫教會與服務單位 </vt:lpstr>
      <vt:lpstr>PowerPoint 簡報</vt:lpstr>
      <vt:lpstr>PowerPoint 簡報</vt:lpstr>
      <vt:lpstr>PowerPoint 簡報</vt:lpstr>
      <vt:lpstr>2. 攜手服侍社區</vt:lpstr>
      <vt:lpstr>PowerPoint 簡報</vt:lpstr>
      <vt:lpstr>PowerPoint 簡報</vt:lpstr>
      <vt:lpstr>以物易物</vt:lpstr>
      <vt:lpstr>PowerPoint 簡報</vt:lpstr>
      <vt:lpstr>3. 實踐大使命</vt:lpstr>
      <vt:lpstr>PowerPoint 簡報</vt:lpstr>
      <vt:lpstr>PowerPoint 簡報</vt:lpstr>
      <vt:lpstr>我可以如何回應?</vt:lpstr>
      <vt:lpstr>PowerPoint 簡報</vt:lpstr>
      <vt:lpstr>PowerPoint 簡報</vt:lpstr>
      <vt:lpstr>如何理解10-16歲的青少年？ </vt:lpstr>
      <vt:lpstr>成長響導的經驗</vt:lpstr>
      <vt:lpstr>從家、校、社 了解青少年面對的問題</vt:lpstr>
      <vt:lpstr>家庭情況</vt:lpstr>
      <vt:lpstr>校園情況</vt:lpstr>
      <vt:lpstr>社會情況</vt:lpstr>
      <vt:lpstr>從精神健康層面了解青少年</vt:lpstr>
      <vt:lpstr>社交能力</vt:lpstr>
      <vt:lpstr>溝通技巧</vt:lpstr>
      <vt:lpstr>情緒管理</vt:lpstr>
      <vt:lpstr>抗逆力</vt:lpstr>
      <vt:lpstr>PowerPoint 簡報</vt:lpstr>
      <vt:lpstr>PowerPoint 簡報</vt:lpstr>
      <vt:lpstr>配對準則 </vt:lpstr>
      <vt:lpstr>計劃內可與計劃學生進行的活動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開心每一天</dc:title>
  <dc:creator>Hannee</dc:creator>
  <cp:lastModifiedBy>Sarah Lau</cp:lastModifiedBy>
  <cp:revision>752</cp:revision>
  <cp:lastPrinted>2016-09-26T04:54:47Z</cp:lastPrinted>
  <dcterms:created xsi:type="dcterms:W3CDTF">2009-07-03T07:09:22Z</dcterms:created>
  <dcterms:modified xsi:type="dcterms:W3CDTF">2019-05-11T05:12:13Z</dcterms:modified>
</cp:coreProperties>
</file>