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9" r:id="rId9"/>
    <p:sldId id="263" r:id="rId10"/>
    <p:sldId id="265" r:id="rId11"/>
    <p:sldId id="266" r:id="rId12"/>
    <p:sldId id="271" r:id="rId13"/>
    <p:sldId id="267" r:id="rId14"/>
    <p:sldId id="270" r:id="rId1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A483"/>
    <a:srgbClr val="A7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3EB4AC-7CB0-431D-BF65-E609F3529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26ADB7A-A128-4998-ACA8-0D5547492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C817A8-F755-4469-A529-8BB66A32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0AF1F3-63DC-4BDA-842B-A2C29055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945180-B535-403D-87BC-943CB6A8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317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DAFC53-9641-4CE5-B0FC-A6B0B85D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1B5102-B80B-4A4D-8AA9-87B1EE1E6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F9528D-EA6D-4BFF-8F5F-B62A2E0F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C68A6F-08A5-42B1-AD86-FC58D701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2E50B5-D867-49F7-817E-7C119202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7346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2C97BDD-B15C-4784-81C8-CC906B646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73448BB-58F1-49B1-8708-0E59B18D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B6CD4A-4EBA-462C-A4C6-F76F191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21DF36-F736-4DC9-B638-455C047B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2495824-D8D2-4BE8-9192-F076184D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46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DBBBE6-7382-4B02-AE93-E92D1AE1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259419-11D5-4E4D-BFB0-DAC534DA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804D62-308D-4DC3-914B-4F28B9AC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4E1615-0973-49A6-81F7-FAD4C0DA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D6CF87-08FD-4827-86F9-CC330EB0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400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75EDDB-BC4A-4315-85C9-DC255265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4F7A06-3D9B-4AE2-B91E-451F7A10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7C28E6-064C-49E3-8724-361C6882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238BAF-6CA5-4329-B1CA-5F7837A4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55B4A0-071F-4C80-BE77-0CA24662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278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7B156E-5832-401A-AEA8-5800CE5F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B82DEC-AFBE-4FB4-9E1D-C19E79F94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E91306-069A-405B-BE8C-912423B52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03454DA-2626-4438-9B16-A31D9875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F5840C-E4AE-4133-A8C6-51A52E37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3A6F51-11EA-464E-A1FD-B67015BF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2941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A92EC3-A26F-4C79-AC5D-0C110BD1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E8FC9CB-66E6-413B-B60C-5957E27AE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35ABD16-F269-463C-A8B6-DB7D868E1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CB50293-F978-40B3-9EED-966C784DD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BFC3C06-B5D4-45EC-BF3D-00F06BEB7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40189C6-DAA1-4770-BCD8-B20F7CCA2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0CB050F-1F13-467F-8289-74C239DD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5689EC3-601A-43A8-B504-0878E887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782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4913B-60CF-4253-B7FE-7B9D21EB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A7F0A9D-4861-4BA3-98AC-4B16AF86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737D4AE-5E15-4354-9D9F-D745BB55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4ACAC3-9148-435C-8EED-80D99CB7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421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BD1511D-1D9F-47C9-ADA7-23C07973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773B8BB-9454-46E2-8365-C5E0BBB5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58D4B0-BA38-42F4-B581-6146448B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2598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C71448-F380-4EE0-A6D8-F1F9D41E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4A4C55-542F-4BA4-AB82-81F0BDC7A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28B9467-36B8-4411-A80E-CF519B3C1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A226B7-5BE7-447E-9BD7-E18F02ED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86B13E-59FF-457A-9A49-55413EF09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FCD3D7E-7121-47DC-BC3E-5EE2209B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2917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07F40-1230-4ADA-B176-B12308A9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2C988D1-22D5-446B-AC0B-739CA612C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B60F907-2D41-4CA9-BE63-7FEB4482A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64775C9-8D67-4B3A-A8B7-24155BDF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D3593E-8195-4035-98DE-9C4202EA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7DF0014-96C6-4ABA-8ABC-0B79AFD6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2632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1940779-2C12-4447-AB14-ECF8F747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DF2AD9-171A-4D9C-BDF0-89A47C89F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228F1F-3948-41A7-9083-036339FA8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CCF45-53D1-4FAC-B5A5-7C703802D109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75DD72-3241-4B20-BE90-D3638BE33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236BBF-1154-4877-B7DF-BD5424E85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9FEB8-E4AF-405E-85A1-1129595AC22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63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EE9074-F3C4-47B3-98B2-B1AEA817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0" b="7813"/>
          <a:stretch/>
        </p:blipFill>
        <p:spPr>
          <a:xfrm>
            <a:off x="0" y="1118742"/>
            <a:ext cx="7758118" cy="462051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4649C84-5D34-4941-992B-7A45ED0EA27C}"/>
              </a:ext>
            </a:extLst>
          </p:cNvPr>
          <p:cNvSpPr txBox="1"/>
          <p:nvPr/>
        </p:nvSpPr>
        <p:spPr>
          <a:xfrm>
            <a:off x="6333199" y="2084305"/>
            <a:ext cx="4673074" cy="1294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共享空間一小步</a:t>
            </a:r>
            <a:r>
              <a:rPr lang="en-US" altLang="zh-TW" sz="24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</a:p>
          <a:p>
            <a:pPr>
              <a:lnSpc>
                <a:spcPct val="150000"/>
              </a:lnSpc>
            </a:pPr>
            <a:r>
              <a:rPr lang="zh-TW" altLang="en-US" sz="32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一間小堂會的碎步踐行</a:t>
            </a:r>
            <a:endParaRPr lang="zh-HK" altLang="en-US" sz="3200" b="1" spc="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2A03406-B3EB-450B-8624-15044F0CE2D4}"/>
              </a:ext>
            </a:extLst>
          </p:cNvPr>
          <p:cNvGrpSpPr/>
          <p:nvPr/>
        </p:nvGrpSpPr>
        <p:grpSpPr>
          <a:xfrm>
            <a:off x="8832725" y="4287633"/>
            <a:ext cx="3706587" cy="1406795"/>
            <a:chOff x="8180551" y="3863405"/>
            <a:chExt cx="3706587" cy="1406795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B46ADEC-4D5E-4683-92D1-1A5808464C6F}"/>
                </a:ext>
              </a:extLst>
            </p:cNvPr>
            <p:cNvSpPr txBox="1"/>
            <p:nvPr/>
          </p:nvSpPr>
          <p:spPr>
            <a:xfrm>
              <a:off x="8593486" y="3863405"/>
              <a:ext cx="2558927" cy="140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sz="16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基督教耀安教會</a:t>
              </a:r>
              <a:endParaRPr lang="en-US" altLang="zh-TW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周力榮牧師</a:t>
              </a:r>
              <a:endParaRPr lang="en-US" altLang="zh-TW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沈穎欣傳道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1DFB7B2-E31C-4420-B570-FF16965ED775}"/>
                </a:ext>
              </a:extLst>
            </p:cNvPr>
            <p:cNvCxnSpPr/>
            <p:nvPr/>
          </p:nvCxnSpPr>
          <p:spPr>
            <a:xfrm>
              <a:off x="8180551" y="4063139"/>
              <a:ext cx="272143" cy="0"/>
            </a:xfrm>
            <a:prstGeom prst="line">
              <a:avLst/>
            </a:prstGeom>
            <a:ln w="19050">
              <a:solidFill>
                <a:srgbClr val="BFA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791E376-9297-42D8-B474-22B3FB72D653}"/>
                </a:ext>
              </a:extLst>
            </p:cNvPr>
            <p:cNvSpPr txBox="1"/>
            <p:nvPr/>
          </p:nvSpPr>
          <p:spPr>
            <a:xfrm>
              <a:off x="9851509" y="4447456"/>
              <a:ext cx="1709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/</a:t>
              </a:r>
              <a:r>
                <a:rPr lang="zh-TW" altLang="en-US" sz="1400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 主任牧師</a:t>
              </a:r>
              <a:endParaRPr lang="zh-HK" altLang="en-US" sz="14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3657A915-6038-4AEB-B390-942FC0DC597B}"/>
                </a:ext>
              </a:extLst>
            </p:cNvPr>
            <p:cNvSpPr txBox="1"/>
            <p:nvPr/>
          </p:nvSpPr>
          <p:spPr>
            <a:xfrm>
              <a:off x="9851509" y="4923277"/>
              <a:ext cx="20356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/ </a:t>
              </a:r>
              <a:r>
                <a:rPr lang="zh-TW" altLang="en-US" sz="1400" kern="15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青年同工</a:t>
              </a:r>
              <a:endParaRPr lang="zh-HK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770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9317E5-46EE-4692-8088-EA22336547E2}"/>
              </a:ext>
            </a:extLst>
          </p:cNvPr>
          <p:cNvGrpSpPr/>
          <p:nvPr/>
        </p:nvGrpSpPr>
        <p:grpSpPr>
          <a:xfrm>
            <a:off x="7000570" y="911574"/>
            <a:ext cx="4060477" cy="1199860"/>
            <a:chOff x="7938014" y="4428586"/>
            <a:chExt cx="4060477" cy="119986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FDA0B4D-C64B-49B7-84EB-596CF4B3B0BA}"/>
                </a:ext>
              </a:extLst>
            </p:cNvPr>
            <p:cNvSpPr txBox="1"/>
            <p:nvPr/>
          </p:nvSpPr>
          <p:spPr>
            <a:xfrm>
              <a:off x="8831932" y="4766672"/>
              <a:ext cx="31665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轉化事工成為運動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Ministry to Movement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4079FD4-7F9C-4940-8CEA-036DA2FA4E21}"/>
                </a:ext>
              </a:extLst>
            </p:cNvPr>
            <p:cNvSpPr/>
            <p:nvPr/>
          </p:nvSpPr>
          <p:spPr>
            <a:xfrm>
              <a:off x="7938459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5B8900E-21E6-4D1C-82BB-6437AEEAD9DB}"/>
                </a:ext>
              </a:extLst>
            </p:cNvPr>
            <p:cNvSpPr txBox="1"/>
            <p:nvPr/>
          </p:nvSpPr>
          <p:spPr>
            <a:xfrm>
              <a:off x="7938014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3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1406F29-F8D5-401F-A4FE-187C547D8F86}"/>
              </a:ext>
            </a:extLst>
          </p:cNvPr>
          <p:cNvSpPr/>
          <p:nvPr/>
        </p:nvSpPr>
        <p:spPr>
          <a:xfrm>
            <a:off x="346120" y="374633"/>
            <a:ext cx="2817845" cy="4925291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C146AE-3946-4825-9B32-6238C6714005}"/>
              </a:ext>
            </a:extLst>
          </p:cNvPr>
          <p:cNvSpPr txBox="1"/>
          <p:nvPr/>
        </p:nvSpPr>
        <p:spPr>
          <a:xfrm>
            <a:off x="7894488" y="2463047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對外：我們在這時代中身處的角色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將故事和身邊的人分享：不同教會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14" name="圖片 13" descr="一張含有 室內, 地板, 天花板, 個人 的圖片&#10;&#10;自動產生的描述">
            <a:extLst>
              <a:ext uri="{FF2B5EF4-FFF2-40B4-BE49-F238E27FC236}">
                <a16:creationId xmlns:a16="http://schemas.microsoft.com/office/drawing/2014/main" id="{3AD82348-369A-4411-BAE1-C5CF52F2D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-294"/>
          <a:stretch/>
        </p:blipFill>
        <p:spPr>
          <a:xfrm>
            <a:off x="798859" y="746622"/>
            <a:ext cx="2919076" cy="3999249"/>
          </a:xfrm>
          <a:prstGeom prst="rect">
            <a:avLst/>
          </a:prstGeom>
        </p:spPr>
      </p:pic>
      <p:pic>
        <p:nvPicPr>
          <p:cNvPr id="9" name="圖片 8" descr="一張含有 個人, 室內, 直立的, 團體 的圖片&#10;&#10;自動產生的描述">
            <a:extLst>
              <a:ext uri="{FF2B5EF4-FFF2-40B4-BE49-F238E27FC236}">
                <a16:creationId xmlns:a16="http://schemas.microsoft.com/office/drawing/2014/main" id="{BF01AE61-3DD0-4B0C-A946-BCAA0B3E1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58" y="4205271"/>
            <a:ext cx="2919076" cy="2189307"/>
          </a:xfrm>
          <a:prstGeom prst="rect">
            <a:avLst/>
          </a:prstGeom>
        </p:spPr>
      </p:pic>
      <p:pic>
        <p:nvPicPr>
          <p:cNvPr id="12" name="圖片 11" descr="一張含有 個人, 地板, 團體, 室內 的圖片&#10;&#10;自動產生的描述">
            <a:extLst>
              <a:ext uri="{FF2B5EF4-FFF2-40B4-BE49-F238E27FC236}">
                <a16:creationId xmlns:a16="http://schemas.microsoft.com/office/drawing/2014/main" id="{81876312-879B-416D-97D6-635A0256C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04" y="2608920"/>
            <a:ext cx="3394364" cy="25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9317E5-46EE-4692-8088-EA22336547E2}"/>
              </a:ext>
            </a:extLst>
          </p:cNvPr>
          <p:cNvGrpSpPr/>
          <p:nvPr/>
        </p:nvGrpSpPr>
        <p:grpSpPr>
          <a:xfrm>
            <a:off x="7000570" y="911574"/>
            <a:ext cx="4060477" cy="1199860"/>
            <a:chOff x="7938014" y="4428586"/>
            <a:chExt cx="4060477" cy="119986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FDA0B4D-C64B-49B7-84EB-596CF4B3B0BA}"/>
                </a:ext>
              </a:extLst>
            </p:cNvPr>
            <p:cNvSpPr txBox="1"/>
            <p:nvPr/>
          </p:nvSpPr>
          <p:spPr>
            <a:xfrm>
              <a:off x="8831932" y="4766672"/>
              <a:ext cx="31665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轉化事工成為運動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Ministry to Movement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4079FD4-7F9C-4940-8CEA-036DA2FA4E21}"/>
                </a:ext>
              </a:extLst>
            </p:cNvPr>
            <p:cNvSpPr/>
            <p:nvPr/>
          </p:nvSpPr>
          <p:spPr>
            <a:xfrm>
              <a:off x="7938459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5B8900E-21E6-4D1C-82BB-6437AEEAD9DB}"/>
                </a:ext>
              </a:extLst>
            </p:cNvPr>
            <p:cNvSpPr txBox="1"/>
            <p:nvPr/>
          </p:nvSpPr>
          <p:spPr>
            <a:xfrm>
              <a:off x="7938014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3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1406F29-F8D5-401F-A4FE-187C547D8F86}"/>
              </a:ext>
            </a:extLst>
          </p:cNvPr>
          <p:cNvSpPr/>
          <p:nvPr/>
        </p:nvSpPr>
        <p:spPr>
          <a:xfrm>
            <a:off x="718499" y="0"/>
            <a:ext cx="2817845" cy="5365103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C146AE-3946-4825-9B32-6238C6714005}"/>
              </a:ext>
            </a:extLst>
          </p:cNvPr>
          <p:cNvSpPr txBox="1"/>
          <p:nvPr/>
        </p:nvSpPr>
        <p:spPr>
          <a:xfrm>
            <a:off x="7894488" y="2463047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對外：我們在這時代中身處的角色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將故事和身邊的人分享：耳塞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6" name="圖片 5" descr="一張含有 室內, 天花板 的圖片&#10;&#10;自動產生的描述">
            <a:extLst>
              <a:ext uri="{FF2B5EF4-FFF2-40B4-BE49-F238E27FC236}">
                <a16:creationId xmlns:a16="http://schemas.microsoft.com/office/drawing/2014/main" id="{1331ED8B-38C2-4F37-B4B9-EFB65E148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87" y="312977"/>
            <a:ext cx="3554362" cy="4739148"/>
          </a:xfrm>
          <a:prstGeom prst="rect">
            <a:avLst/>
          </a:prstGeom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681CEED8-1747-4B95-ABE0-45FAC3702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3276" r="16225" b="4597"/>
          <a:stretch/>
        </p:blipFill>
        <p:spPr>
          <a:xfrm>
            <a:off x="4858607" y="3247052"/>
            <a:ext cx="2474785" cy="33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9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1406F29-F8D5-401F-A4FE-187C547D8F86}"/>
              </a:ext>
            </a:extLst>
          </p:cNvPr>
          <p:cNvSpPr/>
          <p:nvPr/>
        </p:nvSpPr>
        <p:spPr>
          <a:xfrm>
            <a:off x="1286817" y="1338614"/>
            <a:ext cx="3056583" cy="4901325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35E4739-8345-4E7A-94D8-A17D8FFA6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8017" r="6148" b="16204"/>
          <a:stretch/>
        </p:blipFill>
        <p:spPr>
          <a:xfrm>
            <a:off x="1675929" y="1740768"/>
            <a:ext cx="4101133" cy="4101133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9317E5-46EE-4692-8088-EA22336547E2}"/>
              </a:ext>
            </a:extLst>
          </p:cNvPr>
          <p:cNvGrpSpPr/>
          <p:nvPr/>
        </p:nvGrpSpPr>
        <p:grpSpPr>
          <a:xfrm>
            <a:off x="7000570" y="911574"/>
            <a:ext cx="4060477" cy="1199860"/>
            <a:chOff x="7938014" y="4428586"/>
            <a:chExt cx="4060477" cy="119986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FDA0B4D-C64B-49B7-84EB-596CF4B3B0BA}"/>
                </a:ext>
              </a:extLst>
            </p:cNvPr>
            <p:cNvSpPr txBox="1"/>
            <p:nvPr/>
          </p:nvSpPr>
          <p:spPr>
            <a:xfrm>
              <a:off x="8831932" y="4766672"/>
              <a:ext cx="31665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轉化事工成為運動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Ministry to Movement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4079FD4-7F9C-4940-8CEA-036DA2FA4E21}"/>
                </a:ext>
              </a:extLst>
            </p:cNvPr>
            <p:cNvSpPr/>
            <p:nvPr/>
          </p:nvSpPr>
          <p:spPr>
            <a:xfrm>
              <a:off x="7938459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5B8900E-21E6-4D1C-82BB-6437AEEAD9DB}"/>
                </a:ext>
              </a:extLst>
            </p:cNvPr>
            <p:cNvSpPr txBox="1"/>
            <p:nvPr/>
          </p:nvSpPr>
          <p:spPr>
            <a:xfrm>
              <a:off x="7938014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3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C146AE-3946-4825-9B32-6238C6714005}"/>
              </a:ext>
            </a:extLst>
          </p:cNvPr>
          <p:cNvSpPr txBox="1"/>
          <p:nvPr/>
        </p:nvSpPr>
        <p:spPr>
          <a:xfrm>
            <a:off x="7894488" y="2463047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對外：我們在這時代中身處的角色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將故事和身邊的人分享：耳塞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325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6E3750-3800-44A1-B6B8-5A19BF237B15}"/>
              </a:ext>
            </a:extLst>
          </p:cNvPr>
          <p:cNvSpPr/>
          <p:nvPr/>
        </p:nvSpPr>
        <p:spPr>
          <a:xfrm>
            <a:off x="4730358" y="3169227"/>
            <a:ext cx="2731283" cy="519545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2DA9D9F-0A18-4C95-8C5C-BDD390205392}"/>
              </a:ext>
            </a:extLst>
          </p:cNvPr>
          <p:cNvSpPr txBox="1"/>
          <p:nvPr/>
        </p:nvSpPr>
        <p:spPr>
          <a:xfrm>
            <a:off x="3048865" y="3198166"/>
            <a:ext cx="60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TW" sz="2400" kern="1300" spc="20" dirty="0">
                <a:latin typeface="Berlin Sans FB Demi" panose="020E0802020502020306" pitchFamily="34" charset="0"/>
                <a:ea typeface="Yu Gothic Light" panose="020B0300000000000000" pitchFamily="34" charset="-128"/>
                <a:cs typeface="Arabic Typesetting" panose="020B0604020202020204" pitchFamily="66" charset="-78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132557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6E3750-3800-44A1-B6B8-5A19BF237B15}"/>
              </a:ext>
            </a:extLst>
          </p:cNvPr>
          <p:cNvSpPr/>
          <p:nvPr/>
        </p:nvSpPr>
        <p:spPr>
          <a:xfrm>
            <a:off x="4730358" y="3169227"/>
            <a:ext cx="2731283" cy="519545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2DA9D9F-0A18-4C95-8C5C-BDD390205392}"/>
              </a:ext>
            </a:extLst>
          </p:cNvPr>
          <p:cNvSpPr txBox="1"/>
          <p:nvPr/>
        </p:nvSpPr>
        <p:spPr>
          <a:xfrm>
            <a:off x="3048865" y="3198166"/>
            <a:ext cx="60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TW" sz="2400" kern="1300" spc="20" dirty="0">
                <a:latin typeface="Berlin Sans FB Demi" panose="020E0802020502020306" pitchFamily="34" charset="0"/>
                <a:ea typeface="Yu Gothic Light" panose="020B0300000000000000" pitchFamily="34" charset="-128"/>
                <a:cs typeface="Arabic Typesetting" panose="020B0604020202020204" pitchFamily="66" charset="-78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8092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A3B17E8-C13B-49F8-AC54-A29E2652DEC2}"/>
              </a:ext>
            </a:extLst>
          </p:cNvPr>
          <p:cNvSpPr/>
          <p:nvPr/>
        </p:nvSpPr>
        <p:spPr>
          <a:xfrm>
            <a:off x="0" y="0"/>
            <a:ext cx="639097" cy="6858000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" name="WhatsApp Video 2021-04-27 at 2.23.02 PM">
            <a:hlinkClick r:id="" action="ppaction://media"/>
            <a:extLst>
              <a:ext uri="{FF2B5EF4-FFF2-40B4-BE49-F238E27FC236}">
                <a16:creationId xmlns:a16="http://schemas.microsoft.com/office/drawing/2014/main" id="{364C24D6-076B-452D-8EA7-E96DD5DD9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062" y="0"/>
            <a:ext cx="3883743" cy="686060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912EED1-F4F1-4786-B062-96BEBD870B7E}"/>
              </a:ext>
            </a:extLst>
          </p:cNvPr>
          <p:cNvSpPr txBox="1"/>
          <p:nvPr/>
        </p:nvSpPr>
        <p:spPr>
          <a:xfrm>
            <a:off x="5624050" y="3429000"/>
            <a:ext cx="4866972" cy="320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探溫及潔手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填寫「休谷」訪客防疫及跟進記錄</a:t>
            </a:r>
            <a:endParaRPr lang="en-US" altLang="zh-TW" sz="24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簡介「休谷」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提示</a:t>
            </a:r>
            <a:r>
              <a:rPr lang="en-US" altLang="zh-TW" sz="2000" kern="1300" spc="20" dirty="0" err="1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wifi</a:t>
            </a: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及使用守則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指示洗手間鎖匙及水機位置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提示離開前自行清潔</a:t>
            </a:r>
            <a:endParaRPr lang="en-US" altLang="zh-TW" sz="20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5C66899-47AF-407E-B723-9E05D3429AA2}"/>
              </a:ext>
            </a:extLst>
          </p:cNvPr>
          <p:cNvCxnSpPr/>
          <p:nvPr/>
        </p:nvCxnSpPr>
        <p:spPr>
          <a:xfrm>
            <a:off x="5152183" y="3641793"/>
            <a:ext cx="272143" cy="0"/>
          </a:xfrm>
          <a:prstGeom prst="line">
            <a:avLst/>
          </a:prstGeom>
          <a:ln w="19050">
            <a:solidFill>
              <a:srgbClr val="BFA4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DFEB6B4-DFC4-4723-8F7B-F0E13ADF01A8}"/>
              </a:ext>
            </a:extLst>
          </p:cNvPr>
          <p:cNvSpPr txBox="1"/>
          <p:nvPr/>
        </p:nvSpPr>
        <p:spPr>
          <a:xfrm>
            <a:off x="5112770" y="2539419"/>
            <a:ext cx="2876298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24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進入「休谷」</a:t>
            </a:r>
            <a:endParaRPr lang="en-US" altLang="zh-TW" sz="24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319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, 天花板, 窗戶 的圖片&#10;&#10;自動產生的描述">
            <a:extLst>
              <a:ext uri="{FF2B5EF4-FFF2-40B4-BE49-F238E27FC236}">
                <a16:creationId xmlns:a16="http://schemas.microsoft.com/office/drawing/2014/main" id="{D9B32A34-7DC5-40F2-8ACF-408BA028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24077" b="30762"/>
          <a:stretch/>
        </p:blipFill>
        <p:spPr>
          <a:xfrm>
            <a:off x="1421169" y="-1"/>
            <a:ext cx="10770832" cy="386407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631EFD8D-94C4-474C-9DDA-87A5C2E747FB}"/>
              </a:ext>
            </a:extLst>
          </p:cNvPr>
          <p:cNvGrpSpPr/>
          <p:nvPr/>
        </p:nvGrpSpPr>
        <p:grpSpPr>
          <a:xfrm>
            <a:off x="469911" y="4428586"/>
            <a:ext cx="3452845" cy="1199860"/>
            <a:chOff x="479242" y="4605867"/>
            <a:chExt cx="3452845" cy="119986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D1E2968-F347-4DB6-9FB1-0D977903F70B}"/>
                </a:ext>
              </a:extLst>
            </p:cNvPr>
            <p:cNvSpPr txBox="1"/>
            <p:nvPr/>
          </p:nvSpPr>
          <p:spPr>
            <a:xfrm>
              <a:off x="1373160" y="4943953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轉化空間成為地方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Space to Place</a:t>
              </a:r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45EAA67-5170-400E-A5AD-FE1BEDF0AD66}"/>
                </a:ext>
              </a:extLst>
            </p:cNvPr>
            <p:cNvSpPr/>
            <p:nvPr/>
          </p:nvSpPr>
          <p:spPr>
            <a:xfrm>
              <a:off x="479687" y="4798913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D06F68D8-43D4-4D9C-8C20-A818F947F20E}"/>
                </a:ext>
              </a:extLst>
            </p:cNvPr>
            <p:cNvSpPr txBox="1"/>
            <p:nvPr/>
          </p:nvSpPr>
          <p:spPr>
            <a:xfrm>
              <a:off x="479242" y="4605867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TW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1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F07696FB-AA4E-4EEA-991C-B3E40A5C3662}"/>
              </a:ext>
            </a:extLst>
          </p:cNvPr>
          <p:cNvGrpSpPr/>
          <p:nvPr/>
        </p:nvGrpSpPr>
        <p:grpSpPr>
          <a:xfrm>
            <a:off x="4230121" y="4428586"/>
            <a:ext cx="3452845" cy="1199860"/>
            <a:chOff x="4230121" y="4428586"/>
            <a:chExt cx="3452845" cy="1199860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1B05860-004B-43C8-9030-D03E0B615F0D}"/>
                </a:ext>
              </a:extLst>
            </p:cNvPr>
            <p:cNvSpPr txBox="1"/>
            <p:nvPr/>
          </p:nvSpPr>
          <p:spPr>
            <a:xfrm>
              <a:off x="5124039" y="4766672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轉化用家成為朋友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User to Friend</a:t>
              </a: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2C6375C-53CB-4D57-BEAA-0AB7F28D18C2}"/>
                </a:ext>
              </a:extLst>
            </p:cNvPr>
            <p:cNvSpPr/>
            <p:nvPr/>
          </p:nvSpPr>
          <p:spPr>
            <a:xfrm>
              <a:off x="4230566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AEBE1DB-882C-404B-8F48-EB54B67B5734}"/>
                </a:ext>
              </a:extLst>
            </p:cNvPr>
            <p:cNvSpPr txBox="1"/>
            <p:nvPr/>
          </p:nvSpPr>
          <p:spPr>
            <a:xfrm>
              <a:off x="4230121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2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9389DE95-9254-4CCE-8873-2DE0BC6C4E6B}"/>
              </a:ext>
            </a:extLst>
          </p:cNvPr>
          <p:cNvGrpSpPr/>
          <p:nvPr/>
        </p:nvGrpSpPr>
        <p:grpSpPr>
          <a:xfrm>
            <a:off x="7938014" y="4428586"/>
            <a:ext cx="4060477" cy="1199860"/>
            <a:chOff x="7938014" y="4428586"/>
            <a:chExt cx="4060477" cy="1199860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331E429-A7E5-4812-81F1-6B9FE0D3075F}"/>
                </a:ext>
              </a:extLst>
            </p:cNvPr>
            <p:cNvSpPr txBox="1"/>
            <p:nvPr/>
          </p:nvSpPr>
          <p:spPr>
            <a:xfrm>
              <a:off x="8831932" y="4766672"/>
              <a:ext cx="31665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轉化事工成為運動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Ministry to Movement</a:t>
              </a: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EDEB41C3-9599-43C5-AA0F-F441FC86C3E8}"/>
                </a:ext>
              </a:extLst>
            </p:cNvPr>
            <p:cNvSpPr/>
            <p:nvPr/>
          </p:nvSpPr>
          <p:spPr>
            <a:xfrm>
              <a:off x="7938459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28087ACA-0303-4C13-B92C-5B2190867876}"/>
                </a:ext>
              </a:extLst>
            </p:cNvPr>
            <p:cNvSpPr txBox="1"/>
            <p:nvPr/>
          </p:nvSpPr>
          <p:spPr>
            <a:xfrm>
              <a:off x="7938014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3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471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5F10004-AF85-48E3-97EC-A236D1D2BCB2}"/>
              </a:ext>
            </a:extLst>
          </p:cNvPr>
          <p:cNvSpPr/>
          <p:nvPr/>
        </p:nvSpPr>
        <p:spPr>
          <a:xfrm>
            <a:off x="1046972" y="0"/>
            <a:ext cx="3526972" cy="4702629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 descr="一張含有 室內, 地板, 天花板, 房間 的圖片&#10;&#10;自動產生的描述">
            <a:extLst>
              <a:ext uri="{FF2B5EF4-FFF2-40B4-BE49-F238E27FC236}">
                <a16:creationId xmlns:a16="http://schemas.microsoft.com/office/drawing/2014/main" id="{1E24EED1-DD29-49C5-99DB-86C3D5CC0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96" y="886408"/>
            <a:ext cx="3526972" cy="4702629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2BEF1C9A-E284-45E2-85B0-B74584C818DC}"/>
              </a:ext>
            </a:extLst>
          </p:cNvPr>
          <p:cNvGrpSpPr/>
          <p:nvPr/>
        </p:nvGrpSpPr>
        <p:grpSpPr>
          <a:xfrm>
            <a:off x="6463392" y="2977947"/>
            <a:ext cx="3452845" cy="1199860"/>
            <a:chOff x="479242" y="4605867"/>
            <a:chExt cx="3452845" cy="119986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8573F364-B4D0-4161-A87D-92009174C041}"/>
                </a:ext>
              </a:extLst>
            </p:cNvPr>
            <p:cNvSpPr txBox="1"/>
            <p:nvPr/>
          </p:nvSpPr>
          <p:spPr>
            <a:xfrm>
              <a:off x="1373160" y="4943953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轉化空間成為地方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Space to Place</a:t>
              </a:r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88315B5A-EFDC-43A9-B3C5-D9E93D412D7D}"/>
                </a:ext>
              </a:extLst>
            </p:cNvPr>
            <p:cNvSpPr/>
            <p:nvPr/>
          </p:nvSpPr>
          <p:spPr>
            <a:xfrm>
              <a:off x="479687" y="4798913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E03C921-DE15-458A-B1BF-54E1D0264309}"/>
                </a:ext>
              </a:extLst>
            </p:cNvPr>
            <p:cNvSpPr txBox="1"/>
            <p:nvPr/>
          </p:nvSpPr>
          <p:spPr>
            <a:xfrm>
              <a:off x="479242" y="4605867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TW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1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40FA3C-1A4F-4446-BEB6-57353530993F}"/>
              </a:ext>
            </a:extLst>
          </p:cNvPr>
          <p:cNvSpPr txBox="1"/>
          <p:nvPr/>
        </p:nvSpPr>
        <p:spPr>
          <a:xfrm>
            <a:off x="7357310" y="4448022"/>
            <a:ext cx="3345326" cy="124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布魯格曼（</a:t>
            </a:r>
            <a:r>
              <a:rPr lang="en-US" altLang="zh-TW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Walter Brueggemann</a:t>
            </a: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）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陌生人就是「那些沒有位置的人」（</a:t>
            </a:r>
            <a:r>
              <a:rPr lang="en-US" altLang="zh-TW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people without a place</a:t>
            </a: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）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266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5F10004-AF85-48E3-97EC-A236D1D2BCB2}"/>
              </a:ext>
            </a:extLst>
          </p:cNvPr>
          <p:cNvSpPr/>
          <p:nvPr/>
        </p:nvSpPr>
        <p:spPr>
          <a:xfrm>
            <a:off x="1046972" y="0"/>
            <a:ext cx="3526972" cy="4702629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40FA3C-1A4F-4446-BEB6-57353530993F}"/>
              </a:ext>
            </a:extLst>
          </p:cNvPr>
          <p:cNvSpPr txBox="1"/>
          <p:nvPr/>
        </p:nvSpPr>
        <p:spPr>
          <a:xfrm>
            <a:off x="7357310" y="4531150"/>
            <a:ext cx="3951392" cy="131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讓每個人都感受到被重視、有位置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反思：會否不經意將他們界分成為外人？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623888" algn="l"/>
              </a:tabLst>
            </a:pPr>
            <a:r>
              <a:rPr lang="en-US" altLang="zh-HK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	</a:t>
            </a: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他們有何感受？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043A0F8-61EB-43B5-845A-A366284ABF95}"/>
              </a:ext>
            </a:extLst>
          </p:cNvPr>
          <p:cNvGrpSpPr/>
          <p:nvPr/>
        </p:nvGrpSpPr>
        <p:grpSpPr>
          <a:xfrm>
            <a:off x="1991252" y="886408"/>
            <a:ext cx="3526972" cy="4818628"/>
            <a:chOff x="1958712" y="64609"/>
            <a:chExt cx="3534554" cy="499152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C7E6727D-1655-4162-940C-5A75ADEB0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8712" y="1254330"/>
              <a:ext cx="3534554" cy="3801801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B978DB2-2C4C-44EF-A43C-8F1A869DB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8712" y="64609"/>
              <a:ext cx="3534554" cy="118972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7207160-F49C-4A0C-B064-8287047CA56A}"/>
              </a:ext>
            </a:extLst>
          </p:cNvPr>
          <p:cNvGrpSpPr/>
          <p:nvPr/>
        </p:nvGrpSpPr>
        <p:grpSpPr>
          <a:xfrm>
            <a:off x="6463392" y="2977947"/>
            <a:ext cx="3452845" cy="1199860"/>
            <a:chOff x="479242" y="4605867"/>
            <a:chExt cx="3452845" cy="1199860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89C64A76-ABC4-4D0F-829F-BAA2F5FD0D34}"/>
                </a:ext>
              </a:extLst>
            </p:cNvPr>
            <p:cNvSpPr txBox="1"/>
            <p:nvPr/>
          </p:nvSpPr>
          <p:spPr>
            <a:xfrm>
              <a:off x="1373160" y="4943953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轉化空間成為地方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Space to Place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8D10B104-072E-4FC6-929E-12CACAD467CD}"/>
                </a:ext>
              </a:extLst>
            </p:cNvPr>
            <p:cNvSpPr/>
            <p:nvPr/>
          </p:nvSpPr>
          <p:spPr>
            <a:xfrm>
              <a:off x="479687" y="4798913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D3585D19-3B77-46D3-BB16-076C69645944}"/>
                </a:ext>
              </a:extLst>
            </p:cNvPr>
            <p:cNvSpPr txBox="1"/>
            <p:nvPr/>
          </p:nvSpPr>
          <p:spPr>
            <a:xfrm>
              <a:off x="479242" y="4605867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TW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1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451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7C422F-CB8F-443C-9896-D642B0FFFD51}"/>
              </a:ext>
            </a:extLst>
          </p:cNvPr>
          <p:cNvSpPr/>
          <p:nvPr/>
        </p:nvSpPr>
        <p:spPr>
          <a:xfrm>
            <a:off x="6475444" y="0"/>
            <a:ext cx="5716555" cy="6858000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 descr="一張含有 文字, 個人, 男人, 室內 的圖片&#10;&#10;自動產生的描述">
            <a:extLst>
              <a:ext uri="{FF2B5EF4-FFF2-40B4-BE49-F238E27FC236}">
                <a16:creationId xmlns:a16="http://schemas.microsoft.com/office/drawing/2014/main" id="{FDDC5CEB-E036-43C3-8756-E687D5B2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6" y="1464539"/>
            <a:ext cx="3141407" cy="4188542"/>
          </a:xfrm>
          <a:prstGeom prst="rect">
            <a:avLst/>
          </a:prstGeom>
        </p:spPr>
      </p:pic>
      <p:pic>
        <p:nvPicPr>
          <p:cNvPr id="3" name="圖片 2" descr="一張含有 桌, 盤, 杯子, 食物 的圖片&#10;&#10;自動產生的描述">
            <a:extLst>
              <a:ext uri="{FF2B5EF4-FFF2-40B4-BE49-F238E27FC236}">
                <a16:creationId xmlns:a16="http://schemas.microsoft.com/office/drawing/2014/main" id="{F81ADC1A-E65E-4731-AFF9-27F276AF2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47" y="1464539"/>
            <a:ext cx="3141407" cy="418854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6BAF3A23-8872-47B7-AF14-71063B2A2167}"/>
              </a:ext>
            </a:extLst>
          </p:cNvPr>
          <p:cNvGrpSpPr/>
          <p:nvPr/>
        </p:nvGrpSpPr>
        <p:grpSpPr>
          <a:xfrm>
            <a:off x="609841" y="3281017"/>
            <a:ext cx="3452845" cy="1199860"/>
            <a:chOff x="4230121" y="4428586"/>
            <a:chExt cx="3452845" cy="119986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BA93A99-7F39-4B60-B473-4F58159E249C}"/>
                </a:ext>
              </a:extLst>
            </p:cNvPr>
            <p:cNvSpPr txBox="1"/>
            <p:nvPr/>
          </p:nvSpPr>
          <p:spPr>
            <a:xfrm>
              <a:off x="5124039" y="4766672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轉化用家成為朋友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User to Friend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531C9E2C-F122-4C16-99C2-879FB624C64E}"/>
                </a:ext>
              </a:extLst>
            </p:cNvPr>
            <p:cNvSpPr/>
            <p:nvPr/>
          </p:nvSpPr>
          <p:spPr>
            <a:xfrm>
              <a:off x="4230566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B5F59DD-3B92-4925-BF58-A8A860EE02BA}"/>
                </a:ext>
              </a:extLst>
            </p:cNvPr>
            <p:cNvSpPr txBox="1"/>
            <p:nvPr/>
          </p:nvSpPr>
          <p:spPr>
            <a:xfrm>
              <a:off x="4230121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2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ACB6A7-D4E5-4040-8DE2-029ED48CFDD1}"/>
              </a:ext>
            </a:extLst>
          </p:cNvPr>
          <p:cNvSpPr txBox="1"/>
          <p:nvPr/>
        </p:nvSpPr>
        <p:spPr>
          <a:xfrm>
            <a:off x="1503759" y="4832490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讓每個人都能參與、貢獻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成為故事的一部份：咖啡拉花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8189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7C422F-CB8F-443C-9896-D642B0FFFD51}"/>
              </a:ext>
            </a:extLst>
          </p:cNvPr>
          <p:cNvSpPr/>
          <p:nvPr/>
        </p:nvSpPr>
        <p:spPr>
          <a:xfrm>
            <a:off x="6475444" y="0"/>
            <a:ext cx="5716555" cy="6858000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DC5CEB-E036-43C3-8756-E687D5B2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296" y="1464539"/>
            <a:ext cx="3141406" cy="41885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81ADC1A-E65E-4731-AFF9-27F276AF2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414" y="1464539"/>
            <a:ext cx="3140873" cy="418854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6BAF3A23-8872-47B7-AF14-71063B2A2167}"/>
              </a:ext>
            </a:extLst>
          </p:cNvPr>
          <p:cNvGrpSpPr/>
          <p:nvPr/>
        </p:nvGrpSpPr>
        <p:grpSpPr>
          <a:xfrm>
            <a:off x="609841" y="3281017"/>
            <a:ext cx="3452845" cy="1199860"/>
            <a:chOff x="4230121" y="4428586"/>
            <a:chExt cx="3452845" cy="119986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BA93A99-7F39-4B60-B473-4F58159E249C}"/>
                </a:ext>
              </a:extLst>
            </p:cNvPr>
            <p:cNvSpPr txBox="1"/>
            <p:nvPr/>
          </p:nvSpPr>
          <p:spPr>
            <a:xfrm>
              <a:off x="5124039" y="4766672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轉化用家成為朋友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User to Friend</a:t>
              </a: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531C9E2C-F122-4C16-99C2-879FB624C64E}"/>
                </a:ext>
              </a:extLst>
            </p:cNvPr>
            <p:cNvSpPr/>
            <p:nvPr/>
          </p:nvSpPr>
          <p:spPr>
            <a:xfrm>
              <a:off x="4230566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B5F59DD-3B92-4925-BF58-A8A860EE02BA}"/>
                </a:ext>
              </a:extLst>
            </p:cNvPr>
            <p:cNvSpPr txBox="1"/>
            <p:nvPr/>
          </p:nvSpPr>
          <p:spPr>
            <a:xfrm>
              <a:off x="4230121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2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ACB6A7-D4E5-4040-8DE2-029ED48CFDD1}"/>
              </a:ext>
            </a:extLst>
          </p:cNvPr>
          <p:cNvSpPr txBox="1"/>
          <p:nvPr/>
        </p:nvSpPr>
        <p:spPr>
          <a:xfrm>
            <a:off x="1503759" y="4832490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讓每個人都能參與、貢獻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成為故事的一部份：攝影宣傳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36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8ABB01CE-2F85-42EB-8DA3-405FB097AD6E}"/>
              </a:ext>
            </a:extLst>
          </p:cNvPr>
          <p:cNvGrpSpPr/>
          <p:nvPr/>
        </p:nvGrpSpPr>
        <p:grpSpPr>
          <a:xfrm>
            <a:off x="609841" y="3281017"/>
            <a:ext cx="3452845" cy="1199860"/>
            <a:chOff x="4230121" y="4428586"/>
            <a:chExt cx="3452845" cy="1199860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127645F-959F-4AC8-9895-872304414F5A}"/>
                </a:ext>
              </a:extLst>
            </p:cNvPr>
            <p:cNvSpPr txBox="1"/>
            <p:nvPr/>
          </p:nvSpPr>
          <p:spPr>
            <a:xfrm>
              <a:off x="5124039" y="4766672"/>
              <a:ext cx="25589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轉化用家成為朋友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User to Friend</a:t>
              </a: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CA61B646-B187-4D83-805D-8A49681ED5BB}"/>
                </a:ext>
              </a:extLst>
            </p:cNvPr>
            <p:cNvSpPr/>
            <p:nvPr/>
          </p:nvSpPr>
          <p:spPr>
            <a:xfrm>
              <a:off x="4230566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0F969F04-1369-4AA0-ACF0-DF3ED083C18E}"/>
                </a:ext>
              </a:extLst>
            </p:cNvPr>
            <p:cNvSpPr txBox="1"/>
            <p:nvPr/>
          </p:nvSpPr>
          <p:spPr>
            <a:xfrm>
              <a:off x="4230121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2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4BF4FBD-0139-43C4-A7B9-73235EB1F383}"/>
              </a:ext>
            </a:extLst>
          </p:cNvPr>
          <p:cNvSpPr txBox="1"/>
          <p:nvPr/>
        </p:nvSpPr>
        <p:spPr>
          <a:xfrm>
            <a:off x="1503759" y="4832490"/>
            <a:ext cx="3951392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讓每個人都能參與、貢獻</a:t>
            </a:r>
            <a:endParaRPr lang="en-US" altLang="zh-TW" sz="1600" kern="13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成為故事的一部份：留下鼓勵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97BA7F-326A-43E2-9BAB-E63F59AE5F38}"/>
              </a:ext>
            </a:extLst>
          </p:cNvPr>
          <p:cNvSpPr/>
          <p:nvPr/>
        </p:nvSpPr>
        <p:spPr>
          <a:xfrm>
            <a:off x="6968696" y="1033568"/>
            <a:ext cx="3176396" cy="4235195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2" name="圖片 21" descr="一張含有 文字 的圖片&#10;&#10;自動產生的描述">
            <a:extLst>
              <a:ext uri="{FF2B5EF4-FFF2-40B4-BE49-F238E27FC236}">
                <a16:creationId xmlns:a16="http://schemas.microsoft.com/office/drawing/2014/main" id="{769AD4FB-B724-401F-8446-459937FE4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18" y="1469842"/>
            <a:ext cx="3176396" cy="42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9317E5-46EE-4692-8088-EA22336547E2}"/>
              </a:ext>
            </a:extLst>
          </p:cNvPr>
          <p:cNvGrpSpPr/>
          <p:nvPr/>
        </p:nvGrpSpPr>
        <p:grpSpPr>
          <a:xfrm>
            <a:off x="7000570" y="911574"/>
            <a:ext cx="4060477" cy="1199860"/>
            <a:chOff x="7938014" y="4428586"/>
            <a:chExt cx="4060477" cy="119986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FDA0B4D-C64B-49B7-84EB-596CF4B3B0BA}"/>
                </a:ext>
              </a:extLst>
            </p:cNvPr>
            <p:cNvSpPr txBox="1"/>
            <p:nvPr/>
          </p:nvSpPr>
          <p:spPr>
            <a:xfrm>
              <a:off x="8831932" y="4766672"/>
              <a:ext cx="31665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TW" altLang="en-US" kern="1300" spc="20" dirty="0">
                  <a:latin typeface="Yu Gothic Light" panose="020B0300000000000000" pitchFamily="34" charset="-128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轉化事工成為運動</a:t>
              </a:r>
              <a:endParaRPr lang="zh-HK" altLang="en-US" kern="15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kern="1300" spc="20" dirty="0">
                  <a:latin typeface="Berlin Sans FB Demi" panose="020E0802020502020306" pitchFamily="34" charset="0"/>
                  <a:ea typeface="Yu Gothic Light" panose="020B0300000000000000" pitchFamily="34" charset="-128"/>
                  <a:cs typeface="Arabic Typesetting" panose="020B0604020202020204" pitchFamily="66" charset="-78"/>
                </a:rPr>
                <a:t>Turn Ministry to Movement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4079FD4-7F9C-4940-8CEA-036DA2FA4E21}"/>
                </a:ext>
              </a:extLst>
            </p:cNvPr>
            <p:cNvSpPr/>
            <p:nvPr/>
          </p:nvSpPr>
          <p:spPr>
            <a:xfrm>
              <a:off x="7938459" y="4621632"/>
              <a:ext cx="704092" cy="704092"/>
            </a:xfrm>
            <a:prstGeom prst="ellipse">
              <a:avLst/>
            </a:prstGeom>
            <a:solidFill>
              <a:srgbClr val="BFA483"/>
            </a:solidFill>
            <a:ln>
              <a:solidFill>
                <a:srgbClr val="BFA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5B8900E-21E6-4D1C-82BB-6437AEEAD9DB}"/>
                </a:ext>
              </a:extLst>
            </p:cNvPr>
            <p:cNvSpPr txBox="1"/>
            <p:nvPr/>
          </p:nvSpPr>
          <p:spPr>
            <a:xfrm>
              <a:off x="7938014" y="4428586"/>
              <a:ext cx="70409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HK" sz="3600" kern="1300" spc="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ea typeface="Yu Gothic Light" panose="020B0300000000000000" pitchFamily="34" charset="-128"/>
                  <a:cs typeface="Aharoni" panose="02010803020104030203" pitchFamily="2" charset="-79"/>
                </a:rPr>
                <a:t>3</a:t>
              </a:r>
              <a:endParaRPr lang="zh-HK" altLang="en-US" sz="4000" kern="1500" spc="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Yu Gothic Light" panose="020B0300000000000000" pitchFamily="34" charset="-128"/>
                <a:cs typeface="Aharoni" panose="02010803020104030203" pitchFamily="2" charset="-79"/>
              </a:endParaRPr>
            </a:p>
          </p:txBody>
        </p:sp>
      </p:grpSp>
      <p:pic>
        <p:nvPicPr>
          <p:cNvPr id="3" name="圖片 2" descr="一張含有 個人, 女性 的圖片&#10;&#10;自動產生的描述">
            <a:extLst>
              <a:ext uri="{FF2B5EF4-FFF2-40B4-BE49-F238E27FC236}">
                <a16:creationId xmlns:a16="http://schemas.microsoft.com/office/drawing/2014/main" id="{EDD120DF-2906-42C1-89AA-EA426EFC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1" b="8968"/>
          <a:stretch/>
        </p:blipFill>
        <p:spPr>
          <a:xfrm>
            <a:off x="354032" y="411373"/>
            <a:ext cx="4155648" cy="473914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1406F29-F8D5-401F-A4FE-187C547D8F86}"/>
              </a:ext>
            </a:extLst>
          </p:cNvPr>
          <p:cNvSpPr/>
          <p:nvPr/>
        </p:nvSpPr>
        <p:spPr>
          <a:xfrm>
            <a:off x="4171306" y="3335594"/>
            <a:ext cx="2829264" cy="3522406"/>
          </a:xfrm>
          <a:prstGeom prst="rect">
            <a:avLst/>
          </a:prstGeom>
          <a:solidFill>
            <a:srgbClr val="BFA483"/>
          </a:solidFill>
          <a:ln>
            <a:solidFill>
              <a:srgbClr val="BFA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C146AE-3946-4825-9B32-6238C6714005}"/>
              </a:ext>
            </a:extLst>
          </p:cNvPr>
          <p:cNvSpPr txBox="1"/>
          <p:nvPr/>
        </p:nvSpPr>
        <p:spPr>
          <a:xfrm>
            <a:off x="7894488" y="2463047"/>
            <a:ext cx="3951392" cy="42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kern="1300" spc="20" dirty="0">
                <a:latin typeface="Yu Gothic Light" panose="020B0300000000000000" pitchFamily="34" charset="-128"/>
                <a:ea typeface="Yu Gothic Light" panose="020B0300000000000000" pitchFamily="34" charset="-128"/>
                <a:cs typeface="Arabic Typesetting" panose="020B0604020202020204" pitchFamily="66" charset="-78"/>
              </a:rPr>
              <a:t>對內：堂主任、同工、執事、會眾的角色</a:t>
            </a:r>
            <a:endParaRPr lang="zh-HK" altLang="en-US" sz="1600" kern="1500" spc="20" dirty="0">
              <a:latin typeface="Yu Gothic Light" panose="020B0300000000000000" pitchFamily="34" charset="-128"/>
              <a:ea typeface="Yu Gothic Light" panose="020B0300000000000000" pitchFamily="34" charset="-128"/>
              <a:cs typeface="Arabic Typesetting" panose="020B0604020202020204" pitchFamily="66" charset="-78"/>
            </a:endParaRPr>
          </a:p>
        </p:txBody>
      </p:sp>
      <p:pic>
        <p:nvPicPr>
          <p:cNvPr id="11" name="圖片 10" descr="一張含有 個人, 團體, 人, 直立的 的圖片&#10;&#10;自動產生的描述">
            <a:extLst>
              <a:ext uri="{FF2B5EF4-FFF2-40B4-BE49-F238E27FC236}">
                <a16:creationId xmlns:a16="http://schemas.microsoft.com/office/drawing/2014/main" id="{EED93548-3B2B-436C-B877-36DF4C6A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80" y="3718762"/>
            <a:ext cx="3686627" cy="2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513</Words>
  <Application>Microsoft Office PowerPoint</Application>
  <PresentationFormat>Widescreen</PresentationFormat>
  <Paragraphs>70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微軟正黑體</vt:lpstr>
      <vt:lpstr>Yu Gothic Light</vt:lpstr>
      <vt:lpstr>Aharoni</vt:lpstr>
      <vt:lpstr>Arial</vt:lpstr>
      <vt:lpstr>Berlin Sans FB Demi</vt:lpstr>
      <vt:lpstr>Calibri</vt:lpstr>
      <vt:lpstr>Calibri Light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staff</dc:creator>
  <cp:lastModifiedBy>HKCNP HKCNP</cp:lastModifiedBy>
  <cp:revision>42</cp:revision>
  <dcterms:created xsi:type="dcterms:W3CDTF">2021-04-21T10:49:25Z</dcterms:created>
  <dcterms:modified xsi:type="dcterms:W3CDTF">2021-04-29T10:43:50Z</dcterms:modified>
</cp:coreProperties>
</file>