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00" r:id="rId1"/>
  </p:sldMasterIdLst>
  <p:notesMasterIdLst>
    <p:notesMasterId r:id="rId22"/>
  </p:notesMasterIdLst>
  <p:handoutMasterIdLst>
    <p:handoutMasterId r:id="rId23"/>
  </p:handoutMasterIdLst>
  <p:sldIdLst>
    <p:sldId id="297" r:id="rId2"/>
    <p:sldId id="460" r:id="rId3"/>
    <p:sldId id="459" r:id="rId4"/>
    <p:sldId id="461" r:id="rId5"/>
    <p:sldId id="422" r:id="rId6"/>
    <p:sldId id="463" r:id="rId7"/>
    <p:sldId id="464" r:id="rId8"/>
    <p:sldId id="465" r:id="rId9"/>
    <p:sldId id="466" r:id="rId10"/>
    <p:sldId id="467" r:id="rId11"/>
    <p:sldId id="421" r:id="rId12"/>
    <p:sldId id="450" r:id="rId13"/>
    <p:sldId id="442" r:id="rId14"/>
    <p:sldId id="443" r:id="rId15"/>
    <p:sldId id="444" r:id="rId16"/>
    <p:sldId id="449" r:id="rId17"/>
    <p:sldId id="425" r:id="rId18"/>
    <p:sldId id="446" r:id="rId19"/>
    <p:sldId id="447" r:id="rId20"/>
    <p:sldId id="427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scaleToFitPaper="1" frameSlides="1"/>
  <p:clrMru>
    <a:srgbClr val="D36B5C"/>
    <a:srgbClr val="980E86"/>
    <a:srgbClr val="BA00BA"/>
    <a:srgbClr val="660066"/>
    <a:srgbClr val="FB00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01" autoAdjust="0"/>
    <p:restoredTop sz="94618"/>
  </p:normalViewPr>
  <p:slideViewPr>
    <p:cSldViewPr snapToGrid="0" snapToObjects="1">
      <p:cViewPr varScale="1">
        <p:scale>
          <a:sx n="128" d="100"/>
          <a:sy n="128" d="100"/>
        </p:scale>
        <p:origin x="984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0DCC38-246D-C947-A2A3-09D0AC6EC508}" type="datetimeFigureOut">
              <a:rPr kumimoji="1" lang="zh-TW" altLang="en-US" smtClean="0"/>
              <a:t>2020/12/7</a:t>
            </a:fld>
            <a:endParaRPr kumimoji="1"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653C7B-6F1A-964A-B109-E884C2DB322B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5780172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BAC57F-D9E3-1C41-B4F9-D940F1E3E841}" type="datetimeFigureOut">
              <a:rPr lang="en-US" smtClean="0"/>
              <a:t>12/7/20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C4BDF2-65F5-134D-9407-9678DEB15F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508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12/7/20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12/7/20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12/7/20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92D050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12/7/20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12/7/20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12/7/20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12/7/20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12/7/20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12/7/20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12/7/20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將圖片拖曳至版面配置區或按一下圖示以新增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12/7/20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8E36636D-D922-432D-A958-524484B5923D}" type="datetimeFigureOut">
              <a:rPr lang="en-US" smtClean="0"/>
              <a:pPr/>
              <a:t>12/7/20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1" r:id="rId1"/>
    <p:sldLayoutId id="2147484102" r:id="rId2"/>
    <p:sldLayoutId id="2147484103" r:id="rId3"/>
    <p:sldLayoutId id="2147484104" r:id="rId4"/>
    <p:sldLayoutId id="2147484105" r:id="rId5"/>
    <p:sldLayoutId id="2147484106" r:id="rId6"/>
    <p:sldLayoutId id="2147484107" r:id="rId7"/>
    <p:sldLayoutId id="2147484108" r:id="rId8"/>
    <p:sldLayoutId id="2147484109" r:id="rId9"/>
    <p:sldLayoutId id="2147484110" r:id="rId10"/>
    <p:sldLayoutId id="214748411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4800" kern="1200">
          <a:solidFill>
            <a:schemeClr val="tx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>
              <a:lumMod val="75000"/>
              <a:lumOff val="2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2800" kern="1200">
          <a:solidFill>
            <a:schemeClr val="tx1">
              <a:lumMod val="75000"/>
              <a:lumOff val="2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75000"/>
              <a:lumOff val="2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hyperlink" Target="https://www.bycensus2016.gov.hk/tc/bc-dp.html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26932" y="286096"/>
            <a:ext cx="7772400" cy="3248492"/>
          </a:xfrm>
        </p:spPr>
        <p:txBody>
          <a:bodyPr>
            <a:normAutofit/>
          </a:bodyPr>
          <a:lstStyle/>
          <a:p>
            <a:r>
              <a:rPr kumimoji="1" lang="zh-TW" altLang="en-US" sz="4400" b="1" dirty="0">
                <a:solidFill>
                  <a:srgbClr val="7030A0"/>
                </a:solidFill>
              </a:rPr>
              <a:t>教會與社區內 </a:t>
            </a:r>
            <a:r>
              <a:rPr kumimoji="1" lang="en-US" altLang="zh-TW" sz="4400" b="1" dirty="0">
                <a:solidFill>
                  <a:srgbClr val="7030A0"/>
                </a:solidFill>
              </a:rPr>
              <a:t>NGO/</a:t>
            </a:r>
            <a:r>
              <a:rPr kumimoji="1" lang="zh-TW" altLang="en-US" sz="4400" b="1" dirty="0">
                <a:solidFill>
                  <a:srgbClr val="7030A0"/>
                </a:solidFill>
              </a:rPr>
              <a:t>政府合作</a:t>
            </a:r>
            <a:endParaRPr kumimoji="1" lang="zh-TW" altLang="en-US" sz="4400" b="1" dirty="0">
              <a:solidFill>
                <a:srgbClr val="7030A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子標題 2"/>
          <p:cNvSpPr>
            <a:spLocks noGrp="1"/>
          </p:cNvSpPr>
          <p:nvPr>
            <p:ph type="subTitle" idx="1"/>
          </p:nvPr>
        </p:nvSpPr>
        <p:spPr>
          <a:xfrm>
            <a:off x="1312732" y="3655075"/>
            <a:ext cx="6400800" cy="1219200"/>
          </a:xfrm>
        </p:spPr>
        <p:txBody>
          <a:bodyPr>
            <a:normAutofit/>
          </a:bodyPr>
          <a:lstStyle/>
          <a:p>
            <a:r>
              <a:rPr kumimoji="1" lang="zh-TW" altLang="en-US" sz="3200" dirty="0">
                <a:solidFill>
                  <a:srgbClr val="D36B5C"/>
                </a:solidFill>
              </a:rPr>
              <a:t>教關 長者工作小組</a:t>
            </a:r>
            <a:endParaRPr kumimoji="1" lang="en-US" altLang="zh-TW" sz="3200" dirty="0">
              <a:solidFill>
                <a:srgbClr val="D36B5C"/>
              </a:solidFill>
            </a:endParaRPr>
          </a:p>
          <a:p>
            <a:r>
              <a:rPr kumimoji="1" lang="zh-TW" altLang="en-US" sz="2800" dirty="0">
                <a:solidFill>
                  <a:srgbClr val="92D050"/>
                </a:solidFill>
              </a:rPr>
              <a:t>基石</a:t>
            </a:r>
            <a:r>
              <a:rPr kumimoji="1" lang="en-US" altLang="zh-TW" sz="2800" dirty="0">
                <a:solidFill>
                  <a:srgbClr val="92D050"/>
                </a:solidFill>
              </a:rPr>
              <a:t> </a:t>
            </a:r>
            <a:r>
              <a:rPr kumimoji="1" lang="zh-TW" altLang="en-US" sz="2800" dirty="0">
                <a:solidFill>
                  <a:srgbClr val="92D050"/>
                </a:solidFill>
              </a:rPr>
              <a:t>陳長老分享 </a:t>
            </a:r>
            <a:r>
              <a:rPr kumimoji="1" lang="en-US" altLang="zh-TW" sz="2800" dirty="0">
                <a:solidFill>
                  <a:srgbClr val="92D050"/>
                </a:solidFill>
              </a:rPr>
              <a:t>2020  12 09</a:t>
            </a:r>
            <a:endParaRPr kumimoji="1" lang="zh-TW" altLang="en-US" sz="2800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64663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C5668E-A861-D549-A290-AA2E41CDC9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B0ADEC-3B36-E141-AC84-2E7E58A0DD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3834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/>
              <a:t>神學反思</a:t>
            </a:r>
            <a:r>
              <a:rPr kumimoji="1" lang="en-US" altLang="zh-TW" dirty="0"/>
              <a:t>/</a:t>
            </a:r>
            <a:r>
              <a:rPr kumimoji="1" lang="zh-TW" altLang="en-US" dirty="0"/>
              <a:t>悔改  我們的雙輪車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zh-TW" altLang="en-US" dirty="0"/>
              <a:t>結合 大誡命 </a:t>
            </a:r>
            <a:r>
              <a:rPr kumimoji="1" lang="en-US" altLang="zh-TW" dirty="0"/>
              <a:t>+</a:t>
            </a:r>
            <a:r>
              <a:rPr kumimoji="1" lang="zh-TW" altLang="en-US" dirty="0"/>
              <a:t> </a:t>
            </a:r>
            <a:r>
              <a:rPr kumimoji="1" lang="zh-CN" altLang="en-US" dirty="0"/>
              <a:t>大使命</a:t>
            </a:r>
            <a:r>
              <a:rPr kumimoji="1" lang="zh-TW" altLang="en-US" dirty="0"/>
              <a:t>（教會的轉化 要多久）</a:t>
            </a:r>
          </a:p>
        </p:txBody>
      </p:sp>
      <p:pic>
        <p:nvPicPr>
          <p:cNvPr id="4" name="內容版面配置區 3"/>
          <p:cNvPicPr>
            <a:picLocks noChangeAspect="1"/>
          </p:cNvPicPr>
          <p:nvPr/>
        </p:nvPicPr>
        <p:blipFill>
          <a:blip r:embed="rId2"/>
          <a:srcRect l="-38658" r="-38658"/>
          <a:stretch>
            <a:fillRect/>
          </a:stretch>
        </p:blipFill>
        <p:spPr>
          <a:xfrm>
            <a:off x="1183481" y="2453987"/>
            <a:ext cx="6777037" cy="350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476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/>
              <a:t>我的 </a:t>
            </a:r>
            <a:r>
              <a:rPr kumimoji="1" lang="en-US" altLang="zh-TW" dirty="0"/>
              <a:t>#</a:t>
            </a:r>
            <a:r>
              <a:rPr kumimoji="1" lang="zh-TW" altLang="en-US" dirty="0"/>
              <a:t>轉化 學習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zh-TW" altLang="en-US" dirty="0"/>
              <a:t>自己首先轉化、先回應、先作榜樣</a:t>
            </a:r>
            <a:r>
              <a:rPr kumimoji="1" lang="en-US" altLang="zh-TW" dirty="0"/>
              <a:t>…</a:t>
            </a:r>
          </a:p>
          <a:p>
            <a:r>
              <a:rPr kumimoji="1" lang="zh-TW" altLang="en-US" dirty="0"/>
              <a:t>屋村仔  </a:t>
            </a:r>
            <a:r>
              <a:rPr kumimoji="1" lang="en-US" altLang="zh-TW" dirty="0"/>
              <a:t>-&gt;</a:t>
            </a:r>
            <a:r>
              <a:rPr kumimoji="1" lang="zh-TW" altLang="en-US" dirty="0"/>
              <a:t>  專業 </a:t>
            </a:r>
            <a:r>
              <a:rPr kumimoji="1" lang="en-US" altLang="zh-TW" dirty="0"/>
              <a:t>-&gt;</a:t>
            </a:r>
            <a:r>
              <a:rPr kumimoji="1" lang="zh-TW" altLang="en-US" dirty="0"/>
              <a:t>  中產</a:t>
            </a:r>
            <a:endParaRPr kumimoji="1" lang="en-US" altLang="zh-TW" dirty="0"/>
          </a:p>
          <a:p>
            <a:endParaRPr kumimoji="1" lang="en-US" altLang="zh-TW" dirty="0"/>
          </a:p>
          <a:p>
            <a:pPr lvl="1"/>
            <a:r>
              <a:rPr kumimoji="1" lang="zh-TW" altLang="en-US" dirty="0"/>
              <a:t>生活</a:t>
            </a:r>
            <a:endParaRPr kumimoji="1" lang="en-US" altLang="zh-TW" dirty="0"/>
          </a:p>
          <a:p>
            <a:pPr lvl="1"/>
            <a:r>
              <a:rPr kumimoji="1" lang="zh-TW" altLang="en-US" dirty="0"/>
              <a:t>心態</a:t>
            </a:r>
            <a:endParaRPr kumimoji="1" lang="en-US" altLang="zh-TW" dirty="0"/>
          </a:p>
          <a:p>
            <a:pPr lvl="1"/>
            <a:r>
              <a:rPr kumimoji="1" lang="zh-TW" altLang="en-US" dirty="0"/>
              <a:t>學習關懷</a:t>
            </a:r>
            <a:r>
              <a:rPr kumimoji="1" lang="en-US" altLang="zh-TW" dirty="0"/>
              <a:t>…</a:t>
            </a:r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626827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/>
              <a:t>我的 </a:t>
            </a:r>
            <a:r>
              <a:rPr kumimoji="1" lang="en-US" altLang="zh-TW" dirty="0"/>
              <a:t>#</a:t>
            </a:r>
            <a:r>
              <a:rPr kumimoji="1" lang="zh-TW" altLang="en-US" dirty="0"/>
              <a:t>轉化 學習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TW" dirty="0"/>
              <a:t>adapt</a:t>
            </a:r>
            <a:r>
              <a:rPr kumimoji="1" lang="zh-TW" altLang="en-US" dirty="0"/>
              <a:t>  </a:t>
            </a:r>
            <a:r>
              <a:rPr kumimoji="1" lang="en-US" altLang="zh-TW" dirty="0"/>
              <a:t>-&gt;</a:t>
            </a:r>
            <a:r>
              <a:rPr kumimoji="1" lang="zh-TW" altLang="en-US" dirty="0"/>
              <a:t>  </a:t>
            </a:r>
            <a:r>
              <a:rPr kumimoji="1" lang="en-US" altLang="zh-TW" dirty="0"/>
              <a:t>adopt</a:t>
            </a:r>
            <a:r>
              <a:rPr kumimoji="1" lang="zh-TW" altLang="en-US" dirty="0"/>
              <a:t>  </a:t>
            </a:r>
            <a:r>
              <a:rPr kumimoji="1" lang="en-US" altLang="zh-TW" dirty="0"/>
              <a:t>-&gt;</a:t>
            </a:r>
            <a:r>
              <a:rPr kumimoji="1" lang="zh-TW" altLang="en-US" dirty="0"/>
              <a:t>  </a:t>
            </a:r>
            <a:r>
              <a:rPr kumimoji="1" lang="en-US" altLang="zh-TW" dirty="0">
                <a:solidFill>
                  <a:srgbClr val="FF0000"/>
                </a:solidFill>
              </a:rPr>
              <a:t>JC</a:t>
            </a:r>
            <a:r>
              <a:rPr kumimoji="1" lang="zh-TW" altLang="en-US" dirty="0">
                <a:solidFill>
                  <a:srgbClr val="FF0000"/>
                </a:solidFill>
              </a:rPr>
              <a:t> </a:t>
            </a:r>
            <a:r>
              <a:rPr kumimoji="1" lang="en-US" altLang="zh-TW" dirty="0">
                <a:solidFill>
                  <a:srgbClr val="FF0000"/>
                </a:solidFill>
              </a:rPr>
              <a:t>model</a:t>
            </a:r>
          </a:p>
          <a:p>
            <a:endParaRPr kumimoji="1" lang="en-US" altLang="zh-TW" dirty="0"/>
          </a:p>
          <a:p>
            <a:pPr lvl="1"/>
            <a:r>
              <a:rPr kumimoji="1" lang="en-US" altLang="zh-TW" dirty="0"/>
              <a:t>Adapt</a:t>
            </a:r>
            <a:r>
              <a:rPr kumimoji="1" lang="zh-TW" altLang="en-US" dirty="0"/>
              <a:t>：適應、</a:t>
            </a:r>
            <a:r>
              <a:rPr kumimoji="1" lang="zh-TW" altLang="en-US" dirty="0">
                <a:solidFill>
                  <a:srgbClr val="FF0000"/>
                </a:solidFill>
              </a:rPr>
              <a:t>反向</a:t>
            </a:r>
            <a:r>
              <a:rPr kumimoji="1" lang="zh-TW" altLang="en-US" u="sng" dirty="0"/>
              <a:t>重新學習</a:t>
            </a:r>
            <a:endParaRPr kumimoji="1" lang="en-US" altLang="zh-TW" u="sng" dirty="0"/>
          </a:p>
          <a:p>
            <a:pPr lvl="1"/>
            <a:r>
              <a:rPr kumimoji="1" lang="en-US" altLang="zh-TW" dirty="0"/>
              <a:t>Adopt</a:t>
            </a:r>
            <a:r>
              <a:rPr kumimoji="1" lang="zh-TW" altLang="en-US" dirty="0"/>
              <a:t>：認領群體、接納「街坊」</a:t>
            </a:r>
            <a:endParaRPr kumimoji="1" lang="en-US" altLang="zh-TW" dirty="0"/>
          </a:p>
          <a:p>
            <a:pPr lvl="1"/>
            <a:r>
              <a:rPr kumimoji="1" lang="zh-TW" altLang="en-US" dirty="0">
                <a:solidFill>
                  <a:srgbClr val="FF0000"/>
                </a:solidFill>
              </a:rPr>
              <a:t>學習關懷</a:t>
            </a:r>
            <a:r>
              <a:rPr kumimoji="1" lang="en-US" altLang="zh-TW" dirty="0"/>
              <a:t>…</a:t>
            </a:r>
          </a:p>
          <a:p>
            <a:pPr lvl="2"/>
            <a:r>
              <a:rPr kumimoji="1" lang="zh-TW" altLang="en-US" sz="2400" dirty="0"/>
              <a:t>我們可以 </a:t>
            </a:r>
            <a:r>
              <a:rPr kumimoji="1" lang="en-US" altLang="zh-TW" sz="2400" dirty="0"/>
              <a:t>adopt</a:t>
            </a:r>
            <a:r>
              <a:rPr kumimoji="1" lang="zh-TW" altLang="en-US" sz="2400" dirty="0"/>
              <a:t> 一個宣教群體</a:t>
            </a:r>
            <a:r>
              <a:rPr kumimoji="1" lang="en-US" altLang="zh-TW" sz="2400" dirty="0"/>
              <a:t>…</a:t>
            </a:r>
          </a:p>
          <a:p>
            <a:pPr lvl="2"/>
            <a:r>
              <a:rPr kumimoji="1" lang="zh-TW" altLang="en-US" sz="2400" dirty="0"/>
              <a:t>卻很難 </a:t>
            </a:r>
            <a:r>
              <a:rPr kumimoji="1" lang="en-US" altLang="zh-TW" sz="2400" dirty="0"/>
              <a:t>adapt</a:t>
            </a:r>
            <a:r>
              <a:rPr kumimoji="1" lang="zh-TW" altLang="en-US" sz="2400" dirty="0"/>
              <a:t> </a:t>
            </a:r>
            <a:r>
              <a:rPr kumimoji="1" lang="en-US" altLang="zh-TW" sz="2400" dirty="0"/>
              <a:t>to</a:t>
            </a:r>
            <a:r>
              <a:rPr kumimoji="1" lang="zh-TW" altLang="en-US" sz="2400" dirty="0"/>
              <a:t> 身邊的人群</a:t>
            </a:r>
          </a:p>
        </p:txBody>
      </p:sp>
    </p:spTree>
    <p:extLst>
      <p:ext uri="{BB962C8B-B14F-4D97-AF65-F5344CB8AC3E}">
        <p14:creationId xmlns:p14="http://schemas.microsoft.com/office/powerpoint/2010/main" val="16675793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/>
              <a:t>我的 </a:t>
            </a:r>
            <a:r>
              <a:rPr kumimoji="1" lang="en-US" altLang="zh-TW" dirty="0"/>
              <a:t>#</a:t>
            </a:r>
            <a:r>
              <a:rPr kumimoji="1" lang="zh-TW" altLang="en-US" dirty="0"/>
              <a:t>轉化 學習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TW" dirty="0"/>
              <a:t>adapt</a:t>
            </a:r>
            <a:r>
              <a:rPr kumimoji="1" lang="zh-TW" altLang="en-US" dirty="0"/>
              <a:t>  </a:t>
            </a:r>
            <a:r>
              <a:rPr kumimoji="1" lang="en-US" altLang="zh-TW" dirty="0"/>
              <a:t>-&gt;</a:t>
            </a:r>
            <a:r>
              <a:rPr kumimoji="1" lang="zh-TW" altLang="en-US" dirty="0"/>
              <a:t>  </a:t>
            </a:r>
            <a:r>
              <a:rPr kumimoji="1" lang="en-US" altLang="zh-TW" dirty="0"/>
              <a:t>adopt</a:t>
            </a:r>
            <a:r>
              <a:rPr kumimoji="1" lang="zh-TW" altLang="en-US" dirty="0"/>
              <a:t>  </a:t>
            </a:r>
            <a:r>
              <a:rPr kumimoji="1" lang="en-US" altLang="zh-TW" dirty="0"/>
              <a:t>-&gt;</a:t>
            </a:r>
            <a:r>
              <a:rPr kumimoji="1" lang="zh-TW" altLang="en-US" dirty="0"/>
              <a:t>  </a:t>
            </a:r>
            <a:r>
              <a:rPr kumimoji="1" lang="en-US" altLang="zh-TW" dirty="0"/>
              <a:t>JC</a:t>
            </a:r>
          </a:p>
          <a:p>
            <a:endParaRPr kumimoji="1" lang="en-US" altLang="zh-TW" dirty="0"/>
          </a:p>
          <a:p>
            <a:pPr lvl="1"/>
            <a:r>
              <a:rPr kumimoji="1" lang="en-US" altLang="zh-TW" dirty="0"/>
              <a:t>Adapt</a:t>
            </a:r>
            <a:r>
              <a:rPr kumimoji="1" lang="zh-TW" altLang="en-US" dirty="0"/>
              <a:t>：沒有 </a:t>
            </a:r>
            <a:r>
              <a:rPr kumimoji="1" lang="en-US" altLang="zh-TW" dirty="0"/>
              <a:t>adapt</a:t>
            </a:r>
            <a:r>
              <a:rPr kumimoji="1" lang="zh-TW" altLang="en-US" dirty="0"/>
              <a:t> 但去做，是 </a:t>
            </a:r>
            <a:r>
              <a:rPr kumimoji="1" lang="en-US" altLang="zh-TW" dirty="0"/>
              <a:t>doing</a:t>
            </a:r>
          </a:p>
          <a:p>
            <a:pPr lvl="1"/>
            <a:r>
              <a:rPr kumimoji="1" lang="en-US" altLang="zh-TW" dirty="0"/>
              <a:t>Adopt</a:t>
            </a:r>
            <a:r>
              <a:rPr kumimoji="1" lang="zh-TW" altLang="en-US" dirty="0"/>
              <a:t>：</a:t>
            </a:r>
            <a:r>
              <a:rPr kumimoji="1" lang="en-US" altLang="zh-TW" dirty="0"/>
              <a:t> adapt -&gt;</a:t>
            </a:r>
            <a:r>
              <a:rPr kumimoji="1" lang="zh-TW" altLang="en-US" dirty="0"/>
              <a:t> </a:t>
            </a:r>
            <a:r>
              <a:rPr kumimoji="1" lang="en-US" altLang="zh-TW" dirty="0"/>
              <a:t>adopt</a:t>
            </a:r>
            <a:r>
              <a:rPr kumimoji="1" lang="zh-TW" altLang="en-US" dirty="0"/>
              <a:t>去做，是 </a:t>
            </a:r>
            <a:r>
              <a:rPr kumimoji="1" lang="en-US" altLang="zh-TW" dirty="0"/>
              <a:t>being</a:t>
            </a:r>
          </a:p>
          <a:p>
            <a:pPr lvl="1"/>
            <a:r>
              <a:rPr kumimoji="1" lang="zh-TW" altLang="en-US" dirty="0">
                <a:solidFill>
                  <a:srgbClr val="FF0000"/>
                </a:solidFill>
              </a:rPr>
              <a:t>學習關懷</a:t>
            </a:r>
            <a:r>
              <a:rPr kumimoji="1" lang="en-US" altLang="zh-TW" dirty="0"/>
              <a:t>…</a:t>
            </a:r>
            <a:r>
              <a:rPr kumimoji="1" lang="zh-TW" altLang="en-US" dirty="0"/>
              <a:t>需要「就」他們</a:t>
            </a:r>
            <a:endParaRPr kumimoji="1" lang="en-US" altLang="zh-TW" dirty="0"/>
          </a:p>
          <a:p>
            <a:pPr lvl="2"/>
            <a:r>
              <a:rPr kumimoji="1" lang="zh-TW" altLang="en-US" sz="2400" dirty="0"/>
              <a:t>快的「就」慢的、「高」的「就」「低」的</a:t>
            </a:r>
            <a:endParaRPr kumimoji="1" lang="en-US" altLang="zh-TW" sz="2400" dirty="0"/>
          </a:p>
          <a:p>
            <a:pPr lvl="2"/>
            <a:r>
              <a:rPr kumimoji="1" lang="zh-TW" altLang="en-US" sz="2400" dirty="0"/>
              <a:t>是 不方便、忍耐、甚至忍受</a:t>
            </a:r>
            <a:r>
              <a:rPr kumimoji="1" lang="en-US" altLang="zh-TW" sz="2400" dirty="0"/>
              <a:t>…</a:t>
            </a:r>
          </a:p>
          <a:p>
            <a:pPr lvl="2"/>
            <a:r>
              <a:rPr kumimoji="1" lang="zh-TW" altLang="en-US" sz="2400" dirty="0"/>
              <a:t>需要 看見（</a:t>
            </a:r>
            <a:r>
              <a:rPr kumimoji="1" lang="en-US" altLang="zh-TW" sz="2400" dirty="0"/>
              <a:t>see</a:t>
            </a:r>
            <a:r>
              <a:rPr kumimoji="1" lang="zh-TW" altLang="en-US" sz="2400" dirty="0"/>
              <a:t>）遇見（</a:t>
            </a:r>
            <a:r>
              <a:rPr kumimoji="1" lang="en-US" altLang="zh-TW" sz="2400" dirty="0"/>
              <a:t>greet</a:t>
            </a:r>
            <a:r>
              <a:rPr kumimoji="1" lang="zh-TW" altLang="en-US" sz="2400" dirty="0"/>
              <a:t>）</a:t>
            </a:r>
          </a:p>
        </p:txBody>
      </p:sp>
    </p:spTree>
    <p:extLst>
      <p:ext uri="{BB962C8B-B14F-4D97-AF65-F5344CB8AC3E}">
        <p14:creationId xmlns:p14="http://schemas.microsoft.com/office/powerpoint/2010/main" val="10393975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/>
              <a:t>我的 </a:t>
            </a:r>
            <a:r>
              <a:rPr kumimoji="1" lang="en-US" altLang="zh-TW" dirty="0"/>
              <a:t>#</a:t>
            </a:r>
            <a:r>
              <a:rPr kumimoji="1" lang="zh-TW" altLang="en-US" dirty="0"/>
              <a:t>轉化 學習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TW" dirty="0"/>
              <a:t>adapt</a:t>
            </a:r>
            <a:r>
              <a:rPr kumimoji="1" lang="zh-TW" altLang="en-US" dirty="0"/>
              <a:t>  </a:t>
            </a:r>
            <a:r>
              <a:rPr kumimoji="1" lang="en-US" altLang="zh-TW" dirty="0"/>
              <a:t>-&gt;</a:t>
            </a:r>
            <a:r>
              <a:rPr kumimoji="1" lang="zh-TW" altLang="en-US" dirty="0"/>
              <a:t>  </a:t>
            </a:r>
            <a:r>
              <a:rPr kumimoji="1" lang="en-US" altLang="zh-TW" dirty="0"/>
              <a:t>adopt</a:t>
            </a:r>
            <a:r>
              <a:rPr kumimoji="1" lang="zh-TW" altLang="en-US" dirty="0"/>
              <a:t>  </a:t>
            </a:r>
            <a:r>
              <a:rPr kumimoji="1" lang="en-US" altLang="zh-TW" dirty="0"/>
              <a:t>-&gt;</a:t>
            </a:r>
            <a:r>
              <a:rPr kumimoji="1" lang="zh-TW" altLang="en-US" dirty="0"/>
              <a:t>  </a:t>
            </a:r>
            <a:r>
              <a:rPr kumimoji="1" lang="en-US" altLang="zh-TW" b="1" dirty="0">
                <a:solidFill>
                  <a:srgbClr val="FF0000"/>
                </a:solidFill>
              </a:rPr>
              <a:t>JC</a:t>
            </a:r>
            <a:r>
              <a:rPr kumimoji="1" lang="zh-TW" altLang="en-US" b="1" dirty="0">
                <a:solidFill>
                  <a:srgbClr val="FF0000"/>
                </a:solidFill>
              </a:rPr>
              <a:t>（學像基督）</a:t>
            </a:r>
            <a:endParaRPr kumimoji="1" lang="en-US" altLang="zh-TW" b="1" dirty="0">
              <a:solidFill>
                <a:srgbClr val="FF0000"/>
              </a:solidFill>
            </a:endParaRPr>
          </a:p>
          <a:p>
            <a:endParaRPr kumimoji="1" lang="en-US" altLang="zh-TW" dirty="0"/>
          </a:p>
          <a:p>
            <a:pPr lvl="1"/>
            <a:r>
              <a:rPr kumimoji="1" lang="en-US" altLang="zh-TW" dirty="0"/>
              <a:t>Adapt</a:t>
            </a:r>
            <a:r>
              <a:rPr kumimoji="1" lang="zh-TW" altLang="en-US" dirty="0"/>
              <a:t>：住在人群中</a:t>
            </a:r>
            <a:endParaRPr kumimoji="1" lang="en-US" altLang="zh-TW" dirty="0"/>
          </a:p>
          <a:p>
            <a:pPr lvl="1"/>
            <a:r>
              <a:rPr kumimoji="1" lang="en-US" altLang="zh-TW" dirty="0"/>
              <a:t>Adopt</a:t>
            </a:r>
            <a:r>
              <a:rPr kumimoji="1" lang="zh-TW" altLang="en-US" dirty="0"/>
              <a:t>：</a:t>
            </a:r>
            <a:r>
              <a:rPr kumimoji="1" lang="en-US" altLang="zh-TW" dirty="0"/>
              <a:t> bear</a:t>
            </a:r>
            <a:r>
              <a:rPr kumimoji="1" lang="zh-TW" altLang="en-US" dirty="0"/>
              <a:t> </a:t>
            </a:r>
            <a:r>
              <a:rPr kumimoji="1" lang="en-US" altLang="zh-TW" dirty="0"/>
              <a:t>with</a:t>
            </a:r>
            <a:r>
              <a:rPr kumimoji="1" lang="zh-TW" altLang="en-US" dirty="0"/>
              <a:t> </a:t>
            </a:r>
            <a:r>
              <a:rPr kumimoji="1" lang="en-US" altLang="zh-TW" dirty="0"/>
              <a:t>them</a:t>
            </a:r>
            <a:r>
              <a:rPr kumimoji="1" lang="zh-TW" altLang="en-US" dirty="0">
                <a:solidFill>
                  <a:srgbClr val="7030A0"/>
                </a:solidFill>
              </a:rPr>
              <a:t>（</a:t>
            </a:r>
            <a:r>
              <a:rPr kumimoji="1" lang="zh-TW" altLang="en-US" u="sng" dirty="0">
                <a:solidFill>
                  <a:srgbClr val="7030A0"/>
                </a:solidFill>
              </a:rPr>
              <a:t>被罵</a:t>
            </a:r>
            <a:r>
              <a:rPr kumimoji="1" lang="zh-TW" altLang="en-US" dirty="0">
                <a:solidFill>
                  <a:srgbClr val="7030A0"/>
                </a:solidFill>
              </a:rPr>
              <a:t> </a:t>
            </a:r>
            <a:r>
              <a:rPr kumimoji="1" lang="zh-TW" altLang="en-US" u="sng" dirty="0">
                <a:solidFill>
                  <a:srgbClr val="7030A0"/>
                </a:solidFill>
              </a:rPr>
              <a:t>無用</a:t>
            </a:r>
            <a:r>
              <a:rPr kumimoji="1" lang="zh-TW" altLang="en-US" dirty="0">
                <a:solidFill>
                  <a:srgbClr val="7030A0"/>
                </a:solidFill>
              </a:rPr>
              <a:t>）</a:t>
            </a:r>
            <a:endParaRPr kumimoji="1" lang="en-US" altLang="zh-TW" dirty="0">
              <a:solidFill>
                <a:srgbClr val="7030A0"/>
              </a:solidFill>
            </a:endParaRPr>
          </a:p>
          <a:p>
            <a:pPr lvl="1"/>
            <a:r>
              <a:rPr kumimoji="1" lang="zh-TW" altLang="en-US" dirty="0"/>
              <a:t>學習關懷</a:t>
            </a:r>
            <a:r>
              <a:rPr kumimoji="1" lang="en-US" altLang="zh-TW" dirty="0"/>
              <a:t>…</a:t>
            </a:r>
            <a:r>
              <a:rPr kumimoji="1" lang="zh-TW" altLang="en-US" dirty="0"/>
              <a:t>需要再一次 轉化 </a:t>
            </a:r>
            <a:r>
              <a:rPr kumimoji="1" lang="zh-TW" altLang="en-US" dirty="0">
                <a:solidFill>
                  <a:srgbClr val="FF0000"/>
                </a:solidFill>
              </a:rPr>
              <a:t>成為基督的樣式</a:t>
            </a:r>
            <a:endParaRPr kumimoji="1" lang="en-US" altLang="zh-TW" dirty="0">
              <a:solidFill>
                <a:srgbClr val="FF0000"/>
              </a:solidFill>
            </a:endParaRPr>
          </a:p>
          <a:p>
            <a:pPr lvl="2"/>
            <a:r>
              <a:rPr kumimoji="1" lang="zh-TW" altLang="en-US" sz="2400" dirty="0"/>
              <a:t>道成肉身</a:t>
            </a:r>
            <a:endParaRPr kumimoji="1" lang="en-US" altLang="zh-TW" sz="2400" dirty="0"/>
          </a:p>
          <a:p>
            <a:pPr lvl="2"/>
            <a:r>
              <a:rPr kumimoji="1" lang="zh-TW" altLang="en-US" sz="2400" dirty="0"/>
              <a:t>住在世人當中</a:t>
            </a:r>
            <a:endParaRPr kumimoji="1" lang="en-US" altLang="zh-TW" sz="2400" dirty="0"/>
          </a:p>
          <a:p>
            <a:pPr lvl="2"/>
            <a:r>
              <a:rPr kumimoji="1" lang="zh-TW" altLang="en-US" sz="2400" dirty="0"/>
              <a:t>充充滿滿的 </a:t>
            </a:r>
            <a:r>
              <a:rPr kumimoji="1" lang="zh-TW" altLang="en-US" sz="2400" b="1" dirty="0">
                <a:solidFill>
                  <a:srgbClr val="7030A0"/>
                </a:solidFill>
              </a:rPr>
              <a:t>有恩典 有真理</a:t>
            </a:r>
          </a:p>
        </p:txBody>
      </p:sp>
    </p:spTree>
    <p:extLst>
      <p:ext uri="{BB962C8B-B14F-4D97-AF65-F5344CB8AC3E}">
        <p14:creationId xmlns:p14="http://schemas.microsoft.com/office/powerpoint/2010/main" val="4290307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我們侍奉主、服務人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最遠的距離 同枱食飯不相識</a:t>
            </a:r>
            <a:endParaRPr lang="en-US" altLang="zh-TW" dirty="0"/>
          </a:p>
          <a:p>
            <a:r>
              <a:rPr lang="zh-TW" altLang="en-US" dirty="0"/>
              <a:t>最近的關係 平等互愛</a:t>
            </a:r>
            <a:endParaRPr lang="en-US" altLang="zh-TW" dirty="0"/>
          </a:p>
          <a:p>
            <a:r>
              <a:rPr lang="zh-TW" altLang="en-US" dirty="0"/>
              <a:t>同步、同速 </a:t>
            </a:r>
            <a:r>
              <a:rPr lang="en-US" altLang="zh-TW" dirty="0"/>
              <a:t>3mph</a:t>
            </a:r>
            <a:r>
              <a:rPr lang="zh-TW" altLang="en-US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3590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kumimoji="1" lang="zh-CN" altLang="en-US" dirty="0"/>
              <a:t>我們</a:t>
            </a:r>
            <a:r>
              <a:rPr kumimoji="1" lang="zh-TW" altLang="en-US" dirty="0"/>
              <a:t>快跑跟隨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zh-TW" altLang="en-US" dirty="0"/>
              <a:t>您會與我們同跑嗎？</a:t>
            </a:r>
          </a:p>
        </p:txBody>
      </p:sp>
      <p:pic>
        <p:nvPicPr>
          <p:cNvPr id="4" name="內容版面配置區 3"/>
          <p:cNvPicPr>
            <a:picLocks noChangeAspect="1"/>
          </p:cNvPicPr>
          <p:nvPr/>
        </p:nvPicPr>
        <p:blipFill>
          <a:blip r:embed="rId2"/>
          <a:srcRect l="-12081" r="-12081"/>
          <a:stretch>
            <a:fillRect/>
          </a:stretch>
        </p:blipFill>
        <p:spPr>
          <a:xfrm>
            <a:off x="1713511" y="2617186"/>
            <a:ext cx="6777317" cy="3508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8654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主對門徒說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「你去給他們吃的」（</a:t>
            </a:r>
            <a:r>
              <a:rPr lang="en-US" altLang="zh-TW" dirty="0"/>
              <a:t>21</a:t>
            </a:r>
            <a:r>
              <a:rPr lang="zh-TW" altLang="en-US" dirty="0"/>
              <a:t>世紀版）：</a:t>
            </a:r>
            <a:endParaRPr lang="en-US" altLang="zh-TW" dirty="0"/>
          </a:p>
          <a:p>
            <a:pPr lvl="1"/>
            <a:r>
              <a:rPr lang="zh-CN" altLang="zh-TW" dirty="0">
                <a:solidFill>
                  <a:srgbClr val="7030A0"/>
                </a:solidFill>
              </a:rPr>
              <a:t>「我們可以幫助他們稍稍喘息」</a:t>
            </a:r>
            <a:endParaRPr lang="en-US" altLang="zh-CN" dirty="0">
              <a:solidFill>
                <a:srgbClr val="7030A0"/>
              </a:solidFill>
            </a:endParaRPr>
          </a:p>
          <a:p>
            <a:pPr lvl="1"/>
            <a:r>
              <a:rPr lang="zh-CN" altLang="zh-TW" dirty="0">
                <a:solidFill>
                  <a:srgbClr val="7030A0"/>
                </a:solidFill>
              </a:rPr>
              <a:t>「我們可以給他們</a:t>
            </a:r>
            <a:r>
              <a:rPr lang="zh-TW" altLang="en-US" dirty="0">
                <a:solidFill>
                  <a:srgbClr val="7030A0"/>
                </a:solidFill>
              </a:rPr>
              <a:t>居家安老</a:t>
            </a:r>
            <a:r>
              <a:rPr lang="zh-CN" altLang="zh-TW" dirty="0">
                <a:solidFill>
                  <a:srgbClr val="7030A0"/>
                </a:solidFill>
              </a:rPr>
              <a:t>」</a:t>
            </a:r>
            <a:endParaRPr lang="en-US" altLang="zh-CN" dirty="0">
              <a:solidFill>
                <a:srgbClr val="7030A0"/>
              </a:solidFill>
            </a:endParaRPr>
          </a:p>
          <a:p>
            <a:pPr lvl="1"/>
            <a:r>
              <a:rPr lang="zh-CN" altLang="zh-TW" dirty="0">
                <a:solidFill>
                  <a:srgbClr val="7030A0"/>
                </a:solidFill>
              </a:rPr>
              <a:t>「我們</a:t>
            </a:r>
            <a:r>
              <a:rPr lang="zh-CN" altLang="en-US" dirty="0">
                <a:solidFill>
                  <a:srgbClr val="7030A0"/>
                </a:solidFill>
              </a:rPr>
              <a:t>可</a:t>
            </a:r>
            <a:r>
              <a:rPr lang="zh-CN" altLang="zh-TW" dirty="0">
                <a:solidFill>
                  <a:srgbClr val="7030A0"/>
                </a:solidFill>
              </a:rPr>
              <a:t>以帶領他們</a:t>
            </a:r>
            <a:r>
              <a:rPr lang="zh-TW" altLang="en-US" dirty="0">
                <a:solidFill>
                  <a:srgbClr val="7030A0"/>
                </a:solidFill>
              </a:rPr>
              <a:t>歸向基督</a:t>
            </a:r>
            <a:r>
              <a:rPr lang="zh-CN" altLang="zh-TW" dirty="0">
                <a:solidFill>
                  <a:srgbClr val="7030A0"/>
                </a:solidFill>
              </a:rPr>
              <a:t>」</a:t>
            </a:r>
            <a:endParaRPr lang="en-US" altLang="zh-CN" dirty="0">
              <a:solidFill>
                <a:srgbClr val="7030A0"/>
              </a:solidFill>
            </a:endParaRPr>
          </a:p>
          <a:p>
            <a:pPr lvl="1"/>
            <a:endParaRPr lang="en-US" b="1" dirty="0">
              <a:solidFill>
                <a:srgbClr val="7030A0"/>
              </a:solidFill>
              <a:effectLst/>
            </a:endParaRPr>
          </a:p>
          <a:p>
            <a:r>
              <a:rPr lang="zh-TW" altLang="en-US" b="1" dirty="0">
                <a:solidFill>
                  <a:srgbClr val="7030A0"/>
                </a:solidFill>
              </a:rPr>
              <a:t>主也</a:t>
            </a:r>
            <a:r>
              <a:rPr lang="zh-TW" altLang="en-US" b="1" dirty="0">
                <a:solidFill>
                  <a:srgbClr val="FF0000"/>
                </a:solidFill>
              </a:rPr>
              <a:t>曾經</a:t>
            </a:r>
            <a:r>
              <a:rPr lang="zh-TW" altLang="en-US" b="1" dirty="0">
                <a:solidFill>
                  <a:srgbClr val="7030A0"/>
                </a:solidFill>
              </a:rPr>
              <a:t> 給我們機會</a:t>
            </a:r>
            <a:endParaRPr lang="en-US" altLang="zh-TW" b="1" dirty="0">
              <a:solidFill>
                <a:srgbClr val="7030A0"/>
              </a:solidFill>
            </a:endParaRPr>
          </a:p>
          <a:p>
            <a:r>
              <a:rPr lang="zh-TW" altLang="en-US" b="1" dirty="0">
                <a:solidFill>
                  <a:srgbClr val="7030A0"/>
                </a:solidFill>
              </a:rPr>
              <a:t>主也</a:t>
            </a:r>
            <a:r>
              <a:rPr lang="zh-TW" altLang="en-US" b="1" u="sng" dirty="0">
                <a:solidFill>
                  <a:srgbClr val="FF0000"/>
                </a:solidFill>
              </a:rPr>
              <a:t>現在</a:t>
            </a:r>
            <a:r>
              <a:rPr lang="zh-TW" altLang="en-US" b="1" dirty="0">
                <a:solidFill>
                  <a:srgbClr val="7030A0"/>
                </a:solidFill>
              </a:rPr>
              <a:t> 給我們機會 </a:t>
            </a:r>
            <a:endParaRPr lang="en-US" altLang="zh-TW" b="1" dirty="0">
              <a:solidFill>
                <a:srgbClr val="7030A0"/>
              </a:solidFill>
            </a:endParaRPr>
          </a:p>
          <a:p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731439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6151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75510A-F8C9-1E49-AE0E-C799D050CF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幾個基本的 思考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25C9BC-049E-D740-A536-84DCC9B16B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侍奉主 </a:t>
            </a:r>
            <a:r>
              <a:rPr lang="en-US" altLang="zh-TW" dirty="0"/>
              <a:t>=</a:t>
            </a:r>
            <a:r>
              <a:rPr lang="zh-TW" altLang="en-US" dirty="0"/>
              <a:t> 做在小子最小的一個身上</a:t>
            </a:r>
            <a:endParaRPr lang="en-HK" altLang="zh-TW" dirty="0"/>
          </a:p>
          <a:p>
            <a:r>
              <a:rPr lang="zh-TW" altLang="en-US" dirty="0"/>
              <a:t>小子的處境是</a:t>
            </a:r>
            <a:r>
              <a:rPr lang="en-US" altLang="zh-TW" dirty="0"/>
              <a:t>…</a:t>
            </a:r>
            <a:r>
              <a:rPr lang="zh-TW" altLang="en-US" dirty="0"/>
              <a:t> 我們知道嗎？</a:t>
            </a:r>
            <a:endParaRPr lang="en-US" altLang="zh-TW" dirty="0"/>
          </a:p>
          <a:p>
            <a:endParaRPr lang="en-US" altLang="zh-TW" dirty="0"/>
          </a:p>
          <a:p>
            <a:r>
              <a:rPr lang="zh-TW" altLang="en-US" dirty="0"/>
              <a:t>基石事工？自己堂會做？人力物力</a:t>
            </a:r>
            <a:r>
              <a:rPr lang="en-US" altLang="zh-TW" dirty="0"/>
              <a:t>…</a:t>
            </a:r>
            <a:endParaRPr lang="en-HK" altLang="zh-TW" dirty="0"/>
          </a:p>
          <a:p>
            <a:r>
              <a:rPr lang="zh-TW" altLang="en-US" dirty="0"/>
              <a:t>社區事工？匯聚資源、分享資源？</a:t>
            </a:r>
            <a:endParaRPr lang="en-HK" altLang="zh-TW" dirty="0"/>
          </a:p>
          <a:p>
            <a:endParaRPr lang="en-HK" altLang="zh-TW" dirty="0"/>
          </a:p>
          <a:p>
            <a:endParaRPr lang="en-HK" altLang="zh-TW" dirty="0"/>
          </a:p>
          <a:p>
            <a:endParaRPr lang="en-US" altLang="zh-TW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5375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/>
              <a:t>我們一起「選擇生命」好嗎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TW" dirty="0"/>
              <a:t>Q</a:t>
            </a:r>
            <a:r>
              <a:rPr kumimoji="1" lang="zh-TW" altLang="en-US" dirty="0"/>
              <a:t> </a:t>
            </a:r>
            <a:r>
              <a:rPr kumimoji="1" lang="en-US" altLang="zh-TW" dirty="0"/>
              <a:t>&amp;</a:t>
            </a:r>
            <a:r>
              <a:rPr kumimoji="1" lang="zh-TW" altLang="en-US" dirty="0"/>
              <a:t> </a:t>
            </a:r>
            <a:r>
              <a:rPr kumimoji="1" lang="en-US" altLang="zh-TW" dirty="0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9379278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AD6952-B878-084B-976C-1EC74CF978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了解我們的社區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EAD807-80F6-0A4F-8112-44B7B639B8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HK" dirty="0">
                <a:hlinkClick r:id="rId2"/>
              </a:rPr>
              <a:t>http</a:t>
            </a:r>
            <a:r>
              <a:rPr lang="en-US" altLang="zh-TW" dirty="0">
                <a:hlinkClick r:id="rId2"/>
              </a:rPr>
              <a:t>s</a:t>
            </a:r>
            <a:r>
              <a:rPr lang="en-HK" dirty="0">
                <a:hlinkClick r:id="rId2"/>
              </a:rPr>
              <a:t>://www.bycensus2016.gov.hk/tc</a:t>
            </a:r>
            <a:endParaRPr lang="en-HK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B5826CE-B25F-0B43-92C8-A0B0269F48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811" y="2213285"/>
            <a:ext cx="7574378" cy="4644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0218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DDFC84-163F-3249-8D12-B57D17D2B0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基石的故事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BCD877-A774-7B42-83C7-AFD94971F4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1997</a:t>
            </a:r>
            <a:r>
              <a:rPr lang="zh-TW" altLang="en-US" dirty="0"/>
              <a:t> 植堂</a:t>
            </a:r>
            <a:endParaRPr lang="en-US" altLang="zh-TW" dirty="0"/>
          </a:p>
          <a:p>
            <a:r>
              <a:rPr lang="en-US" altLang="zh-TW" dirty="0"/>
              <a:t>2008</a:t>
            </a:r>
            <a:r>
              <a:rPr lang="zh-TW" altLang="en-US" dirty="0"/>
              <a:t> 轉型</a:t>
            </a:r>
            <a:endParaRPr lang="en-HK" altLang="zh-TW" dirty="0"/>
          </a:p>
          <a:p>
            <a:endParaRPr lang="en-HK" dirty="0"/>
          </a:p>
          <a:p>
            <a:r>
              <a:rPr lang="zh-TW" altLang="en-US" dirty="0"/>
              <a:t>為甚麼要轉？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39567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/>
              <a:t>關懷貧窮弱勢家庭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kumimoji="1" lang="en-US" altLang="zh-TW" dirty="0"/>
              <a:t>40% </a:t>
            </a:r>
            <a:r>
              <a:rPr kumimoji="1" lang="zh-CN" altLang="en-US" dirty="0"/>
              <a:t>需要領綜援</a:t>
            </a:r>
            <a:r>
              <a:rPr kumimoji="1" lang="en-US" altLang="zh-CN" dirty="0"/>
              <a:t> </a:t>
            </a:r>
            <a:r>
              <a:rPr kumimoji="1" lang="zh-CN" altLang="en-US" dirty="0"/>
              <a:t>才能生活</a:t>
            </a:r>
            <a:endParaRPr kumimoji="1" lang="en-US" altLang="zh-TW" dirty="0"/>
          </a:p>
          <a:p>
            <a:r>
              <a:rPr kumimoji="1" lang="en-US" altLang="zh-TW" dirty="0"/>
              <a:t>77% </a:t>
            </a:r>
            <a:r>
              <a:rPr kumimoji="1" lang="zh-CN" altLang="en-US" dirty="0"/>
              <a:t>家庭總收入</a:t>
            </a:r>
            <a:r>
              <a:rPr kumimoji="1" lang="en-US" altLang="zh-CN" dirty="0"/>
              <a:t> </a:t>
            </a:r>
            <a:r>
              <a:rPr kumimoji="1" lang="zh-CN" altLang="en-US" dirty="0"/>
              <a:t>用在食物及租金上</a:t>
            </a:r>
            <a:endParaRPr kumimoji="1" lang="en-US" altLang="zh-TW" dirty="0"/>
          </a:p>
          <a:p>
            <a:r>
              <a:rPr kumimoji="1" lang="zh-TW" altLang="en-US" sz="2400" dirty="0">
                <a:solidFill>
                  <a:schemeClr val="bg1">
                    <a:lumMod val="50000"/>
                  </a:schemeClr>
                </a:solidFill>
              </a:rPr>
              <a:t>（</a:t>
            </a:r>
            <a:r>
              <a:rPr kumimoji="1" lang="en-US" altLang="zh-TW" sz="2400" dirty="0">
                <a:solidFill>
                  <a:schemeClr val="bg1">
                    <a:lumMod val="50000"/>
                  </a:schemeClr>
                </a:solidFill>
              </a:rPr>
              <a:t>HKU</a:t>
            </a:r>
            <a:r>
              <a:rPr kumimoji="1" lang="zh-TW" altLang="en-US" sz="2400" dirty="0">
                <a:solidFill>
                  <a:schemeClr val="bg1">
                    <a:lumMod val="50000"/>
                  </a:schemeClr>
                </a:solidFill>
              </a:rPr>
              <a:t> 與</a:t>
            </a:r>
            <a:r>
              <a:rPr kumimoji="1" lang="en-US" altLang="zh-TW" sz="2400" dirty="0">
                <a:solidFill>
                  <a:schemeClr val="bg1">
                    <a:lumMod val="50000"/>
                  </a:schemeClr>
                </a:solidFill>
              </a:rPr>
              <a:t>CFSC</a:t>
            </a:r>
            <a:r>
              <a:rPr kumimoji="1" lang="zh-TW" altLang="en-US" sz="2400" dirty="0">
                <a:solidFill>
                  <a:schemeClr val="bg1">
                    <a:lumMod val="50000"/>
                  </a:schemeClr>
                </a:solidFill>
              </a:rPr>
              <a:t>的研究報告）</a:t>
            </a:r>
            <a:endParaRPr kumimoji="1" lang="en-US" altLang="zh-TW" sz="2400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altLang="zh-CN" dirty="0">
              <a:effectLst/>
            </a:endParaRPr>
          </a:p>
          <a:p>
            <a:endParaRPr lang="en-US" altLang="zh-CN" dirty="0">
              <a:effectLst/>
            </a:endParaRPr>
          </a:p>
          <a:p>
            <a:endParaRPr lang="en-US" altLang="zh-CN" dirty="0">
              <a:effectLst/>
            </a:endParaRPr>
          </a:p>
          <a:p>
            <a:endParaRPr lang="en-US" altLang="zh-CN" dirty="0">
              <a:effectLst/>
            </a:endParaRPr>
          </a:p>
          <a:p>
            <a:r>
              <a:rPr lang="zh-CN" altLang="zh-TW" b="1" dirty="0">
                <a:solidFill>
                  <a:srgbClr val="7030A0"/>
                </a:solidFill>
              </a:rPr>
              <a:t>「我們可以幫助他們稍稍喘息嗎」？</a:t>
            </a:r>
            <a:r>
              <a:rPr lang="en-HK" altLang="zh-TW" b="1" dirty="0">
                <a:solidFill>
                  <a:srgbClr val="7030A0"/>
                </a:solidFill>
              </a:rPr>
              <a:t> </a:t>
            </a:r>
            <a:endParaRPr kumimoji="1" lang="zh-TW" altLang="en-US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45547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/>
              <a:t>關懷貧窮弱勢</a:t>
            </a:r>
            <a:r>
              <a:rPr kumimoji="1" lang="zh-TW" altLang="en-US" dirty="0">
                <a:solidFill>
                  <a:srgbClr val="FF0000"/>
                </a:solidFill>
              </a:rPr>
              <a:t>長者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zh-TW" altLang="en-US" dirty="0"/>
              <a:t>為何獨居？只剩雙老？</a:t>
            </a:r>
            <a:endParaRPr kumimoji="1" lang="en-HK" altLang="zh-TW" dirty="0"/>
          </a:p>
          <a:p>
            <a:r>
              <a:rPr kumimoji="1" lang="zh-TW" altLang="en-US" dirty="0"/>
              <a:t>有親屬的老人屋</a:t>
            </a:r>
            <a:r>
              <a:rPr kumimoji="1" lang="en-US" altLang="zh-TW" dirty="0"/>
              <a:t>…</a:t>
            </a:r>
            <a:endParaRPr kumimoji="1" lang="en-HK" altLang="zh-TW" dirty="0"/>
          </a:p>
          <a:p>
            <a:endParaRPr lang="en-US" altLang="zh-CN" dirty="0"/>
          </a:p>
          <a:p>
            <a:r>
              <a:rPr lang="zh-TW" altLang="en-US" dirty="0"/>
              <a:t>居家安老 六大關注事項</a:t>
            </a:r>
            <a:endParaRPr lang="en-US" altLang="zh-CN" dirty="0"/>
          </a:p>
          <a:p>
            <a:endParaRPr lang="en-US" altLang="zh-CN" dirty="0"/>
          </a:p>
          <a:p>
            <a:endParaRPr lang="en-US" altLang="zh-CN" dirty="0">
              <a:effectLst/>
            </a:endParaRPr>
          </a:p>
          <a:p>
            <a:r>
              <a:rPr lang="zh-CN" altLang="zh-TW" b="1" dirty="0">
                <a:solidFill>
                  <a:srgbClr val="7030A0"/>
                </a:solidFill>
              </a:rPr>
              <a:t>「我們可以幫助他們稍稍喘息嗎」？</a:t>
            </a:r>
            <a:r>
              <a:rPr lang="en-HK" altLang="zh-TW" b="1" dirty="0">
                <a:solidFill>
                  <a:srgbClr val="7030A0"/>
                </a:solidFill>
              </a:rPr>
              <a:t> </a:t>
            </a:r>
            <a:endParaRPr kumimoji="1" lang="zh-TW" altLang="en-US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03580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/>
              <a:t>關懷貧窮弱勢</a:t>
            </a:r>
            <a:r>
              <a:rPr kumimoji="1" lang="zh-TW" altLang="en-US" dirty="0">
                <a:solidFill>
                  <a:srgbClr val="FF0000"/>
                </a:solidFill>
              </a:rPr>
              <a:t>長者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zh-TW" altLang="en-US" dirty="0"/>
              <a:t>居家安老 六大關注事項</a:t>
            </a:r>
            <a:endParaRPr lang="en-US" altLang="zh-TW" dirty="0"/>
          </a:p>
          <a:p>
            <a:pPr lvl="1"/>
            <a:r>
              <a:rPr lang="zh-TW" altLang="en-US" dirty="0"/>
              <a:t>生活物資</a:t>
            </a:r>
            <a:endParaRPr lang="en-US" altLang="zh-TW" dirty="0"/>
          </a:p>
          <a:p>
            <a:pPr lvl="1"/>
            <a:r>
              <a:rPr lang="zh-TW" altLang="en-US" dirty="0"/>
              <a:t>健康衛生</a:t>
            </a:r>
            <a:endParaRPr lang="en-HK" altLang="zh-TW" dirty="0"/>
          </a:p>
          <a:p>
            <a:pPr lvl="1"/>
            <a:r>
              <a:rPr lang="zh-TW" altLang="en-US" dirty="0"/>
              <a:t>家居安全</a:t>
            </a:r>
            <a:endParaRPr lang="en-HK" altLang="zh-TW" dirty="0"/>
          </a:p>
          <a:p>
            <a:pPr lvl="1"/>
            <a:r>
              <a:rPr lang="zh-TW" altLang="en-US" dirty="0"/>
              <a:t>社交鄰舍</a:t>
            </a:r>
            <a:endParaRPr lang="en-HK" altLang="zh-TW" dirty="0"/>
          </a:p>
          <a:p>
            <a:pPr lvl="1"/>
            <a:r>
              <a:rPr lang="zh-TW" altLang="en-US" dirty="0"/>
              <a:t>心靈需要</a:t>
            </a:r>
            <a:endParaRPr lang="en-HK" altLang="zh-TW" dirty="0"/>
          </a:p>
          <a:p>
            <a:pPr lvl="1"/>
            <a:r>
              <a:rPr lang="zh-TW" altLang="en-US" dirty="0"/>
              <a:t>緊急事故</a:t>
            </a:r>
            <a:endParaRPr lang="en-US" altLang="zh-CN" dirty="0"/>
          </a:p>
          <a:p>
            <a:pPr marL="0" indent="0">
              <a:buNone/>
            </a:pPr>
            <a:endParaRPr lang="en-US" altLang="zh-CN" dirty="0">
              <a:effectLst/>
            </a:endParaRPr>
          </a:p>
          <a:p>
            <a:r>
              <a:rPr lang="zh-CN" altLang="zh-TW" b="1" dirty="0">
                <a:solidFill>
                  <a:srgbClr val="7030A0"/>
                </a:solidFill>
              </a:rPr>
              <a:t>「我們可以幫助他們稍稍喘息嗎」？</a:t>
            </a:r>
            <a:r>
              <a:rPr lang="en-HK" altLang="zh-TW" b="1" dirty="0">
                <a:solidFill>
                  <a:srgbClr val="7030A0"/>
                </a:solidFill>
              </a:rPr>
              <a:t> </a:t>
            </a:r>
            <a:endParaRPr kumimoji="1" lang="zh-TW" altLang="en-US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0442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/>
              <a:t>關懷貧窮弱勢</a:t>
            </a:r>
            <a:r>
              <a:rPr kumimoji="1" lang="zh-TW" altLang="en-US" dirty="0">
                <a:solidFill>
                  <a:srgbClr val="FF0000"/>
                </a:solidFill>
              </a:rPr>
              <a:t>長者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zh-TW" altLang="en-US" dirty="0"/>
              <a:t>居家安老 六大關注事項</a:t>
            </a:r>
            <a:endParaRPr lang="en-US" altLang="zh-TW" dirty="0"/>
          </a:p>
          <a:p>
            <a:pPr lvl="1"/>
            <a:r>
              <a:rPr lang="zh-TW" altLang="en-US" dirty="0"/>
              <a:t>生活物資（派米、飯、麵包、餸菜包）</a:t>
            </a:r>
            <a:endParaRPr lang="en-US" altLang="zh-TW" dirty="0"/>
          </a:p>
          <a:p>
            <a:pPr lvl="1"/>
            <a:r>
              <a:rPr lang="zh-TW" altLang="en-US" dirty="0"/>
              <a:t>健康衛生（護士診所、中醫、講座訓練）</a:t>
            </a:r>
            <a:endParaRPr lang="en-HK" altLang="zh-TW" dirty="0"/>
          </a:p>
          <a:p>
            <a:pPr lvl="1"/>
            <a:r>
              <a:rPr lang="zh-TW" altLang="en-US" dirty="0"/>
              <a:t>家居安全（新築工匠特工隊）</a:t>
            </a:r>
            <a:endParaRPr lang="en-HK" altLang="zh-TW" dirty="0"/>
          </a:p>
          <a:p>
            <a:pPr lvl="1"/>
            <a:r>
              <a:rPr lang="zh-TW" altLang="en-US" dirty="0"/>
              <a:t>社交鄰舍（助己助人、義務工作）</a:t>
            </a:r>
            <a:endParaRPr lang="en-HK" altLang="zh-TW" dirty="0"/>
          </a:p>
          <a:p>
            <a:pPr lvl="1"/>
            <a:r>
              <a:rPr lang="zh-TW" altLang="en-US" dirty="0"/>
              <a:t>心靈需要（近鄰、將來）</a:t>
            </a:r>
            <a:endParaRPr lang="en-HK" altLang="zh-TW" dirty="0"/>
          </a:p>
          <a:p>
            <a:pPr lvl="1"/>
            <a:r>
              <a:rPr lang="zh-TW" altLang="en-US" dirty="0"/>
              <a:t>緊急事故（平安鐘、樓長</a:t>
            </a:r>
            <a:r>
              <a:rPr lang="en-US" altLang="zh-TW" dirty="0"/>
              <a:t>…</a:t>
            </a:r>
            <a:r>
              <a:rPr lang="zh-TW" altLang="en-US" dirty="0"/>
              <a:t>）</a:t>
            </a:r>
            <a:endParaRPr lang="en-US" altLang="zh-CN" dirty="0"/>
          </a:p>
          <a:p>
            <a:pPr marL="0" indent="0">
              <a:buNone/>
            </a:pPr>
            <a:endParaRPr lang="en-US" altLang="zh-CN" dirty="0">
              <a:effectLst/>
            </a:endParaRPr>
          </a:p>
          <a:p>
            <a:r>
              <a:rPr lang="zh-CN" altLang="zh-TW" b="1" dirty="0">
                <a:solidFill>
                  <a:srgbClr val="7030A0"/>
                </a:solidFill>
              </a:rPr>
              <a:t>「我們可以幫助他們稍稍喘息嗎」？</a:t>
            </a:r>
            <a:r>
              <a:rPr lang="en-HK" altLang="zh-TW" b="1" dirty="0">
                <a:solidFill>
                  <a:srgbClr val="7030A0"/>
                </a:solidFill>
              </a:rPr>
              <a:t> </a:t>
            </a:r>
            <a:endParaRPr kumimoji="1" lang="zh-TW" altLang="en-US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58788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/>
              <a:t>關懷貧窮弱勢</a:t>
            </a:r>
            <a:r>
              <a:rPr kumimoji="1" lang="zh-TW" altLang="en-US" dirty="0">
                <a:solidFill>
                  <a:srgbClr val="FF0000"/>
                </a:solidFill>
              </a:rPr>
              <a:t>長者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zh-TW" altLang="en-US" dirty="0"/>
              <a:t>內部系統（基石社區型教會、事奉崗位）</a:t>
            </a:r>
            <a:endParaRPr lang="en-HK" altLang="zh-TW" dirty="0"/>
          </a:p>
          <a:p>
            <a:r>
              <a:rPr lang="zh-TW" altLang="en-US" dirty="0"/>
              <a:t>社區系統（秀網：</a:t>
            </a:r>
            <a:r>
              <a:rPr lang="en-US" altLang="zh-TW" dirty="0"/>
              <a:t>5</a:t>
            </a:r>
            <a:r>
              <a:rPr lang="zh-TW" altLang="en-US" dirty="0"/>
              <a:t>間教會、</a:t>
            </a:r>
            <a:r>
              <a:rPr lang="en-US" altLang="zh-TW" dirty="0"/>
              <a:t>7</a:t>
            </a:r>
            <a:r>
              <a:rPr lang="zh-TW" altLang="en-US" dirty="0"/>
              <a:t>間社福機構）</a:t>
            </a:r>
            <a:endParaRPr lang="en-HK" altLang="zh-TW" dirty="0"/>
          </a:p>
          <a:p>
            <a:r>
              <a:rPr lang="zh-TW" altLang="en-US" dirty="0"/>
              <a:t>社會系統（社聯、企業</a:t>
            </a:r>
            <a:r>
              <a:rPr lang="en-US" altLang="zh-TW" dirty="0"/>
              <a:t>/</a:t>
            </a:r>
            <a:r>
              <a:rPr lang="zh-TW" altLang="en-US" dirty="0"/>
              <a:t>家族、華永）</a:t>
            </a:r>
            <a:endParaRPr lang="en-HK" altLang="zh-TW" dirty="0"/>
          </a:p>
          <a:p>
            <a:r>
              <a:rPr lang="zh-TW" altLang="en-US" dirty="0"/>
              <a:t>政府系統（社會福利署、民政長務署、房署、醫務衛生署、醫管局、選舉事務署</a:t>
            </a:r>
            <a:r>
              <a:rPr lang="en-US" altLang="zh-TW" dirty="0"/>
              <a:t>…</a:t>
            </a:r>
            <a:r>
              <a:rPr lang="zh-TW" altLang="en-US" dirty="0"/>
              <a:t>）</a:t>
            </a:r>
            <a:endParaRPr lang="en-HK" altLang="zh-TW" dirty="0"/>
          </a:p>
          <a:p>
            <a:r>
              <a:rPr lang="zh-TW" altLang="en-US" dirty="0"/>
              <a:t>大學（</a:t>
            </a:r>
            <a:r>
              <a:rPr lang="en-US" altLang="zh-TW" dirty="0"/>
              <a:t>HKU,</a:t>
            </a:r>
            <a:r>
              <a:rPr lang="zh-TW" altLang="en-US" dirty="0"/>
              <a:t> </a:t>
            </a:r>
            <a:r>
              <a:rPr lang="en-US" altLang="zh-TW" dirty="0" err="1"/>
              <a:t>PolyU</a:t>
            </a:r>
            <a:r>
              <a:rPr lang="en-US" altLang="zh-TW" dirty="0"/>
              <a:t>,</a:t>
            </a:r>
            <a:r>
              <a:rPr lang="zh-TW" altLang="en-US" dirty="0"/>
              <a:t> </a:t>
            </a:r>
            <a:r>
              <a:rPr lang="en-US" altLang="zh-TW" dirty="0" err="1"/>
              <a:t>CityU</a:t>
            </a:r>
            <a:r>
              <a:rPr lang="en-US" altLang="zh-TW" dirty="0"/>
              <a:t>,</a:t>
            </a:r>
            <a:r>
              <a:rPr lang="zh-TW" altLang="en-US" dirty="0"/>
              <a:t> </a:t>
            </a:r>
            <a:r>
              <a:rPr lang="en-US" altLang="zh-TW" dirty="0" err="1"/>
              <a:t>EdU</a:t>
            </a:r>
            <a:r>
              <a:rPr lang="zh-TW" altLang="en-US" dirty="0"/>
              <a:t>）</a:t>
            </a:r>
            <a:endParaRPr lang="en-HK" altLang="zh-TW" dirty="0"/>
          </a:p>
          <a:p>
            <a:r>
              <a:rPr lang="en-US" altLang="zh-TW" dirty="0"/>
              <a:t>FB</a:t>
            </a:r>
            <a:r>
              <a:rPr lang="zh-TW" altLang="en-US" dirty="0"/>
              <a:t>的力量</a:t>
            </a:r>
            <a:endParaRPr lang="en-US" altLang="zh-CN" dirty="0"/>
          </a:p>
          <a:p>
            <a:pPr marL="0" indent="0">
              <a:buNone/>
            </a:pPr>
            <a:endParaRPr lang="en-US" altLang="zh-CN" dirty="0">
              <a:effectLst/>
            </a:endParaRPr>
          </a:p>
          <a:p>
            <a:pPr marL="0" indent="0">
              <a:buNone/>
            </a:pPr>
            <a:endParaRPr lang="en-US" altLang="zh-CN" dirty="0">
              <a:effectLst/>
            </a:endParaRPr>
          </a:p>
          <a:p>
            <a:r>
              <a:rPr lang="zh-CN" altLang="zh-TW" b="1" dirty="0">
                <a:solidFill>
                  <a:srgbClr val="7030A0"/>
                </a:solidFill>
              </a:rPr>
              <a:t>「我們可以幫助他們稍稍喘息嗎」？</a:t>
            </a:r>
            <a:r>
              <a:rPr lang="en-HK" altLang="zh-TW" b="1" dirty="0">
                <a:solidFill>
                  <a:srgbClr val="7030A0"/>
                </a:solidFill>
              </a:rPr>
              <a:t> </a:t>
            </a:r>
            <a:endParaRPr kumimoji="1" lang="zh-TW" altLang="en-US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386489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高階主管">
  <a:themeElements>
    <a:clrScheme name="高階主管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高階主管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高階主管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{869026F2-3F96-7343-B295-548465A41F18}tf10001069</Template>
  <TotalTime>4293</TotalTime>
  <Words>711</Words>
  <Application>Microsoft Macintosh PowerPoint</Application>
  <PresentationFormat>On-screen Show (4:3)</PresentationFormat>
  <Paragraphs>116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微軟正黑體</vt:lpstr>
      <vt:lpstr>微软雅黑</vt:lpstr>
      <vt:lpstr>新細明體</vt:lpstr>
      <vt:lpstr>宋体</vt:lpstr>
      <vt:lpstr>Arial</vt:lpstr>
      <vt:lpstr>Calibri</vt:lpstr>
      <vt:lpstr>Century Gothic</vt:lpstr>
      <vt:lpstr>Courier New</vt:lpstr>
      <vt:lpstr>Palatino Linotype</vt:lpstr>
      <vt:lpstr>高階主管</vt:lpstr>
      <vt:lpstr>教會與社區內 NGO/政府合作</vt:lpstr>
      <vt:lpstr>幾個基本的 思考</vt:lpstr>
      <vt:lpstr>了解我們的社區</vt:lpstr>
      <vt:lpstr>基石的故事</vt:lpstr>
      <vt:lpstr>關懷貧窮弱勢家庭</vt:lpstr>
      <vt:lpstr>關懷貧窮弱勢長者</vt:lpstr>
      <vt:lpstr>關懷貧窮弱勢長者</vt:lpstr>
      <vt:lpstr>關懷貧窮弱勢長者</vt:lpstr>
      <vt:lpstr>關懷貧窮弱勢長者</vt:lpstr>
      <vt:lpstr>PowerPoint Presentation</vt:lpstr>
      <vt:lpstr>神學反思/悔改  我們的雙輪車</vt:lpstr>
      <vt:lpstr>我的 #轉化 學習</vt:lpstr>
      <vt:lpstr>我的 #轉化 學習</vt:lpstr>
      <vt:lpstr>我的 #轉化 學習</vt:lpstr>
      <vt:lpstr>我的 #轉化 學習</vt:lpstr>
      <vt:lpstr>我們侍奉主、服務人</vt:lpstr>
      <vt:lpstr>我們快跑跟隨</vt:lpstr>
      <vt:lpstr>主對門徒說</vt:lpstr>
      <vt:lpstr>PowerPoint Presentation</vt:lpstr>
      <vt:lpstr>我們一起「選擇生命」好嗎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祝各位弟兄姊妹</dc:title>
  <dc:creator>Kenneth Chan</dc:creator>
  <cp:lastModifiedBy>Kenneth Sze Lung CHAN</cp:lastModifiedBy>
  <cp:revision>321</cp:revision>
  <cp:lastPrinted>2015-05-02T01:37:59Z</cp:lastPrinted>
  <dcterms:created xsi:type="dcterms:W3CDTF">2014-01-04T14:35:40Z</dcterms:created>
  <dcterms:modified xsi:type="dcterms:W3CDTF">2020-12-07T14:41:38Z</dcterms:modified>
</cp:coreProperties>
</file>