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notesSlides/notesSlide3.xml" ContentType="application/vnd.openxmlformats-officedocument.presentationml.notesSlide+xml"/>
  <Override PartName="/ppt/media/image20.jpg" ContentType="image/jpeg"/>
  <Override PartName="/ppt/media/image37.jpg" ContentType="image/jpeg"/>
  <Override PartName="/ppt/media/image3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71" r:id="rId6"/>
    <p:sldId id="261" r:id="rId7"/>
    <p:sldId id="270" r:id="rId8"/>
    <p:sldId id="262" r:id="rId9"/>
    <p:sldId id="264" r:id="rId10"/>
    <p:sldId id="273" r:id="rId11"/>
    <p:sldId id="274" r:id="rId12"/>
    <p:sldId id="263" r:id="rId13"/>
    <p:sldId id="265" r:id="rId14"/>
    <p:sldId id="267" r:id="rId15"/>
    <p:sldId id="272" r:id="rId16"/>
    <p:sldId id="268" r:id="rId17"/>
    <p:sldId id="269" r:id="rId18"/>
  </p:sldIdLst>
  <p:sldSz cx="9144000" cy="5143500" type="screen16x9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43"/>
    <p:restoredTop sz="94744"/>
  </p:normalViewPr>
  <p:slideViewPr>
    <p:cSldViewPr>
      <p:cViewPr varScale="1">
        <p:scale>
          <a:sx n="142" d="100"/>
          <a:sy n="142" d="100"/>
        </p:scale>
        <p:origin x="30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0520"/>
          </a:xfrm>
          <a:prstGeom prst="rect">
            <a:avLst/>
          </a:prstGeom>
        </p:spPr>
        <p:txBody>
          <a:bodyPr vert="horz" lIns="104360" tIns="52180" rIns="104360" bIns="52180" rtlCol="0"/>
          <a:lstStyle>
            <a:lvl1pPr algn="l">
              <a:defRPr sz="14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1"/>
            <a:ext cx="4028440" cy="350520"/>
          </a:xfrm>
          <a:prstGeom prst="rect">
            <a:avLst/>
          </a:prstGeom>
        </p:spPr>
        <p:txBody>
          <a:bodyPr vert="horz" lIns="104360" tIns="52180" rIns="104360" bIns="52180" rtlCol="0"/>
          <a:lstStyle>
            <a:lvl1pPr algn="r">
              <a:defRPr sz="1400"/>
            </a:lvl1pPr>
          </a:lstStyle>
          <a:p>
            <a:fld id="{64E32BA9-E9D0-4CE7-ACD8-1F1CAC75B6F8}" type="datetimeFigureOut">
              <a:rPr lang="en-HK" smtClean="0"/>
              <a:t>4/1/2024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4763" y="876300"/>
            <a:ext cx="4206875" cy="236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4360" tIns="52180" rIns="104360" bIns="5218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215"/>
            <a:ext cx="7437120" cy="2760886"/>
          </a:xfrm>
          <a:prstGeom prst="rect">
            <a:avLst/>
          </a:prstGeom>
        </p:spPr>
        <p:txBody>
          <a:bodyPr vert="horz" lIns="104360" tIns="52180" rIns="104360" bIns="521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881"/>
            <a:ext cx="4028440" cy="350520"/>
          </a:xfrm>
          <a:prstGeom prst="rect">
            <a:avLst/>
          </a:prstGeom>
        </p:spPr>
        <p:txBody>
          <a:bodyPr vert="horz" lIns="104360" tIns="52180" rIns="104360" bIns="52180" rtlCol="0" anchor="b"/>
          <a:lstStyle>
            <a:lvl1pPr algn="l">
              <a:defRPr sz="14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9881"/>
            <a:ext cx="4028440" cy="350520"/>
          </a:xfrm>
          <a:prstGeom prst="rect">
            <a:avLst/>
          </a:prstGeom>
        </p:spPr>
        <p:txBody>
          <a:bodyPr vert="horz" lIns="104360" tIns="52180" rIns="104360" bIns="52180" rtlCol="0" anchor="b"/>
          <a:lstStyle>
            <a:lvl1pPr algn="r">
              <a:defRPr sz="1400"/>
            </a:lvl1pPr>
          </a:lstStyle>
          <a:p>
            <a:fld id="{4C19F4F4-049F-457D-BB0A-3CD453E2D4A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194205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9F4F4-049F-457D-BB0A-3CD453E2D4A5}" type="slidenum">
              <a:rPr lang="en-HK" smtClean="0"/>
              <a:t>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607083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>
            <a:spLocks noGrp="1"/>
          </p:cNvSpPr>
          <p:nvPr>
            <p:ph type="body" idx="1"/>
          </p:nvPr>
        </p:nvSpPr>
        <p:spPr>
          <a:xfrm>
            <a:off x="929640" y="3373215"/>
            <a:ext cx="7437120" cy="2760886"/>
          </a:xfrm>
          <a:prstGeom prst="rect">
            <a:avLst/>
          </a:prstGeom>
        </p:spPr>
        <p:txBody>
          <a:bodyPr spcFirstLastPara="1" wrap="square" lIns="104343" tIns="52157" rIns="104343" bIns="52157" anchor="t" anchorCtr="0">
            <a:noAutofit/>
          </a:bodyPr>
          <a:lstStyle/>
          <a:p>
            <a:endParaRPr/>
          </a:p>
        </p:txBody>
      </p:sp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4763" y="876300"/>
            <a:ext cx="4206875" cy="2366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 txBox="1">
            <a:spLocks noGrp="1"/>
          </p:cNvSpPr>
          <p:nvPr>
            <p:ph type="body" idx="1"/>
          </p:nvPr>
        </p:nvSpPr>
        <p:spPr>
          <a:xfrm>
            <a:off x="929640" y="3329924"/>
            <a:ext cx="7437120" cy="3154680"/>
          </a:xfrm>
          <a:prstGeom prst="rect">
            <a:avLst/>
          </a:prstGeom>
        </p:spPr>
        <p:txBody>
          <a:bodyPr spcFirstLastPara="1" wrap="square" lIns="104343" tIns="104343" rIns="104343" bIns="104343" anchor="t" anchorCtr="0">
            <a:noAutofit/>
          </a:bodyPr>
          <a:lstStyle/>
          <a:p>
            <a:endParaRPr/>
          </a:p>
        </p:txBody>
      </p:sp>
      <p:sp>
        <p:nvSpPr>
          <p:cNvPr id="91" name="Google Shape;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ACF76-4CD1-4490-8E61-B94C90410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3E9FF-153D-46EF-B34B-501CE52ED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32377-F52B-4AA0-A226-F75675751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4A36E-F8E7-4498-9D11-02A9F5A9E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14CB7-BB8D-4069-81BA-46EA74C1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155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CFAE3-BB54-44C1-9A75-985AB5E0E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F16DC2-9578-4C5E-A3D2-8F3C5FEFA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85CF9-0B84-4E65-A37E-E775A93CF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6F87C-3E83-43E3-BA22-A898A8FDA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54FD9-6D64-461E-80BD-BDE0B7B4D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758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E2A984-829A-401E-950F-969CA2E547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7B413F-97C9-4C58-ACF8-6D5387A49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702D5-E0EA-4A1E-B71B-138828594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65107-23F8-4DC1-9F1A-910B8900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6CE1B-B3AD-4F14-92BB-E24FFF3D2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7091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4572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3319653" y="852627"/>
            <a:ext cx="2504693" cy="75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>
                <a:solidFill>
                  <a:schemeClr val="lt1"/>
                </a:solidFill>
                <a:latin typeface="Heiti SC"/>
                <a:ea typeface="Heiti SC"/>
                <a:cs typeface="Heiti SC"/>
                <a:sym typeface="Heiti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250825" y="1379219"/>
            <a:ext cx="8642350" cy="119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218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567" y="243271"/>
            <a:ext cx="6874865" cy="114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28776" y="3153726"/>
            <a:ext cx="5886447" cy="1129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chemeClr val="tx1"/>
                </a:solidFill>
                <a:latin typeface="Microsoft JhengHei UI"/>
                <a:cs typeface="Microsoft JhengHei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5948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obj">
  <p:cSld name="1_Title 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title"/>
          </p:nvPr>
        </p:nvSpPr>
        <p:spPr>
          <a:xfrm>
            <a:off x="3319653" y="852627"/>
            <a:ext cx="2504693" cy="75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>
                <a:solidFill>
                  <a:schemeClr val="lt1"/>
                </a:solidFill>
                <a:latin typeface="Heiti SC"/>
                <a:ea typeface="Heiti SC"/>
                <a:cs typeface="Heiti SC"/>
                <a:sym typeface="Heiti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785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BA44D-9283-49A4-B30E-3B32347C6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795BA-658A-44F9-B938-FAD00EC4D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77589-B25A-4A08-B52D-19C4B5A3B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DFAA6-4E27-41C7-9787-3CBFC3B59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D34A9-F9D3-45BC-AEB2-D0F39FF90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739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04C44-28F0-4EC5-9110-DB36BCF7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9D14C-1340-4118-AA4B-ABE5CEA4D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FAAAE-BB3D-4D76-AB7C-A73E905C1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605FD-9C7E-47C4-9B1F-C6799EE88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FF855-1583-4032-B279-0D239702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6566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F3DFF-2E4C-4F22-A77B-D93061798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F200B-8E22-4FDC-A575-886F31B0EE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4B8D35-D8C4-4548-805F-B2D303F16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73701-4C20-44D7-B7C3-A3C11A631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3D212-89AB-476A-AC97-5E8E3AF1C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0CE0DC-35A0-4BCA-8EB6-56E850D4A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615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0D355-B247-4D55-B3B6-2C67F5121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6171F-A053-4D3B-96C7-02A57A856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B3834-C05D-4928-A0F3-9DBB62C4E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73CFA6-3210-470C-B3F8-8E3A73DAA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A33AF1-0AC6-434F-944A-2F4FD72112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279354-5450-4E45-BF57-8A5826C08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EB7DF4-81C6-4804-ADB5-2A08A898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509E1B-13BF-4965-8C8E-679ED59FB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203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A0CF1-BD1B-472E-9464-CD4A64093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EAA535-96CF-4391-938E-0090071A2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A9CBB6-6C1A-4EAF-A265-F126F6BCB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7D847-64B3-4755-9CE0-3770953B4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558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18754F-8690-4FD7-A92A-47E804E29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17DFB-4C21-4970-B36E-428A329AC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BC66B-E6CA-4CFD-B7BF-D21C429DB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3036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0A157-907C-4A3B-A772-E3ABFD1D2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E7C26-E59C-483B-9B49-EEDA0608F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147340-A60D-4B9B-A42B-A421389AF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644DE-8A76-46AB-AAA5-FD72DF36A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49B3A-A9C1-4C17-B473-AEB1DF0F4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EDBA4-1EF6-4D9F-96FB-E3E7C7179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2945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807EF-742C-4D59-BD40-181D45E05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A6EAA8-DDBC-400D-8109-BD0A080C06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B1D933-D8AA-4042-9A2C-3B362DBD8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C1F84-8101-4017-9A34-AE83E9B89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EB695-B8FB-4365-B02F-DFBD6C2D2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79D45-13D5-4C2C-8E18-920E8AAB8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2541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42F63A-FFDC-4B51-A172-7EFBEE2E7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7C3A3-56D4-4A2C-B3D0-59834094A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A3EA4-11D2-45FD-9020-0B3B4EF5D3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01136-EE17-4A51-8247-65A019DF5F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2917A-46B3-491B-A636-F133E0BF0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0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26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hyperlink" Target="http://www.facebook.com/hkcnp/" TargetMode="External"/><Relationship Id="rId7" Type="http://schemas.openxmlformats.org/officeDocument/2006/relationships/hyperlink" Target="https://www.hkcnp-loveinaction.org.hk/" TargetMode="External"/><Relationship Id="rId2" Type="http://schemas.openxmlformats.org/officeDocument/2006/relationships/hyperlink" Target="http://www.hkcnp.org.h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kcnp.org.hk/core_services/love_in_action/peacebox_2024_english_version/" TargetMode="External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ebp"/><Relationship Id="rId3" Type="http://schemas.openxmlformats.org/officeDocument/2006/relationships/image" Target="../media/image44.webp"/><Relationship Id="rId7" Type="http://schemas.openxmlformats.org/officeDocument/2006/relationships/image" Target="../media/image48.web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webp"/><Relationship Id="rId5" Type="http://schemas.openxmlformats.org/officeDocument/2006/relationships/image" Target="../media/image46.webp"/><Relationship Id="rId10" Type="http://schemas.openxmlformats.org/officeDocument/2006/relationships/image" Target="../media/image51.png"/><Relationship Id="rId4" Type="http://schemas.openxmlformats.org/officeDocument/2006/relationships/image" Target="../media/image45.webp"/><Relationship Id="rId9" Type="http://schemas.openxmlformats.org/officeDocument/2006/relationships/image" Target="../media/image50.web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jpg"/><Relationship Id="rId7" Type="http://schemas.openxmlformats.org/officeDocument/2006/relationships/image" Target="../media/image2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hyperlink" Target="https://www.hkcnp-loveinaction.org.hk/" TargetMode="Externa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38264" y="3406001"/>
            <a:ext cx="1443990" cy="77470"/>
            <a:chOff x="5938264" y="3406001"/>
            <a:chExt cx="1443990" cy="77470"/>
          </a:xfrm>
        </p:grpSpPr>
        <p:sp>
          <p:nvSpPr>
            <p:cNvPr id="3" name="object 3"/>
            <p:cNvSpPr/>
            <p:nvPr/>
          </p:nvSpPr>
          <p:spPr>
            <a:xfrm>
              <a:off x="5938264" y="3406001"/>
              <a:ext cx="721995" cy="77470"/>
            </a:xfrm>
            <a:custGeom>
              <a:avLst/>
              <a:gdLst/>
              <a:ahLst/>
              <a:cxnLst/>
              <a:rect l="l" t="t" r="r" b="b"/>
              <a:pathLst>
                <a:path w="721995" h="77470">
                  <a:moveTo>
                    <a:pt x="721804" y="0"/>
                  </a:moveTo>
                  <a:lnTo>
                    <a:pt x="0" y="0"/>
                  </a:lnTo>
                  <a:lnTo>
                    <a:pt x="0" y="77099"/>
                  </a:lnTo>
                  <a:lnTo>
                    <a:pt x="721804" y="77099"/>
                  </a:lnTo>
                  <a:lnTo>
                    <a:pt x="721804" y="0"/>
                  </a:lnTo>
                  <a:close/>
                </a:path>
              </a:pathLst>
            </a:custGeom>
            <a:solidFill>
              <a:srgbClr val="FF96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59878" y="3406001"/>
              <a:ext cx="721995" cy="77470"/>
            </a:xfrm>
            <a:custGeom>
              <a:avLst/>
              <a:gdLst/>
              <a:ahLst/>
              <a:cxnLst/>
              <a:rect l="l" t="t" r="r" b="b"/>
              <a:pathLst>
                <a:path w="721995" h="77470">
                  <a:moveTo>
                    <a:pt x="721804" y="0"/>
                  </a:moveTo>
                  <a:lnTo>
                    <a:pt x="0" y="0"/>
                  </a:lnTo>
                  <a:lnTo>
                    <a:pt x="0" y="77099"/>
                  </a:lnTo>
                  <a:lnTo>
                    <a:pt x="721804" y="77099"/>
                  </a:lnTo>
                  <a:lnTo>
                    <a:pt x="721804" y="0"/>
                  </a:lnTo>
                  <a:close/>
                </a:path>
              </a:pathLst>
            </a:custGeom>
            <a:solidFill>
              <a:srgbClr val="F10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3406001"/>
            <a:ext cx="5938520" cy="77470"/>
            <a:chOff x="0" y="3406001"/>
            <a:chExt cx="5938520" cy="77470"/>
          </a:xfrm>
        </p:grpSpPr>
        <p:sp>
          <p:nvSpPr>
            <p:cNvPr id="6" name="object 6"/>
            <p:cNvSpPr/>
            <p:nvPr/>
          </p:nvSpPr>
          <p:spPr>
            <a:xfrm>
              <a:off x="0" y="3406001"/>
              <a:ext cx="721995" cy="77470"/>
            </a:xfrm>
            <a:custGeom>
              <a:avLst/>
              <a:gdLst/>
              <a:ahLst/>
              <a:cxnLst/>
              <a:rect l="l" t="t" r="r" b="b"/>
              <a:pathLst>
                <a:path w="721995" h="77470">
                  <a:moveTo>
                    <a:pt x="721804" y="0"/>
                  </a:moveTo>
                  <a:lnTo>
                    <a:pt x="0" y="0"/>
                  </a:lnTo>
                  <a:lnTo>
                    <a:pt x="0" y="77099"/>
                  </a:lnTo>
                  <a:lnTo>
                    <a:pt x="721804" y="77099"/>
                  </a:lnTo>
                  <a:lnTo>
                    <a:pt x="721804" y="0"/>
                  </a:lnTo>
                  <a:close/>
                </a:path>
              </a:pathLst>
            </a:custGeom>
            <a:solidFill>
              <a:srgbClr val="7DCE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1422" y="3406001"/>
              <a:ext cx="5217160" cy="77470"/>
            </a:xfrm>
            <a:custGeom>
              <a:avLst/>
              <a:gdLst/>
              <a:ahLst/>
              <a:cxnLst/>
              <a:rect l="l" t="t" r="r" b="b"/>
              <a:pathLst>
                <a:path w="5217160" h="77470">
                  <a:moveTo>
                    <a:pt x="5216652" y="0"/>
                  </a:moveTo>
                  <a:lnTo>
                    <a:pt x="0" y="0"/>
                  </a:lnTo>
                  <a:lnTo>
                    <a:pt x="0" y="77099"/>
                  </a:lnTo>
                  <a:lnTo>
                    <a:pt x="5216652" y="77099"/>
                  </a:lnTo>
                  <a:lnTo>
                    <a:pt x="5216652" y="0"/>
                  </a:lnTo>
                  <a:close/>
                </a:path>
              </a:pathLst>
            </a:custGeom>
            <a:solidFill>
              <a:srgbClr val="208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005955" y="3645432"/>
            <a:ext cx="1938020" cy="1292860"/>
            <a:chOff x="7005955" y="3645432"/>
            <a:chExt cx="1938020" cy="129286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89648" y="3784090"/>
              <a:ext cx="1837944" cy="11109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05955" y="3645432"/>
              <a:ext cx="1937893" cy="129247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740154" y="2615520"/>
            <a:ext cx="1273810" cy="72961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150" b="1" spc="30" dirty="0">
                <a:solidFill>
                  <a:srgbClr val="FF0000"/>
                </a:solidFill>
                <a:latin typeface="Microsoft JhengHei UI"/>
                <a:cs typeface="Microsoft JhengHei UI"/>
              </a:rPr>
              <a:t>關懷</a:t>
            </a:r>
            <a:r>
              <a:rPr sz="2150" spc="30" dirty="0">
                <a:solidFill>
                  <a:srgbClr val="FF0000"/>
                </a:solidFill>
                <a:latin typeface="Microsoft JhengHei UI"/>
                <a:cs typeface="Microsoft JhengHei UI"/>
              </a:rPr>
              <a:t>貧窮</a:t>
            </a:r>
            <a:endParaRPr sz="2150" dirty="0">
              <a:latin typeface="Microsoft JhengHei UI"/>
              <a:cs typeface="Microsoft JhengHei UI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600" spc="35" dirty="0">
                <a:solidFill>
                  <a:srgbClr val="2085C5"/>
                </a:solidFill>
                <a:latin typeface="Microsoft JhengHei UI"/>
                <a:cs typeface="Microsoft JhengHei UI"/>
              </a:rPr>
              <a:t>化憐憫為⾏動</a:t>
            </a:r>
            <a:endParaRPr sz="1600" dirty="0">
              <a:latin typeface="Microsoft JhengHei UI"/>
              <a:cs typeface="Microsoft JhengHei U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7945" y="335371"/>
            <a:ext cx="1948610" cy="17673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47966" y="4478032"/>
            <a:ext cx="749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latin typeface="Arial"/>
                <a:cs typeface="Arial"/>
              </a:rPr>
              <a:t>&gt;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0308" y="230081"/>
            <a:ext cx="3679825" cy="575799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9779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770"/>
              </a:spcBef>
            </a:pPr>
            <a:r>
              <a:rPr lang="zh-CN" altLang="en-US" sz="3100" b="1" spc="30" dirty="0">
                <a:solidFill>
                  <a:schemeClr val="bg1"/>
                </a:solidFill>
                <a:latin typeface="Microsoft JhengHei UI"/>
                <a:cs typeface="Microsoft JhengHei UI"/>
              </a:rPr>
              <a:t>實體參與：禮物要求</a:t>
            </a:r>
            <a:endParaRPr sz="3100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6B3D49-C1B0-4F52-8327-AE6C757582C9}"/>
              </a:ext>
            </a:extLst>
          </p:cNvPr>
          <p:cNvSpPr txBox="1"/>
          <p:nvPr/>
        </p:nvSpPr>
        <p:spPr>
          <a:xfrm>
            <a:off x="199625" y="1690806"/>
            <a:ext cx="1481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u="sng" dirty="0">
                <a:solidFill>
                  <a:schemeClr val="bg1"/>
                </a:solidFill>
              </a:rPr>
              <a:t>實體參與</a:t>
            </a:r>
            <a:endParaRPr lang="en-HK" altLang="zh-CN" sz="2400" u="sng" dirty="0">
              <a:solidFill>
                <a:schemeClr val="bg1"/>
              </a:solidFill>
            </a:endParaRPr>
          </a:p>
          <a:p>
            <a:r>
              <a:rPr lang="zh-CN" altLang="en-US" sz="1200" u="sng" dirty="0">
                <a:solidFill>
                  <a:schemeClr val="bg1"/>
                </a:solidFill>
              </a:rPr>
              <a:t>可以參與任何一個或多過一個步驟</a:t>
            </a:r>
            <a:endParaRPr lang="en-HK" sz="1100" u="sng" dirty="0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563ABF8-A2A9-4CC7-B4B0-E6CB41844425}"/>
              </a:ext>
            </a:extLst>
          </p:cNvPr>
          <p:cNvGrpSpPr/>
          <p:nvPr/>
        </p:nvGrpSpPr>
        <p:grpSpPr>
          <a:xfrm>
            <a:off x="6957113" y="147430"/>
            <a:ext cx="1841104" cy="705441"/>
            <a:chOff x="6957113" y="147430"/>
            <a:chExt cx="1841104" cy="705441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48600" y="262958"/>
              <a:ext cx="949617" cy="551813"/>
            </a:xfrm>
            <a:prstGeom prst="rect">
              <a:avLst/>
            </a:prstGeom>
          </p:spPr>
        </p:pic>
        <p:pic>
          <p:nvPicPr>
            <p:cNvPr id="23" name="object 7">
              <a:extLst>
                <a:ext uri="{FF2B5EF4-FFF2-40B4-BE49-F238E27FC236}">
                  <a16:creationId xmlns:a16="http://schemas.microsoft.com/office/drawing/2014/main" id="{34C5CAFE-DECF-4FB4-A5C6-36ACD64CB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57113" y="147430"/>
              <a:ext cx="781706" cy="705441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2593F5E-5F36-449A-9A6E-C59BD5C57C95}"/>
              </a:ext>
            </a:extLst>
          </p:cNvPr>
          <p:cNvSpPr txBox="1"/>
          <p:nvPr/>
        </p:nvSpPr>
        <p:spPr>
          <a:xfrm>
            <a:off x="6585211" y="1490970"/>
            <a:ext cx="23072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所有捐贈物品</a:t>
            </a:r>
            <a:r>
              <a:rPr lang="zh-CN" altLang="en-US" sz="1400" b="1" dirty="0">
                <a:highlight>
                  <a:srgbClr val="FFFF00"/>
                </a:highligh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必須為全新</a:t>
            </a:r>
            <a:r>
              <a:rPr lang="zh-CN" altLang="en-US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en-HK" altLang="zh-CN" sz="14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如物品</a:t>
            </a:r>
            <a:r>
              <a:rPr lang="zh-TW" altLang="en-US" sz="1400" b="1" dirty="0"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無需額外包裝，</a:t>
            </a:r>
            <a:r>
              <a:rPr lang="zh-CN" altLang="en-US" sz="1400" b="1" dirty="0"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則</a:t>
            </a:r>
            <a:r>
              <a:rPr lang="zh-TW" altLang="en-US" sz="1400" b="1" dirty="0"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不用特別放進盒子</a:t>
            </a:r>
            <a:r>
              <a:rPr lang="zh-CN" altLang="en-US" sz="1400" b="1" dirty="0"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en-HK" altLang="zh-CN" sz="1400" b="1" dirty="0">
              <a:effectLst/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HK" sz="14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CN" altLang="en-US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如比較散，亦可以用紙盒裝起，例如乾淨鞋盒、</a:t>
            </a:r>
            <a:r>
              <a:rPr lang="en-HK" altLang="zh-CN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A4 </a:t>
            </a:r>
            <a:r>
              <a:rPr lang="zh-CN" altLang="en-US" sz="1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紙箱等。</a:t>
            </a:r>
            <a:endParaRPr lang="en-HK" sz="14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72CBF1-7556-40E4-9585-FD2FA7CDDB6B}"/>
              </a:ext>
            </a:extLst>
          </p:cNvPr>
          <p:cNvSpPr txBox="1"/>
          <p:nvPr/>
        </p:nvSpPr>
        <p:spPr>
          <a:xfrm>
            <a:off x="6568278" y="3409783"/>
            <a:ext cx="230721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C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可以</a:t>
            </a:r>
            <a:r>
              <a:rPr lang="zh-TW" altLang="en-US" b="1" dirty="0">
                <a:solidFill>
                  <a:srgbClr val="00C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在物資收集點索取</a:t>
            </a:r>
            <a:r>
              <a:rPr lang="zh-TW" altLang="en-US" b="1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心意咭</a:t>
            </a:r>
            <a:r>
              <a:rPr lang="zh-TW" altLang="en-US" b="1" dirty="0">
                <a:solidFill>
                  <a:srgbClr val="00C3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，把你的關愛心意用文字跟物資一起送給基層社群。</a:t>
            </a:r>
            <a:endParaRPr lang="en-HK" altLang="zh-CN" b="1" dirty="0">
              <a:solidFill>
                <a:srgbClr val="00C3FF"/>
              </a:solidFill>
              <a:effectLst/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9D53DC-66BC-F8B9-6CC9-EDCC96A02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63" y="971576"/>
            <a:ext cx="6324600" cy="390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04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47966" y="4478032"/>
            <a:ext cx="749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latin typeface="Arial"/>
                <a:cs typeface="Arial"/>
              </a:rPr>
              <a:t>&gt;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2175" y="123929"/>
            <a:ext cx="3679825" cy="575799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9779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770"/>
              </a:spcBef>
            </a:pPr>
            <a:r>
              <a:rPr lang="zh-CN" altLang="en-US" sz="3100" b="1" spc="30" dirty="0">
                <a:solidFill>
                  <a:schemeClr val="bg1"/>
                </a:solidFill>
                <a:latin typeface="Microsoft JhengHei UI"/>
                <a:cs typeface="Microsoft JhengHei UI"/>
              </a:rPr>
              <a:t>實體參與：禮物要求</a:t>
            </a:r>
            <a:endParaRPr sz="3100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6B3D49-C1B0-4F52-8327-AE6C757582C9}"/>
              </a:ext>
            </a:extLst>
          </p:cNvPr>
          <p:cNvSpPr txBox="1"/>
          <p:nvPr/>
        </p:nvSpPr>
        <p:spPr>
          <a:xfrm>
            <a:off x="199625" y="1690806"/>
            <a:ext cx="1481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u="sng" dirty="0">
                <a:solidFill>
                  <a:schemeClr val="bg1"/>
                </a:solidFill>
              </a:rPr>
              <a:t>實體參與</a:t>
            </a:r>
            <a:endParaRPr lang="en-HK" altLang="zh-CN" sz="2400" u="sng" dirty="0">
              <a:solidFill>
                <a:schemeClr val="bg1"/>
              </a:solidFill>
            </a:endParaRPr>
          </a:p>
          <a:p>
            <a:r>
              <a:rPr lang="zh-CN" altLang="en-US" sz="1200" u="sng" dirty="0">
                <a:solidFill>
                  <a:schemeClr val="bg1"/>
                </a:solidFill>
              </a:rPr>
              <a:t>可以參與任何一個或多過一個步驟</a:t>
            </a:r>
            <a:endParaRPr lang="en-HK" sz="1100" u="sng" dirty="0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563ABF8-A2A9-4CC7-B4B0-E6CB41844425}"/>
              </a:ext>
            </a:extLst>
          </p:cNvPr>
          <p:cNvGrpSpPr/>
          <p:nvPr/>
        </p:nvGrpSpPr>
        <p:grpSpPr>
          <a:xfrm>
            <a:off x="6957113" y="147430"/>
            <a:ext cx="1841104" cy="705441"/>
            <a:chOff x="6957113" y="147430"/>
            <a:chExt cx="1841104" cy="705441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48600" y="262958"/>
              <a:ext cx="949617" cy="551813"/>
            </a:xfrm>
            <a:prstGeom prst="rect">
              <a:avLst/>
            </a:prstGeom>
          </p:spPr>
        </p:pic>
        <p:pic>
          <p:nvPicPr>
            <p:cNvPr id="23" name="object 7">
              <a:extLst>
                <a:ext uri="{FF2B5EF4-FFF2-40B4-BE49-F238E27FC236}">
                  <a16:creationId xmlns:a16="http://schemas.microsoft.com/office/drawing/2014/main" id="{34C5CAFE-DECF-4FB4-A5C6-36ACD64CB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57113" y="147430"/>
              <a:ext cx="781706" cy="70544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C261A6D-A7AB-FB92-F8ED-22CBA1A58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24" y="852871"/>
            <a:ext cx="6171089" cy="41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88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4FE642-4B0E-4000-B954-4EE654073C38}"/>
              </a:ext>
            </a:extLst>
          </p:cNvPr>
          <p:cNvSpPr txBox="1"/>
          <p:nvPr/>
        </p:nvSpPr>
        <p:spPr>
          <a:xfrm>
            <a:off x="381000" y="285750"/>
            <a:ext cx="2362200" cy="523220"/>
          </a:xfrm>
          <a:prstGeom prst="rect">
            <a:avLst/>
          </a:prstGeom>
          <a:solidFill>
            <a:srgbClr val="00AFEF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過往祝福照片</a:t>
            </a:r>
            <a:endParaRPr lang="en-HK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FFB14B-E356-46D3-9E4D-C4D1C5C1A4D2}"/>
              </a:ext>
            </a:extLst>
          </p:cNvPr>
          <p:cNvSpPr txBox="1"/>
          <p:nvPr/>
        </p:nvSpPr>
        <p:spPr>
          <a:xfrm rot="21384936">
            <a:off x="543243" y="839263"/>
            <a:ext cx="174052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親子派發活動</a:t>
            </a:r>
            <a:endParaRPr lang="en-HK" sz="2000" b="1" dirty="0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74C1CBB4-F395-4F77-952F-AD8AB593545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409206"/>
            <a:ext cx="1676399" cy="3352800"/>
          </a:xfrm>
          <a:prstGeom prst="rect">
            <a:avLst/>
          </a:prstGeom>
        </p:spPr>
      </p:pic>
      <p:pic>
        <p:nvPicPr>
          <p:cNvPr id="9" name="object 4">
            <a:extLst>
              <a:ext uri="{FF2B5EF4-FFF2-40B4-BE49-F238E27FC236}">
                <a16:creationId xmlns:a16="http://schemas.microsoft.com/office/drawing/2014/main" id="{8CB54423-CD64-42B8-B76A-D72DE378655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409206"/>
            <a:ext cx="2904557" cy="1452232"/>
          </a:xfrm>
          <a:prstGeom prst="rect">
            <a:avLst/>
          </a:prstGeom>
        </p:spPr>
      </p:pic>
      <p:pic>
        <p:nvPicPr>
          <p:cNvPr id="10" name="object 5">
            <a:extLst>
              <a:ext uri="{FF2B5EF4-FFF2-40B4-BE49-F238E27FC236}">
                <a16:creationId xmlns:a16="http://schemas.microsoft.com/office/drawing/2014/main" id="{9FAB60EC-856F-4B4C-B9C2-B887DCD6CBC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7978" y="1409206"/>
            <a:ext cx="1676400" cy="3352800"/>
          </a:xfrm>
          <a:prstGeom prst="rect">
            <a:avLst/>
          </a:prstGeom>
        </p:spPr>
      </p:pic>
      <p:pic>
        <p:nvPicPr>
          <p:cNvPr id="11" name="object 6">
            <a:extLst>
              <a:ext uri="{FF2B5EF4-FFF2-40B4-BE49-F238E27FC236}">
                <a16:creationId xmlns:a16="http://schemas.microsoft.com/office/drawing/2014/main" id="{A36A52A7-240A-4C28-AF93-FB7546353F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9999" r="7535"/>
          <a:stretch/>
        </p:blipFill>
        <p:spPr>
          <a:xfrm>
            <a:off x="304800" y="2977254"/>
            <a:ext cx="2911452" cy="176520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1AACE4D-CFEB-42BD-9883-3FB91F228B91}"/>
              </a:ext>
            </a:extLst>
          </p:cNvPr>
          <p:cNvGrpSpPr/>
          <p:nvPr/>
        </p:nvGrpSpPr>
        <p:grpSpPr>
          <a:xfrm>
            <a:off x="6957113" y="147430"/>
            <a:ext cx="1841104" cy="705441"/>
            <a:chOff x="6957113" y="147430"/>
            <a:chExt cx="1841104" cy="705441"/>
          </a:xfrm>
        </p:grpSpPr>
        <p:pic>
          <p:nvPicPr>
            <p:cNvPr id="15" name="object 3">
              <a:extLst>
                <a:ext uri="{FF2B5EF4-FFF2-40B4-BE49-F238E27FC236}">
                  <a16:creationId xmlns:a16="http://schemas.microsoft.com/office/drawing/2014/main" id="{208FF4D4-76A3-4A9D-991D-DF1C8E6896C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48600" y="262958"/>
              <a:ext cx="949617" cy="551813"/>
            </a:xfrm>
            <a:prstGeom prst="rect">
              <a:avLst/>
            </a:prstGeom>
          </p:spPr>
        </p:pic>
        <p:pic>
          <p:nvPicPr>
            <p:cNvPr id="16" name="object 7">
              <a:extLst>
                <a:ext uri="{FF2B5EF4-FFF2-40B4-BE49-F238E27FC236}">
                  <a16:creationId xmlns:a16="http://schemas.microsoft.com/office/drawing/2014/main" id="{95C84C85-AEDA-4464-BBCA-42B49E91D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57113" y="147430"/>
              <a:ext cx="781706" cy="705441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94493F0-00C8-47F6-AF8F-0C5E7E2B4192}"/>
              </a:ext>
            </a:extLst>
          </p:cNvPr>
          <p:cNvSpPr txBox="1"/>
          <p:nvPr/>
        </p:nvSpPr>
        <p:spPr>
          <a:xfrm>
            <a:off x="3478228" y="1409206"/>
            <a:ext cx="1777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家長和孩子一起收集禮物、寫心意卡和派發給有需要的人。</a:t>
            </a:r>
            <a:endParaRPr lang="en-HK" altLang="zh-CN" dirty="0"/>
          </a:p>
          <a:p>
            <a:endParaRPr lang="en-HK" altLang="zh-CN" dirty="0"/>
          </a:p>
          <a:p>
            <a:r>
              <a:rPr lang="zh-CN" altLang="en-US" dirty="0"/>
              <a:t>除了幫到基層人士，家長和孩子又能增進關係，孩子亦可以學習關心和服務他人。</a:t>
            </a:r>
            <a:endParaRPr lang="en-HK" altLang="zh-C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E966023-0E56-47F2-88DA-4681C3667F16}"/>
              </a:ext>
            </a:extLst>
          </p:cNvPr>
          <p:cNvGrpSpPr/>
          <p:nvPr/>
        </p:nvGrpSpPr>
        <p:grpSpPr>
          <a:xfrm rot="21103774">
            <a:off x="327258" y="402223"/>
            <a:ext cx="2357214" cy="482690"/>
            <a:chOff x="6172199" y="3713597"/>
            <a:chExt cx="3364916" cy="535940"/>
          </a:xfrm>
        </p:grpSpPr>
        <p:sp>
          <p:nvSpPr>
            <p:cNvPr id="7" name="object 7"/>
            <p:cNvSpPr/>
            <p:nvPr/>
          </p:nvSpPr>
          <p:spPr>
            <a:xfrm>
              <a:off x="6172199" y="3713597"/>
              <a:ext cx="3275362" cy="535940"/>
            </a:xfrm>
            <a:custGeom>
              <a:avLst/>
              <a:gdLst/>
              <a:ahLst/>
              <a:cxnLst/>
              <a:rect l="l" t="t" r="r" b="b"/>
              <a:pathLst>
                <a:path w="2863215" h="535939">
                  <a:moveTo>
                    <a:pt x="2863215" y="0"/>
                  </a:moveTo>
                  <a:lnTo>
                    <a:pt x="0" y="0"/>
                  </a:lnTo>
                  <a:lnTo>
                    <a:pt x="0" y="535496"/>
                  </a:lnTo>
                  <a:lnTo>
                    <a:pt x="2863215" y="535496"/>
                  </a:lnTo>
                  <a:lnTo>
                    <a:pt x="286321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6271638" y="3803584"/>
              <a:ext cx="3265477" cy="35596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zh-CN" altLang="en-US" sz="2000" b="1" spc="35" dirty="0">
                  <a:latin typeface="Malgun Gothic"/>
                  <a:cs typeface="Malgun Gothic"/>
                </a:rPr>
                <a:t>教會團契派發活動</a:t>
              </a:r>
              <a:endParaRPr sz="2000" dirty="0">
                <a:latin typeface="Microsoft JhengHei UI"/>
                <a:cs typeface="Microsoft JhengHei UI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2741FC-84F2-4E96-BA23-E85463DE3423}"/>
              </a:ext>
            </a:extLst>
          </p:cNvPr>
          <p:cNvGrpSpPr/>
          <p:nvPr/>
        </p:nvGrpSpPr>
        <p:grpSpPr>
          <a:xfrm>
            <a:off x="6957113" y="147430"/>
            <a:ext cx="1841104" cy="705441"/>
            <a:chOff x="6957113" y="147430"/>
            <a:chExt cx="1841104" cy="705441"/>
          </a:xfrm>
        </p:grpSpPr>
        <p:pic>
          <p:nvPicPr>
            <p:cNvPr id="11" name="object 3">
              <a:extLst>
                <a:ext uri="{FF2B5EF4-FFF2-40B4-BE49-F238E27FC236}">
                  <a16:creationId xmlns:a16="http://schemas.microsoft.com/office/drawing/2014/main" id="{09975350-9BD8-46CD-B42C-780C68C1A87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48600" y="262958"/>
              <a:ext cx="949617" cy="551813"/>
            </a:xfrm>
            <a:prstGeom prst="rect">
              <a:avLst/>
            </a:prstGeom>
          </p:spPr>
        </p:pic>
        <p:pic>
          <p:nvPicPr>
            <p:cNvPr id="12" name="object 7">
              <a:extLst>
                <a:ext uri="{FF2B5EF4-FFF2-40B4-BE49-F238E27FC236}">
                  <a16:creationId xmlns:a16="http://schemas.microsoft.com/office/drawing/2014/main" id="{8C3159FF-25BE-4D66-880C-B3425B192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57113" y="147430"/>
              <a:ext cx="781706" cy="705441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39B35B6-8D21-4B2C-87CD-306F0293A6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071" y="1477832"/>
            <a:ext cx="3104467" cy="31044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DB7FCD-3952-49A1-A251-208A0F3565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9"/>
          <a:stretch/>
        </p:blipFill>
        <p:spPr>
          <a:xfrm rot="16200000">
            <a:off x="3563665" y="2433523"/>
            <a:ext cx="1219172" cy="27729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DA87C3-1ED8-4042-B1D2-DD987E04A68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0" r="19167"/>
          <a:stretch/>
        </p:blipFill>
        <p:spPr>
          <a:xfrm>
            <a:off x="2779499" y="1507768"/>
            <a:ext cx="2772985" cy="15338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0F32668-9A9B-4A1B-A251-56B89338B885}"/>
              </a:ext>
            </a:extLst>
          </p:cNvPr>
          <p:cNvSpPr txBox="1"/>
          <p:nvPr/>
        </p:nvSpPr>
        <p:spPr>
          <a:xfrm>
            <a:off x="247038" y="1841314"/>
            <a:ext cx="23400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與團契、小組組員一起走進社區。將基督的愛傳開去，實踐信仰。</a:t>
            </a:r>
            <a:endParaRPr lang="en-HK" altLang="zh-CN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8AC90EC-EA12-4E2A-B8EC-0BC460AD1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50726">
            <a:off x="260283" y="763643"/>
            <a:ext cx="3441834" cy="711473"/>
          </a:xfrm>
          <a:solidFill>
            <a:srgbClr val="FFFF00"/>
          </a:solidFill>
        </p:spPr>
        <p:txBody>
          <a:bodyPr anchor="ctr" anchorCtr="0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</a:rPr>
              <a:t>履行企業責任，關懷社區</a:t>
            </a:r>
            <a:endParaRPr lang="en-HK" sz="2000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BEF6CE-89AD-4A4E-8511-6B2ACADEF1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54"/>
          <a:stretch/>
        </p:blipFill>
        <p:spPr>
          <a:xfrm>
            <a:off x="533400" y="1696347"/>
            <a:ext cx="5391813" cy="1905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55A14F-0EA4-414F-8BD6-18B339917A8B}"/>
              </a:ext>
            </a:extLst>
          </p:cNvPr>
          <p:cNvSpPr txBox="1"/>
          <p:nvPr/>
        </p:nvSpPr>
        <p:spPr>
          <a:xfrm>
            <a:off x="6070599" y="2007810"/>
            <a:ext cx="2667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企業可以動員公司員工一起參與，團結員工之餘，亦可以一同關心社區。</a:t>
            </a:r>
            <a:endParaRPr lang="en-HK" sz="24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1B80DA-B0CA-DB2B-317C-E959C098DE2E}"/>
              </a:ext>
            </a:extLst>
          </p:cNvPr>
          <p:cNvGrpSpPr/>
          <p:nvPr/>
        </p:nvGrpSpPr>
        <p:grpSpPr>
          <a:xfrm>
            <a:off x="6957113" y="147430"/>
            <a:ext cx="1841104" cy="705441"/>
            <a:chOff x="6957113" y="147430"/>
            <a:chExt cx="1841104" cy="705441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09DB745C-9FD8-C265-7D59-186E241512F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8600" y="262958"/>
              <a:ext cx="949617" cy="551813"/>
            </a:xfrm>
            <a:prstGeom prst="rect">
              <a:avLst/>
            </a:prstGeom>
          </p:spPr>
        </p:pic>
        <p:pic>
          <p:nvPicPr>
            <p:cNvPr id="4" name="object 7">
              <a:extLst>
                <a:ext uri="{FF2B5EF4-FFF2-40B4-BE49-F238E27FC236}">
                  <a16:creationId xmlns:a16="http://schemas.microsoft.com/office/drawing/2014/main" id="{43F61FC6-B4F5-6AA8-953F-CF054F022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7113" y="147430"/>
              <a:ext cx="781706" cy="7054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53131-7453-4C95-B3AF-1C5F2B174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217" y="2017752"/>
            <a:ext cx="3429000" cy="11079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鼓勵學生一同參與，建立樂於分享的價值觀，散播愛心。</a:t>
            </a:r>
            <a:endParaRPr lang="en-HK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1DC338-D35F-4D7C-8702-B45D55ABA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33727"/>
            <a:ext cx="3886200" cy="3886200"/>
          </a:xfrm>
          <a:prstGeom prst="rect">
            <a:avLst/>
          </a:prstGeom>
        </p:spPr>
      </p:pic>
      <p:sp>
        <p:nvSpPr>
          <p:cNvPr id="5" name="Title 9">
            <a:extLst>
              <a:ext uri="{FF2B5EF4-FFF2-40B4-BE49-F238E27FC236}">
                <a16:creationId xmlns:a16="http://schemas.microsoft.com/office/drawing/2014/main" id="{95A3B290-D7F9-401A-B68F-3060BD48A499}"/>
              </a:ext>
            </a:extLst>
          </p:cNvPr>
          <p:cNvSpPr txBox="1">
            <a:spLocks/>
          </p:cNvSpPr>
          <p:nvPr/>
        </p:nvSpPr>
        <p:spPr>
          <a:xfrm rot="21150726">
            <a:off x="356573" y="768631"/>
            <a:ext cx="3042702" cy="2769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vert="horz" wrap="square" lIns="0" tIns="0" rIns="0" bIns="0" rtlCol="0" anchor="ctr" anchorCtr="0">
            <a:sp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kern="1200">
                <a:solidFill>
                  <a:schemeClr val="lt1"/>
                </a:solidFill>
                <a:latin typeface="Heiti SC"/>
                <a:ea typeface="Heiti SC"/>
                <a:cs typeface="Heiti SC"/>
                <a:sym typeface="Heiti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ctr"/>
            <a:r>
              <a:rPr lang="zh-CN" altLang="en-US" sz="2000" dirty="0">
                <a:solidFill>
                  <a:schemeClr val="tx1"/>
                </a:solidFill>
              </a:rPr>
              <a:t>學校推動學生參與</a:t>
            </a:r>
            <a:endParaRPr lang="en-HK" sz="2000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B5B0AF-C2D8-227B-F4B2-56DDA13CC9ED}"/>
              </a:ext>
            </a:extLst>
          </p:cNvPr>
          <p:cNvGrpSpPr/>
          <p:nvPr/>
        </p:nvGrpSpPr>
        <p:grpSpPr>
          <a:xfrm>
            <a:off x="6957113" y="147430"/>
            <a:ext cx="1841104" cy="705441"/>
            <a:chOff x="6957113" y="147430"/>
            <a:chExt cx="1841104" cy="705441"/>
          </a:xfrm>
        </p:grpSpPr>
        <p:pic>
          <p:nvPicPr>
            <p:cNvPr id="6" name="object 3">
              <a:extLst>
                <a:ext uri="{FF2B5EF4-FFF2-40B4-BE49-F238E27FC236}">
                  <a16:creationId xmlns:a16="http://schemas.microsoft.com/office/drawing/2014/main" id="{E026D5D2-69CE-413F-431D-738D9E1C6A8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8600" y="262958"/>
              <a:ext cx="949617" cy="551813"/>
            </a:xfrm>
            <a:prstGeom prst="rect">
              <a:avLst/>
            </a:prstGeom>
          </p:spPr>
        </p:pic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2EB7D54A-1395-6767-763D-567D67BF4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7113" y="147430"/>
              <a:ext cx="781706" cy="7054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9101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9016" y="821698"/>
            <a:ext cx="313249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80" dirty="0" err="1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更多教關資訊</a:t>
            </a:r>
            <a:r>
              <a:rPr lang="zh-CN" altLang="en-US" sz="1800" spc="-18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</a:t>
            </a:r>
            <a:endParaRPr sz="3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8124" y="1733550"/>
            <a:ext cx="3400425" cy="203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801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Microsoft JhengHei UI"/>
                <a:cs typeface="Microsoft JhengHei UI"/>
              </a:rPr>
              <a:t>教關網站</a:t>
            </a:r>
            <a:endParaRPr sz="2400" dirty="0">
              <a:latin typeface="Microsoft JhengHei UI"/>
              <a:cs typeface="Microsoft JhengHei UI"/>
            </a:endParaRPr>
          </a:p>
          <a:p>
            <a:pPr marL="12700">
              <a:lnSpc>
                <a:spcPct val="100000"/>
              </a:lnSpc>
              <a:spcBef>
                <a:spcPts val="1995"/>
              </a:spcBef>
            </a:pPr>
            <a:r>
              <a:rPr sz="1800" u="sng" spc="-10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http://www.hkcnp.org.hk/</a:t>
            </a:r>
            <a:endParaRPr sz="1800" dirty="0">
              <a:solidFill>
                <a:srgbClr val="0070C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 dirty="0">
              <a:latin typeface="Arial"/>
              <a:cs typeface="Arial"/>
            </a:endParaRPr>
          </a:p>
          <a:p>
            <a:pPr marL="751840">
              <a:lnSpc>
                <a:spcPct val="100000"/>
              </a:lnSpc>
            </a:pPr>
            <a:r>
              <a:rPr sz="2600" b="1" spc="-229" dirty="0">
                <a:latin typeface="Arial"/>
                <a:cs typeface="Arial"/>
              </a:rPr>
              <a:t>Facebook</a:t>
            </a:r>
            <a:endParaRPr sz="2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1800" u="sng" spc="-10" dirty="0">
                <a:solidFill>
                  <a:srgbClr val="0070C0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https://www.facebook.com/hkcnp/</a:t>
            </a:r>
            <a:endParaRPr sz="18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15898" y="1664887"/>
            <a:ext cx="1345565" cy="1668780"/>
            <a:chOff x="4787010" y="1488793"/>
            <a:chExt cx="1345565" cy="166878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7010" y="1488793"/>
              <a:ext cx="1345311" cy="6903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79611" y="2665995"/>
              <a:ext cx="491527" cy="491527"/>
            </a:xfrm>
            <a:prstGeom prst="rect">
              <a:avLst/>
            </a:prstGeom>
          </p:spPr>
        </p:pic>
      </p:grpSp>
      <p:grpSp>
        <p:nvGrpSpPr>
          <p:cNvPr id="3" name="Google Shape;241;p15">
            <a:extLst>
              <a:ext uri="{FF2B5EF4-FFF2-40B4-BE49-F238E27FC236}">
                <a16:creationId xmlns:a16="http://schemas.microsoft.com/office/drawing/2014/main" id="{DDF928E8-24A1-9057-0EB5-9D2D620616B7}"/>
              </a:ext>
            </a:extLst>
          </p:cNvPr>
          <p:cNvGrpSpPr/>
          <p:nvPr/>
        </p:nvGrpSpPr>
        <p:grpSpPr>
          <a:xfrm>
            <a:off x="4248407" y="427609"/>
            <a:ext cx="4712970" cy="4301202"/>
            <a:chOff x="4431410" y="1171575"/>
            <a:chExt cx="4712970" cy="3626485"/>
          </a:xfrm>
        </p:grpSpPr>
        <p:sp>
          <p:nvSpPr>
            <p:cNvPr id="4" name="Google Shape;242;p15">
              <a:extLst>
                <a:ext uri="{FF2B5EF4-FFF2-40B4-BE49-F238E27FC236}">
                  <a16:creationId xmlns:a16="http://schemas.microsoft.com/office/drawing/2014/main" id="{76B3731F-F992-7C13-B386-AC79A523216B}"/>
                </a:ext>
              </a:extLst>
            </p:cNvPr>
            <p:cNvSpPr/>
            <p:nvPr/>
          </p:nvSpPr>
          <p:spPr>
            <a:xfrm>
              <a:off x="4431410" y="1171575"/>
              <a:ext cx="4712970" cy="3626485"/>
            </a:xfrm>
            <a:custGeom>
              <a:avLst/>
              <a:gdLst/>
              <a:ahLst/>
              <a:cxnLst/>
              <a:rect l="l" t="t" r="r" b="b"/>
              <a:pathLst>
                <a:path w="4712970" h="3626485" extrusionOk="0">
                  <a:moveTo>
                    <a:pt x="4108322" y="0"/>
                  </a:moveTo>
                  <a:lnTo>
                    <a:pt x="604392" y="0"/>
                  </a:lnTo>
                  <a:lnTo>
                    <a:pt x="557165" y="1817"/>
                  </a:lnTo>
                  <a:lnTo>
                    <a:pt x="510930" y="7181"/>
                  </a:lnTo>
                  <a:lnTo>
                    <a:pt x="465824" y="15957"/>
                  </a:lnTo>
                  <a:lnTo>
                    <a:pt x="421979" y="28010"/>
                  </a:lnTo>
                  <a:lnTo>
                    <a:pt x="379531" y="43207"/>
                  </a:lnTo>
                  <a:lnTo>
                    <a:pt x="338614" y="61413"/>
                  </a:lnTo>
                  <a:lnTo>
                    <a:pt x="299362" y="82493"/>
                  </a:lnTo>
                  <a:lnTo>
                    <a:pt x="261910" y="106314"/>
                  </a:lnTo>
                  <a:lnTo>
                    <a:pt x="226393" y="132741"/>
                  </a:lnTo>
                  <a:lnTo>
                    <a:pt x="192944" y="161640"/>
                  </a:lnTo>
                  <a:lnTo>
                    <a:pt x="161699" y="192876"/>
                  </a:lnTo>
                  <a:lnTo>
                    <a:pt x="132791" y="226316"/>
                  </a:lnTo>
                  <a:lnTo>
                    <a:pt x="106355" y="261824"/>
                  </a:lnTo>
                  <a:lnTo>
                    <a:pt x="82526" y="299268"/>
                  </a:lnTo>
                  <a:lnTo>
                    <a:pt x="61438" y="338512"/>
                  </a:lnTo>
                  <a:lnTo>
                    <a:pt x="43225" y="379422"/>
                  </a:lnTo>
                  <a:lnTo>
                    <a:pt x="28022" y="421864"/>
                  </a:lnTo>
                  <a:lnTo>
                    <a:pt x="15964" y="465704"/>
                  </a:lnTo>
                  <a:lnTo>
                    <a:pt x="7185" y="510807"/>
                  </a:lnTo>
                  <a:lnTo>
                    <a:pt x="1818" y="557039"/>
                  </a:lnTo>
                  <a:lnTo>
                    <a:pt x="0" y="604265"/>
                  </a:lnTo>
                  <a:lnTo>
                    <a:pt x="0" y="3021558"/>
                  </a:lnTo>
                  <a:lnTo>
                    <a:pt x="1818" y="3068787"/>
                  </a:lnTo>
                  <a:lnTo>
                    <a:pt x="7185" y="3115022"/>
                  </a:lnTo>
                  <a:lnTo>
                    <a:pt x="15964" y="3160127"/>
                  </a:lnTo>
                  <a:lnTo>
                    <a:pt x="28022" y="3203970"/>
                  </a:lnTo>
                  <a:lnTo>
                    <a:pt x="43225" y="3246416"/>
                  </a:lnTo>
                  <a:lnTo>
                    <a:pt x="61438" y="3287330"/>
                  </a:lnTo>
                  <a:lnTo>
                    <a:pt x="82526" y="3326578"/>
                  </a:lnTo>
                  <a:lnTo>
                    <a:pt x="106355" y="3364025"/>
                  </a:lnTo>
                  <a:lnTo>
                    <a:pt x="132791" y="3399538"/>
                  </a:lnTo>
                  <a:lnTo>
                    <a:pt x="161699" y="3432982"/>
                  </a:lnTo>
                  <a:lnTo>
                    <a:pt x="192944" y="3464223"/>
                  </a:lnTo>
                  <a:lnTo>
                    <a:pt x="226393" y="3493125"/>
                  </a:lnTo>
                  <a:lnTo>
                    <a:pt x="261910" y="3519556"/>
                  </a:lnTo>
                  <a:lnTo>
                    <a:pt x="299362" y="3543380"/>
                  </a:lnTo>
                  <a:lnTo>
                    <a:pt x="338614" y="3564464"/>
                  </a:lnTo>
                  <a:lnTo>
                    <a:pt x="379531" y="3582673"/>
                  </a:lnTo>
                  <a:lnTo>
                    <a:pt x="421979" y="3597872"/>
                  </a:lnTo>
                  <a:lnTo>
                    <a:pt x="465824" y="3609927"/>
                  </a:lnTo>
                  <a:lnTo>
                    <a:pt x="510930" y="3618705"/>
                  </a:lnTo>
                  <a:lnTo>
                    <a:pt x="557165" y="3624069"/>
                  </a:lnTo>
                  <a:lnTo>
                    <a:pt x="604392" y="3625888"/>
                  </a:lnTo>
                  <a:lnTo>
                    <a:pt x="4108322" y="3625888"/>
                  </a:lnTo>
                  <a:lnTo>
                    <a:pt x="4155567" y="3624069"/>
                  </a:lnTo>
                  <a:lnTo>
                    <a:pt x="4201814" y="3618705"/>
                  </a:lnTo>
                  <a:lnTo>
                    <a:pt x="4246931" y="3609927"/>
                  </a:lnTo>
                  <a:lnTo>
                    <a:pt x="4290784" y="3597872"/>
                  </a:lnTo>
                  <a:lnTo>
                    <a:pt x="4333237" y="3582673"/>
                  </a:lnTo>
                  <a:lnTo>
                    <a:pt x="4374157" y="3564464"/>
                  </a:lnTo>
                  <a:lnTo>
                    <a:pt x="4413409" y="3543380"/>
                  </a:lnTo>
                  <a:lnTo>
                    <a:pt x="4450860" y="3519556"/>
                  </a:lnTo>
                  <a:lnTo>
                    <a:pt x="4486376" y="3493125"/>
                  </a:lnTo>
                  <a:lnTo>
                    <a:pt x="4519821" y="3464223"/>
                  </a:lnTo>
                  <a:lnTo>
                    <a:pt x="4551062" y="3432982"/>
                  </a:lnTo>
                  <a:lnTo>
                    <a:pt x="4579964" y="3399538"/>
                  </a:lnTo>
                  <a:lnTo>
                    <a:pt x="4606394" y="3364025"/>
                  </a:lnTo>
                  <a:lnTo>
                    <a:pt x="4630217" y="3326578"/>
                  </a:lnTo>
                  <a:lnTo>
                    <a:pt x="4651299" y="3287330"/>
                  </a:lnTo>
                  <a:lnTo>
                    <a:pt x="4669506" y="3246416"/>
                  </a:lnTo>
                  <a:lnTo>
                    <a:pt x="4684704" y="3203970"/>
                  </a:lnTo>
                  <a:lnTo>
                    <a:pt x="4696758" y="3160127"/>
                  </a:lnTo>
                  <a:lnTo>
                    <a:pt x="4705534" y="3115022"/>
                  </a:lnTo>
                  <a:lnTo>
                    <a:pt x="4710898" y="3068787"/>
                  </a:lnTo>
                  <a:lnTo>
                    <a:pt x="4712716" y="3021558"/>
                  </a:lnTo>
                  <a:lnTo>
                    <a:pt x="4712716" y="604265"/>
                  </a:lnTo>
                  <a:lnTo>
                    <a:pt x="4710898" y="557039"/>
                  </a:lnTo>
                  <a:lnTo>
                    <a:pt x="4705534" y="510807"/>
                  </a:lnTo>
                  <a:lnTo>
                    <a:pt x="4696758" y="465704"/>
                  </a:lnTo>
                  <a:lnTo>
                    <a:pt x="4684704" y="421864"/>
                  </a:lnTo>
                  <a:lnTo>
                    <a:pt x="4669506" y="379422"/>
                  </a:lnTo>
                  <a:lnTo>
                    <a:pt x="4651299" y="338512"/>
                  </a:lnTo>
                  <a:lnTo>
                    <a:pt x="4630217" y="299268"/>
                  </a:lnTo>
                  <a:lnTo>
                    <a:pt x="4606394" y="261824"/>
                  </a:lnTo>
                  <a:lnTo>
                    <a:pt x="4579964" y="226316"/>
                  </a:lnTo>
                  <a:lnTo>
                    <a:pt x="4551062" y="192876"/>
                  </a:lnTo>
                  <a:lnTo>
                    <a:pt x="4519821" y="161640"/>
                  </a:lnTo>
                  <a:lnTo>
                    <a:pt x="4486376" y="132741"/>
                  </a:lnTo>
                  <a:lnTo>
                    <a:pt x="4450860" y="106314"/>
                  </a:lnTo>
                  <a:lnTo>
                    <a:pt x="4413409" y="82493"/>
                  </a:lnTo>
                  <a:lnTo>
                    <a:pt x="4374157" y="61413"/>
                  </a:lnTo>
                  <a:lnTo>
                    <a:pt x="4333237" y="43207"/>
                  </a:lnTo>
                  <a:lnTo>
                    <a:pt x="4290784" y="28010"/>
                  </a:lnTo>
                  <a:lnTo>
                    <a:pt x="4246931" y="15957"/>
                  </a:lnTo>
                  <a:lnTo>
                    <a:pt x="4201814" y="7181"/>
                  </a:lnTo>
                  <a:lnTo>
                    <a:pt x="4155567" y="1817"/>
                  </a:lnTo>
                  <a:lnTo>
                    <a:pt x="4108322" y="0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243;p15">
              <a:extLst>
                <a:ext uri="{FF2B5EF4-FFF2-40B4-BE49-F238E27FC236}">
                  <a16:creationId xmlns:a16="http://schemas.microsoft.com/office/drawing/2014/main" id="{1D4CAA5B-99FE-693A-BB58-DD2FCCCF4489}"/>
                </a:ext>
              </a:extLst>
            </p:cNvPr>
            <p:cNvSpPr/>
            <p:nvPr/>
          </p:nvSpPr>
          <p:spPr>
            <a:xfrm>
              <a:off x="4431410" y="1171575"/>
              <a:ext cx="4712970" cy="3626485"/>
            </a:xfrm>
            <a:custGeom>
              <a:avLst/>
              <a:gdLst/>
              <a:ahLst/>
              <a:cxnLst/>
              <a:rect l="l" t="t" r="r" b="b"/>
              <a:pathLst>
                <a:path w="4712970" h="3626485" extrusionOk="0">
                  <a:moveTo>
                    <a:pt x="0" y="604265"/>
                  </a:moveTo>
                  <a:lnTo>
                    <a:pt x="1818" y="557039"/>
                  </a:lnTo>
                  <a:lnTo>
                    <a:pt x="7185" y="510807"/>
                  </a:lnTo>
                  <a:lnTo>
                    <a:pt x="15964" y="465704"/>
                  </a:lnTo>
                  <a:lnTo>
                    <a:pt x="28022" y="421864"/>
                  </a:lnTo>
                  <a:lnTo>
                    <a:pt x="43225" y="379422"/>
                  </a:lnTo>
                  <a:lnTo>
                    <a:pt x="61438" y="338512"/>
                  </a:lnTo>
                  <a:lnTo>
                    <a:pt x="82526" y="299268"/>
                  </a:lnTo>
                  <a:lnTo>
                    <a:pt x="106355" y="261824"/>
                  </a:lnTo>
                  <a:lnTo>
                    <a:pt x="132791" y="226316"/>
                  </a:lnTo>
                  <a:lnTo>
                    <a:pt x="161699" y="192876"/>
                  </a:lnTo>
                  <a:lnTo>
                    <a:pt x="192944" y="161640"/>
                  </a:lnTo>
                  <a:lnTo>
                    <a:pt x="226393" y="132741"/>
                  </a:lnTo>
                  <a:lnTo>
                    <a:pt x="261910" y="106314"/>
                  </a:lnTo>
                  <a:lnTo>
                    <a:pt x="299362" y="82493"/>
                  </a:lnTo>
                  <a:lnTo>
                    <a:pt x="338614" y="61413"/>
                  </a:lnTo>
                  <a:lnTo>
                    <a:pt x="379531" y="43207"/>
                  </a:lnTo>
                  <a:lnTo>
                    <a:pt x="421979" y="28010"/>
                  </a:lnTo>
                  <a:lnTo>
                    <a:pt x="465824" y="15957"/>
                  </a:lnTo>
                  <a:lnTo>
                    <a:pt x="510930" y="7181"/>
                  </a:lnTo>
                  <a:lnTo>
                    <a:pt x="557165" y="1817"/>
                  </a:lnTo>
                  <a:lnTo>
                    <a:pt x="604392" y="0"/>
                  </a:lnTo>
                  <a:lnTo>
                    <a:pt x="4108322" y="0"/>
                  </a:lnTo>
                  <a:lnTo>
                    <a:pt x="4155567" y="1817"/>
                  </a:lnTo>
                  <a:lnTo>
                    <a:pt x="4201814" y="7181"/>
                  </a:lnTo>
                  <a:lnTo>
                    <a:pt x="4246931" y="15957"/>
                  </a:lnTo>
                  <a:lnTo>
                    <a:pt x="4290784" y="28010"/>
                  </a:lnTo>
                  <a:lnTo>
                    <a:pt x="4333237" y="43207"/>
                  </a:lnTo>
                  <a:lnTo>
                    <a:pt x="4374157" y="61413"/>
                  </a:lnTo>
                  <a:lnTo>
                    <a:pt x="4413409" y="82493"/>
                  </a:lnTo>
                  <a:lnTo>
                    <a:pt x="4450860" y="106314"/>
                  </a:lnTo>
                  <a:lnTo>
                    <a:pt x="4486376" y="132741"/>
                  </a:lnTo>
                  <a:lnTo>
                    <a:pt x="4519821" y="161640"/>
                  </a:lnTo>
                  <a:lnTo>
                    <a:pt x="4551062" y="192876"/>
                  </a:lnTo>
                  <a:lnTo>
                    <a:pt x="4579964" y="226316"/>
                  </a:lnTo>
                  <a:lnTo>
                    <a:pt x="4606394" y="261824"/>
                  </a:lnTo>
                  <a:lnTo>
                    <a:pt x="4630217" y="299268"/>
                  </a:lnTo>
                  <a:lnTo>
                    <a:pt x="4651299" y="338512"/>
                  </a:lnTo>
                  <a:lnTo>
                    <a:pt x="4669506" y="379422"/>
                  </a:lnTo>
                  <a:lnTo>
                    <a:pt x="4684704" y="421864"/>
                  </a:lnTo>
                  <a:lnTo>
                    <a:pt x="4696758" y="465704"/>
                  </a:lnTo>
                  <a:lnTo>
                    <a:pt x="4705534" y="510807"/>
                  </a:lnTo>
                  <a:lnTo>
                    <a:pt x="4710898" y="557039"/>
                  </a:lnTo>
                  <a:lnTo>
                    <a:pt x="4712716" y="604265"/>
                  </a:lnTo>
                  <a:lnTo>
                    <a:pt x="4712716" y="3021558"/>
                  </a:lnTo>
                  <a:lnTo>
                    <a:pt x="4710898" y="3068787"/>
                  </a:lnTo>
                  <a:lnTo>
                    <a:pt x="4705534" y="3115022"/>
                  </a:lnTo>
                  <a:lnTo>
                    <a:pt x="4696758" y="3160127"/>
                  </a:lnTo>
                  <a:lnTo>
                    <a:pt x="4684704" y="3203970"/>
                  </a:lnTo>
                  <a:lnTo>
                    <a:pt x="4669506" y="3246416"/>
                  </a:lnTo>
                  <a:lnTo>
                    <a:pt x="4651299" y="3287330"/>
                  </a:lnTo>
                  <a:lnTo>
                    <a:pt x="4630217" y="3326578"/>
                  </a:lnTo>
                  <a:lnTo>
                    <a:pt x="4606394" y="3364025"/>
                  </a:lnTo>
                  <a:lnTo>
                    <a:pt x="4579964" y="3399538"/>
                  </a:lnTo>
                  <a:lnTo>
                    <a:pt x="4551062" y="3432982"/>
                  </a:lnTo>
                  <a:lnTo>
                    <a:pt x="4519821" y="3464223"/>
                  </a:lnTo>
                  <a:lnTo>
                    <a:pt x="4486376" y="3493125"/>
                  </a:lnTo>
                  <a:lnTo>
                    <a:pt x="4450860" y="3519556"/>
                  </a:lnTo>
                  <a:lnTo>
                    <a:pt x="4413409" y="3543380"/>
                  </a:lnTo>
                  <a:lnTo>
                    <a:pt x="4374157" y="3564464"/>
                  </a:lnTo>
                  <a:lnTo>
                    <a:pt x="4333237" y="3582673"/>
                  </a:lnTo>
                  <a:lnTo>
                    <a:pt x="4290784" y="3597872"/>
                  </a:lnTo>
                  <a:lnTo>
                    <a:pt x="4246931" y="3609927"/>
                  </a:lnTo>
                  <a:lnTo>
                    <a:pt x="4201814" y="3618705"/>
                  </a:lnTo>
                  <a:lnTo>
                    <a:pt x="4155567" y="3624069"/>
                  </a:lnTo>
                  <a:lnTo>
                    <a:pt x="4108322" y="3625888"/>
                  </a:lnTo>
                  <a:lnTo>
                    <a:pt x="604392" y="3625888"/>
                  </a:lnTo>
                  <a:lnTo>
                    <a:pt x="557165" y="3624069"/>
                  </a:lnTo>
                  <a:lnTo>
                    <a:pt x="510930" y="3618705"/>
                  </a:lnTo>
                  <a:lnTo>
                    <a:pt x="465824" y="3609927"/>
                  </a:lnTo>
                  <a:lnTo>
                    <a:pt x="421979" y="3597872"/>
                  </a:lnTo>
                  <a:lnTo>
                    <a:pt x="379531" y="3582673"/>
                  </a:lnTo>
                  <a:lnTo>
                    <a:pt x="338614" y="3564464"/>
                  </a:lnTo>
                  <a:lnTo>
                    <a:pt x="299362" y="3543380"/>
                  </a:lnTo>
                  <a:lnTo>
                    <a:pt x="261910" y="3519556"/>
                  </a:lnTo>
                  <a:lnTo>
                    <a:pt x="226393" y="3493125"/>
                  </a:lnTo>
                  <a:lnTo>
                    <a:pt x="192944" y="3464223"/>
                  </a:lnTo>
                  <a:lnTo>
                    <a:pt x="161699" y="3432982"/>
                  </a:lnTo>
                  <a:lnTo>
                    <a:pt x="132791" y="3399538"/>
                  </a:lnTo>
                  <a:lnTo>
                    <a:pt x="106355" y="3364025"/>
                  </a:lnTo>
                  <a:lnTo>
                    <a:pt x="82526" y="3326578"/>
                  </a:lnTo>
                  <a:lnTo>
                    <a:pt x="61438" y="3287330"/>
                  </a:lnTo>
                  <a:lnTo>
                    <a:pt x="43225" y="3246416"/>
                  </a:lnTo>
                  <a:lnTo>
                    <a:pt x="28022" y="3203970"/>
                  </a:lnTo>
                  <a:lnTo>
                    <a:pt x="15964" y="3160127"/>
                  </a:lnTo>
                  <a:lnTo>
                    <a:pt x="7185" y="3115022"/>
                  </a:lnTo>
                  <a:lnTo>
                    <a:pt x="1818" y="3068787"/>
                  </a:lnTo>
                  <a:lnTo>
                    <a:pt x="0" y="3021558"/>
                  </a:lnTo>
                  <a:lnTo>
                    <a:pt x="0" y="604265"/>
                  </a:lnTo>
                  <a:close/>
                </a:path>
              </a:pathLst>
            </a:custGeom>
            <a:noFill/>
            <a:ln w="381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Google Shape;244;p15">
            <a:extLst>
              <a:ext uri="{FF2B5EF4-FFF2-40B4-BE49-F238E27FC236}">
                <a16:creationId xmlns:a16="http://schemas.microsoft.com/office/drawing/2014/main" id="{D5B8DE6E-2070-0E14-B5D9-7E4DD0031290}"/>
              </a:ext>
            </a:extLst>
          </p:cNvPr>
          <p:cNvSpPr txBox="1"/>
          <p:nvPr/>
        </p:nvSpPr>
        <p:spPr>
          <a:xfrm>
            <a:off x="4572000" y="870263"/>
            <a:ext cx="2396943" cy="3767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PeaceBox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900" lvl="0">
              <a:lnSpc>
                <a:spcPct val="118888"/>
              </a:lnSpc>
              <a:spcBef>
                <a:spcPts val="2275"/>
              </a:spcBef>
            </a:pPr>
            <a:r>
              <a:rPr lang="en-HK" u="sng" dirty="0">
                <a:solidFill>
                  <a:srgbClr val="0000FF"/>
                </a:solidFill>
                <a:effectLst/>
                <a:latin typeface="MS Gothic" panose="020B0609070205080204" pitchFamily="49" charset="-128"/>
                <a:ea typeface="PMingLiU" panose="02020500000000000000" pitchFamily="18" charset="-120"/>
                <a:cs typeface="Times New Roman" panose="02020603050405020304" pitchFamily="18" charset="0"/>
                <a:hlinkClick r:id="rId6"/>
              </a:rPr>
              <a:t>https://www.hkcnp.org.hk/core_services/love_in_action/peacebox_2024_english_version/</a:t>
            </a:r>
            <a:r>
              <a:rPr lang="en-HK" dirty="0">
                <a:solidFill>
                  <a:srgbClr val="000000"/>
                </a:solidFill>
                <a:effectLst/>
                <a:latin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br>
              <a:rPr lang="en-HK" dirty="0">
                <a:solidFill>
                  <a:srgbClr val="000000"/>
                </a:solidFill>
                <a:effectLst/>
                <a:latin typeface="MS Gothic" panose="020B0609070205080204" pitchFamily="49" charset="-128"/>
                <a:cs typeface="Times New Roman" panose="02020603050405020304" pitchFamily="18" charset="0"/>
              </a:rPr>
            </a:br>
            <a:br>
              <a:rPr lang="en-HK" dirty="0">
                <a:solidFill>
                  <a:srgbClr val="000000"/>
                </a:solidFill>
                <a:effectLst/>
                <a:latin typeface="MS Gothic" panose="020B0609070205080204" pitchFamily="49" charset="-128"/>
                <a:cs typeface="Times New Roman" panose="02020603050405020304" pitchFamily="18" charset="0"/>
              </a:rPr>
            </a:br>
            <a:r>
              <a:rPr lang="en-HK" dirty="0">
                <a:solidFill>
                  <a:srgbClr val="000000"/>
                </a:solidFill>
                <a:effectLst/>
                <a:latin typeface="MS Gothic" panose="020B0609070205080204" pitchFamily="49" charset="-128"/>
                <a:cs typeface="Times New Roman" panose="02020603050405020304" pitchFamily="18" charset="0"/>
              </a:rPr>
              <a:t>Support by donation:</a:t>
            </a:r>
            <a:br>
              <a:rPr lang="en-HK" dirty="0">
                <a:solidFill>
                  <a:srgbClr val="000000"/>
                </a:solidFill>
                <a:effectLst/>
                <a:latin typeface="MS Gothic" panose="020B0609070205080204" pitchFamily="49" charset="-128"/>
                <a:cs typeface="Times New Roman" panose="02020603050405020304" pitchFamily="18" charset="0"/>
              </a:rPr>
            </a:br>
            <a:r>
              <a:rPr lang="en-HK" u="sng" dirty="0">
                <a:solidFill>
                  <a:srgbClr val="0000FF"/>
                </a:solidFill>
                <a:effectLst/>
                <a:latin typeface="MS Gothic" panose="020B0609070205080204" pitchFamily="49" charset="-128"/>
                <a:ea typeface="PMingLiU" panose="02020500000000000000" pitchFamily="18" charset="-120"/>
                <a:cs typeface="Times New Roman" panose="02020603050405020304" pitchFamily="18" charset="0"/>
                <a:hlinkClick r:id="rId7"/>
              </a:rPr>
              <a:t>https://www.hkcnp-loveinaction.org.hk/</a:t>
            </a:r>
            <a:r>
              <a:rPr lang="en-HK" dirty="0">
                <a:solidFill>
                  <a:srgbClr val="000000"/>
                </a:solidFill>
                <a:effectLst/>
                <a:latin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endParaRPr b="1" dirty="0">
              <a:solidFill>
                <a:srgbClr val="FFFFFF"/>
              </a:solidFill>
              <a:latin typeface="Heiti SC"/>
              <a:ea typeface="Heiti SC"/>
              <a:cs typeface="Heiti SC"/>
              <a:sym typeface="Heiti SC"/>
            </a:endParaRPr>
          </a:p>
        </p:txBody>
      </p:sp>
      <p:pic>
        <p:nvPicPr>
          <p:cNvPr id="14" name="Google Shape;251;p16">
            <a:extLst>
              <a:ext uri="{FF2B5EF4-FFF2-40B4-BE49-F238E27FC236}">
                <a16:creationId xmlns:a16="http://schemas.microsoft.com/office/drawing/2014/main" id="{B32901F9-288B-FA5F-6ED4-9EBFCD5C3FB0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69116" y="743579"/>
            <a:ext cx="1677868" cy="81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44A67FA-34E1-ED9A-9FDC-DDB58D10EE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836" y="1733550"/>
            <a:ext cx="943752" cy="943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064FC0BF-915C-D152-7CBA-D75E87B073B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385" y="3486150"/>
            <a:ext cx="971550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6334AE0E-5F97-41BA-A664-DA11CB51EF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232" y="355056"/>
            <a:ext cx="2773536" cy="13716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80FDA11-E7E8-4D1D-B986-FB8E970CBB7F}"/>
              </a:ext>
            </a:extLst>
          </p:cNvPr>
          <p:cNvSpPr txBox="1"/>
          <p:nvPr/>
        </p:nvSpPr>
        <p:spPr>
          <a:xfrm>
            <a:off x="3955179" y="197492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合作夥伴</a:t>
            </a:r>
            <a:endParaRPr lang="en-HK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B276053-FDC4-4340-AB4D-D4DAB66D7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68" y="2654933"/>
            <a:ext cx="2495550" cy="38315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2755ACA-EC78-4D3D-B97B-E6E1835ED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67" y="2634367"/>
            <a:ext cx="2979321" cy="45743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8D34790-2113-4B07-A7FD-C659BCA9E9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3328661"/>
            <a:ext cx="3600450" cy="55279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55D7CEF-CB22-4467-BF01-B2488EEB38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0" r="37327"/>
          <a:stretch/>
        </p:blipFill>
        <p:spPr>
          <a:xfrm>
            <a:off x="5410200" y="2545736"/>
            <a:ext cx="1219200" cy="63469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EAD6364-DBDD-47CE-87CF-58831DCB0B3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1" r="34093"/>
          <a:stretch/>
        </p:blipFill>
        <p:spPr>
          <a:xfrm>
            <a:off x="3862668" y="3360687"/>
            <a:ext cx="1219200" cy="55029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F709E7B-A143-4722-B579-77E06173F6E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5" r="28276" b="-15832"/>
          <a:stretch/>
        </p:blipFill>
        <p:spPr>
          <a:xfrm>
            <a:off x="5638800" y="3419738"/>
            <a:ext cx="1143000" cy="49124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6AF0312-EEA3-4D45-8375-63851329EF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609027"/>
            <a:ext cx="2275463" cy="349364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D0678CBB-8E70-7861-D75D-3C72CEA5E5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764" y="3190486"/>
            <a:ext cx="890696" cy="8906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0804" y="144088"/>
            <a:ext cx="8922392" cy="4183772"/>
            <a:chOff x="116140" y="169151"/>
            <a:chExt cx="8922392" cy="4183772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5665" y="169151"/>
              <a:ext cx="1872867" cy="160085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140" y="223774"/>
              <a:ext cx="2236724" cy="149161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772285" y="3338193"/>
              <a:ext cx="5599430" cy="1014730"/>
            </a:xfrm>
            <a:custGeom>
              <a:avLst/>
              <a:gdLst/>
              <a:ahLst/>
              <a:cxnLst/>
              <a:rect l="l" t="t" r="r" b="b"/>
              <a:pathLst>
                <a:path w="5599430" h="1014729">
                  <a:moveTo>
                    <a:pt x="5599430" y="0"/>
                  </a:moveTo>
                  <a:lnTo>
                    <a:pt x="0" y="0"/>
                  </a:lnTo>
                  <a:lnTo>
                    <a:pt x="0" y="1014730"/>
                  </a:lnTo>
                  <a:lnTo>
                    <a:pt x="5599430" y="1014730"/>
                  </a:lnTo>
                  <a:lnTo>
                    <a:pt x="55994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92016" y="3867150"/>
            <a:ext cx="374929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JhengHei UI"/>
              </a:rPr>
              <a:t>贈送物資予基層家庭、長者</a:t>
            </a:r>
            <a:endParaRPr sz="2400" b="1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Microsoft JhengHei UI"/>
            </a:endParaRPr>
          </a:p>
          <a:p>
            <a:pPr marL="469900">
              <a:lnSpc>
                <a:spcPct val="100000"/>
              </a:lnSpc>
            </a:pPr>
            <a:r>
              <a:rPr lang="zh-CN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JhengHei UI"/>
              </a:rPr>
              <a:t>讓和平和愛充滿社區</a:t>
            </a:r>
            <a:endParaRPr sz="2400" b="1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Microsoft JhengHei U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F81573-C5F7-49DF-BFE0-14C2AD2B96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244" y="963828"/>
            <a:ext cx="4539368" cy="22448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504234"/>
            <a:ext cx="9144000" cy="1214755"/>
            <a:chOff x="0" y="2504234"/>
            <a:chExt cx="9144000" cy="1214755"/>
          </a:xfrm>
        </p:grpSpPr>
        <p:sp>
          <p:nvSpPr>
            <p:cNvPr id="3" name="object 3"/>
            <p:cNvSpPr/>
            <p:nvPr/>
          </p:nvSpPr>
          <p:spPr>
            <a:xfrm>
              <a:off x="0" y="3483505"/>
              <a:ext cx="9144000" cy="76200"/>
            </a:xfrm>
            <a:custGeom>
              <a:avLst/>
              <a:gdLst/>
              <a:ahLst/>
              <a:cxnLst/>
              <a:rect l="l" t="t" r="r" b="b"/>
              <a:pathLst>
                <a:path w="9144000" h="76200">
                  <a:moveTo>
                    <a:pt x="0" y="76200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86260" y="3360971"/>
              <a:ext cx="323215" cy="358140"/>
            </a:xfrm>
            <a:custGeom>
              <a:avLst/>
              <a:gdLst/>
              <a:ahLst/>
              <a:cxnLst/>
              <a:rect l="l" t="t" r="r" b="b"/>
              <a:pathLst>
                <a:path w="323214" h="358139">
                  <a:moveTo>
                    <a:pt x="161328" y="0"/>
                  </a:moveTo>
                  <a:lnTo>
                    <a:pt x="98488" y="14084"/>
                  </a:lnTo>
                  <a:lnTo>
                    <a:pt x="47205" y="52476"/>
                  </a:lnTo>
                  <a:lnTo>
                    <a:pt x="12661" y="109397"/>
                  </a:lnTo>
                  <a:lnTo>
                    <a:pt x="0" y="179057"/>
                  </a:lnTo>
                  <a:lnTo>
                    <a:pt x="12661" y="248704"/>
                  </a:lnTo>
                  <a:lnTo>
                    <a:pt x="47205" y="305561"/>
                  </a:lnTo>
                  <a:lnTo>
                    <a:pt x="98488" y="343890"/>
                  </a:lnTo>
                  <a:lnTo>
                    <a:pt x="161328" y="357949"/>
                  </a:lnTo>
                  <a:lnTo>
                    <a:pt x="224167" y="343890"/>
                  </a:lnTo>
                  <a:lnTo>
                    <a:pt x="275450" y="305561"/>
                  </a:lnTo>
                  <a:lnTo>
                    <a:pt x="309994" y="248704"/>
                  </a:lnTo>
                  <a:lnTo>
                    <a:pt x="322656" y="179057"/>
                  </a:lnTo>
                  <a:lnTo>
                    <a:pt x="309994" y="109397"/>
                  </a:lnTo>
                  <a:lnTo>
                    <a:pt x="275450" y="52476"/>
                  </a:lnTo>
                  <a:lnTo>
                    <a:pt x="224167" y="14084"/>
                  </a:lnTo>
                  <a:lnTo>
                    <a:pt x="16132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98219" y="2510941"/>
              <a:ext cx="0" cy="808990"/>
            </a:xfrm>
            <a:custGeom>
              <a:avLst/>
              <a:gdLst/>
              <a:ahLst/>
              <a:cxnLst/>
              <a:rect l="l" t="t" r="r" b="b"/>
              <a:pathLst>
                <a:path h="808989">
                  <a:moveTo>
                    <a:pt x="0" y="0"/>
                  </a:moveTo>
                  <a:lnTo>
                    <a:pt x="0" y="808456"/>
                  </a:lnTo>
                </a:path>
              </a:pathLst>
            </a:custGeom>
            <a:ln w="381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76013" y="2504234"/>
              <a:ext cx="0" cy="806450"/>
            </a:xfrm>
            <a:custGeom>
              <a:avLst/>
              <a:gdLst/>
              <a:ahLst/>
              <a:cxnLst/>
              <a:rect l="l" t="t" r="r" b="b"/>
              <a:pathLst>
                <a:path h="806450">
                  <a:moveTo>
                    <a:pt x="0" y="0"/>
                  </a:moveTo>
                  <a:lnTo>
                    <a:pt x="0" y="806335"/>
                  </a:lnTo>
                </a:path>
              </a:pathLst>
            </a:custGeom>
            <a:ln w="381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80591" y="3395535"/>
              <a:ext cx="6614159" cy="254635"/>
            </a:xfrm>
            <a:custGeom>
              <a:avLst/>
              <a:gdLst/>
              <a:ahLst/>
              <a:cxnLst/>
              <a:rect l="l" t="t" r="r" b="b"/>
              <a:pathLst>
                <a:path w="6614159" h="254635">
                  <a:moveTo>
                    <a:pt x="237490" y="127254"/>
                  </a:moveTo>
                  <a:lnTo>
                    <a:pt x="228168" y="77736"/>
                  </a:lnTo>
                  <a:lnTo>
                    <a:pt x="202742" y="37287"/>
                  </a:lnTo>
                  <a:lnTo>
                    <a:pt x="164998" y="10007"/>
                  </a:lnTo>
                  <a:lnTo>
                    <a:pt x="118745" y="0"/>
                  </a:lnTo>
                  <a:lnTo>
                    <a:pt x="72491" y="10007"/>
                  </a:lnTo>
                  <a:lnTo>
                    <a:pt x="34747" y="37287"/>
                  </a:lnTo>
                  <a:lnTo>
                    <a:pt x="9321" y="77736"/>
                  </a:lnTo>
                  <a:lnTo>
                    <a:pt x="0" y="127254"/>
                  </a:lnTo>
                  <a:lnTo>
                    <a:pt x="9321" y="176745"/>
                  </a:lnTo>
                  <a:lnTo>
                    <a:pt x="34747" y="217157"/>
                  </a:lnTo>
                  <a:lnTo>
                    <a:pt x="72491" y="244386"/>
                  </a:lnTo>
                  <a:lnTo>
                    <a:pt x="118745" y="254381"/>
                  </a:lnTo>
                  <a:lnTo>
                    <a:pt x="164998" y="244386"/>
                  </a:lnTo>
                  <a:lnTo>
                    <a:pt x="202742" y="217157"/>
                  </a:lnTo>
                  <a:lnTo>
                    <a:pt x="228168" y="176745"/>
                  </a:lnTo>
                  <a:lnTo>
                    <a:pt x="237490" y="127254"/>
                  </a:lnTo>
                  <a:close/>
                </a:path>
                <a:path w="6614159" h="254635">
                  <a:moveTo>
                    <a:pt x="2466200" y="127254"/>
                  </a:moveTo>
                  <a:lnTo>
                    <a:pt x="2456878" y="77736"/>
                  </a:lnTo>
                  <a:lnTo>
                    <a:pt x="2431453" y="37287"/>
                  </a:lnTo>
                  <a:lnTo>
                    <a:pt x="2393708" y="10007"/>
                  </a:lnTo>
                  <a:lnTo>
                    <a:pt x="2347455" y="0"/>
                  </a:lnTo>
                  <a:lnTo>
                    <a:pt x="2301202" y="10007"/>
                  </a:lnTo>
                  <a:lnTo>
                    <a:pt x="2263457" y="37287"/>
                  </a:lnTo>
                  <a:lnTo>
                    <a:pt x="2238032" y="77736"/>
                  </a:lnTo>
                  <a:lnTo>
                    <a:pt x="2228710" y="127254"/>
                  </a:lnTo>
                  <a:lnTo>
                    <a:pt x="2238032" y="176745"/>
                  </a:lnTo>
                  <a:lnTo>
                    <a:pt x="2263457" y="217157"/>
                  </a:lnTo>
                  <a:lnTo>
                    <a:pt x="2301202" y="244386"/>
                  </a:lnTo>
                  <a:lnTo>
                    <a:pt x="2347455" y="254381"/>
                  </a:lnTo>
                  <a:lnTo>
                    <a:pt x="2393708" y="244386"/>
                  </a:lnTo>
                  <a:lnTo>
                    <a:pt x="2431453" y="217157"/>
                  </a:lnTo>
                  <a:lnTo>
                    <a:pt x="2456878" y="176745"/>
                  </a:lnTo>
                  <a:lnTo>
                    <a:pt x="2466200" y="127254"/>
                  </a:lnTo>
                  <a:close/>
                </a:path>
                <a:path w="6614159" h="254635">
                  <a:moveTo>
                    <a:pt x="6614160" y="127254"/>
                  </a:moveTo>
                  <a:lnTo>
                    <a:pt x="6604838" y="77736"/>
                  </a:lnTo>
                  <a:lnTo>
                    <a:pt x="6579413" y="37287"/>
                  </a:lnTo>
                  <a:lnTo>
                    <a:pt x="6541668" y="10007"/>
                  </a:lnTo>
                  <a:lnTo>
                    <a:pt x="6495415" y="0"/>
                  </a:lnTo>
                  <a:lnTo>
                    <a:pt x="6449161" y="10007"/>
                  </a:lnTo>
                  <a:lnTo>
                    <a:pt x="6411417" y="37287"/>
                  </a:lnTo>
                  <a:lnTo>
                    <a:pt x="6385992" y="77736"/>
                  </a:lnTo>
                  <a:lnTo>
                    <a:pt x="6376670" y="127254"/>
                  </a:lnTo>
                  <a:lnTo>
                    <a:pt x="6385992" y="176745"/>
                  </a:lnTo>
                  <a:lnTo>
                    <a:pt x="6411417" y="217157"/>
                  </a:lnTo>
                  <a:lnTo>
                    <a:pt x="6449161" y="244386"/>
                  </a:lnTo>
                  <a:lnTo>
                    <a:pt x="6495415" y="254381"/>
                  </a:lnTo>
                  <a:lnTo>
                    <a:pt x="6541668" y="244386"/>
                  </a:lnTo>
                  <a:lnTo>
                    <a:pt x="6579413" y="217157"/>
                  </a:lnTo>
                  <a:lnTo>
                    <a:pt x="6604838" y="176745"/>
                  </a:lnTo>
                  <a:lnTo>
                    <a:pt x="6614160" y="127254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40751" y="2519763"/>
              <a:ext cx="0" cy="791210"/>
            </a:xfrm>
            <a:custGeom>
              <a:avLst/>
              <a:gdLst/>
              <a:ahLst/>
              <a:cxnLst/>
              <a:rect l="l" t="t" r="r" b="b"/>
              <a:pathLst>
                <a:path h="791210">
                  <a:moveTo>
                    <a:pt x="0" y="0"/>
                  </a:moveTo>
                  <a:lnTo>
                    <a:pt x="0" y="790816"/>
                  </a:lnTo>
                </a:path>
              </a:pathLst>
            </a:custGeom>
            <a:ln w="381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28844" y="2511999"/>
              <a:ext cx="0" cy="791210"/>
            </a:xfrm>
            <a:custGeom>
              <a:avLst/>
              <a:gdLst/>
              <a:ahLst/>
              <a:cxnLst/>
              <a:rect l="l" t="t" r="r" b="b"/>
              <a:pathLst>
                <a:path h="791210">
                  <a:moveTo>
                    <a:pt x="0" y="0"/>
                  </a:moveTo>
                  <a:lnTo>
                    <a:pt x="0" y="790816"/>
                  </a:lnTo>
                </a:path>
              </a:pathLst>
            </a:custGeom>
            <a:ln w="381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915166" y="1898103"/>
            <a:ext cx="1627505" cy="53721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0" rIns="0" bIns="0" rtlCol="0">
            <a:spAutoFit/>
          </a:bodyPr>
          <a:lstStyle/>
          <a:p>
            <a:pPr marL="269240" marR="5715" indent="-256540">
              <a:lnSpc>
                <a:spcPts val="2200"/>
              </a:lnSpc>
            </a:pPr>
            <a:r>
              <a:rPr sz="1900" b="1" spc="-100" dirty="0">
                <a:solidFill>
                  <a:srgbClr val="FFFFFF"/>
                </a:solidFill>
                <a:latin typeface="Microsoft JhengHei UI"/>
                <a:cs typeface="Microsoft JhengHei UI"/>
              </a:rPr>
              <a:t>收集</a:t>
            </a:r>
            <a:r>
              <a:rPr sz="19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物資並製作  </a:t>
            </a:r>
            <a:r>
              <a:rPr sz="1900" b="1" spc="-10" dirty="0">
                <a:solidFill>
                  <a:srgbClr val="FFFFFF"/>
                </a:solidFill>
                <a:latin typeface="Malgun Gothic"/>
                <a:cs typeface="Malgun Gothic"/>
              </a:rPr>
              <a:t>PeaceBox</a:t>
            </a:r>
            <a:endParaRPr sz="1900" dirty="0">
              <a:latin typeface="Malgun Gothic"/>
              <a:cs typeface="Malgun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39089" y="1878076"/>
            <a:ext cx="1397635" cy="541655"/>
          </a:xfrm>
          <a:custGeom>
            <a:avLst/>
            <a:gdLst/>
            <a:ahLst/>
            <a:cxnLst/>
            <a:rect l="l" t="t" r="r" b="b"/>
            <a:pathLst>
              <a:path w="1397634" h="541655">
                <a:moveTo>
                  <a:pt x="1397634" y="0"/>
                </a:moveTo>
                <a:lnTo>
                  <a:pt x="0" y="0"/>
                </a:lnTo>
                <a:lnTo>
                  <a:pt x="0" y="541197"/>
                </a:lnTo>
                <a:lnTo>
                  <a:pt x="1397634" y="541197"/>
                </a:lnTo>
                <a:lnTo>
                  <a:pt x="1397634" y="0"/>
                </a:lnTo>
                <a:close/>
              </a:path>
            </a:pathLst>
          </a:custGeom>
          <a:solidFill>
            <a:srgbClr val="FFAB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139089" y="1878076"/>
            <a:ext cx="1397635" cy="286385"/>
          </a:xfrm>
          <a:prstGeom prst="rect">
            <a:avLst/>
          </a:prstGeom>
          <a:solidFill>
            <a:srgbClr val="FFAB40"/>
          </a:solidFill>
        </p:spPr>
        <p:txBody>
          <a:bodyPr vert="horz" wrap="square" lIns="0" tIns="0" rIns="0" bIns="0" rtlCol="0">
            <a:spAutoFit/>
          </a:bodyPr>
          <a:lstStyle/>
          <a:p>
            <a:pPr marL="127000">
              <a:lnSpc>
                <a:spcPts val="2140"/>
              </a:lnSpc>
            </a:pPr>
            <a:r>
              <a:rPr sz="1900" b="1" spc="-100" dirty="0">
                <a:solidFill>
                  <a:srgbClr val="FFFFFF"/>
                </a:solidFill>
                <a:latin typeface="Microsoft JhengHei UI"/>
                <a:cs typeface="Microsoft JhengHei UI"/>
              </a:rPr>
              <a:t>於各區派發</a:t>
            </a:r>
            <a:endParaRPr sz="1900" dirty="0">
              <a:latin typeface="Microsoft JhengHei UI"/>
              <a:cs typeface="Microsoft JhengHei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39089" y="2163887"/>
            <a:ext cx="1397635" cy="255904"/>
          </a:xfrm>
          <a:prstGeom prst="rect">
            <a:avLst/>
          </a:prstGeom>
          <a:solidFill>
            <a:srgbClr val="FFAB40"/>
          </a:solidFill>
        </p:spPr>
        <p:txBody>
          <a:bodyPr vert="horz" wrap="square" lIns="0" tIns="0" rIns="0" bIns="0" rtlCol="0">
            <a:spAutoFit/>
          </a:bodyPr>
          <a:lstStyle/>
          <a:p>
            <a:pPr marL="154305">
              <a:lnSpc>
                <a:spcPts val="1989"/>
              </a:lnSpc>
            </a:pPr>
            <a:r>
              <a:rPr sz="1800" b="1" i="1" spc="-5" dirty="0">
                <a:solidFill>
                  <a:srgbClr val="FFFFFF"/>
                </a:solidFill>
                <a:latin typeface="Arial"/>
                <a:cs typeface="Arial"/>
              </a:rPr>
              <a:t>PeaceBox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50023" y="1899229"/>
            <a:ext cx="1904990" cy="769441"/>
          </a:xfrm>
          <a:prstGeom prst="rect">
            <a:avLst/>
          </a:prstGeom>
          <a:solidFill>
            <a:srgbClr val="FFAB40"/>
          </a:solidFill>
        </p:spPr>
        <p:txBody>
          <a:bodyPr vert="horz" wrap="square" lIns="0" tIns="0" rIns="0" bIns="0" rtlCol="0">
            <a:spAutoFit/>
          </a:bodyPr>
          <a:lstStyle/>
          <a:p>
            <a:pPr marL="402590" algn="just">
              <a:lnSpc>
                <a:spcPts val="2000"/>
              </a:lnSpc>
            </a:pPr>
            <a:r>
              <a:rPr sz="1800" b="1" i="1" spc="-5" dirty="0">
                <a:solidFill>
                  <a:srgbClr val="FFFFFF"/>
                </a:solidFill>
                <a:latin typeface="Arial"/>
                <a:cs typeface="Arial"/>
              </a:rPr>
              <a:t>PeaceBox</a:t>
            </a:r>
            <a:endParaRPr lang="en-HK" i="1" dirty="0">
              <a:latin typeface="Arial"/>
              <a:cs typeface="Arial"/>
            </a:endParaRPr>
          </a:p>
          <a:p>
            <a:pPr marL="402590" algn="just">
              <a:lnSpc>
                <a:spcPts val="2000"/>
              </a:lnSpc>
            </a:pPr>
            <a:r>
              <a:rPr sz="1900" b="1" spc="-100" dirty="0" err="1">
                <a:solidFill>
                  <a:srgbClr val="FFFFFF"/>
                </a:solidFill>
                <a:latin typeface="Microsoft JhengHei UI"/>
                <a:cs typeface="Microsoft JhengHei UI"/>
              </a:rPr>
              <a:t>活動宣</a:t>
            </a:r>
            <a:r>
              <a:rPr lang="en-HK" sz="1900" b="1" spc="-100" dirty="0" err="1">
                <a:solidFill>
                  <a:srgbClr val="FFFFFF"/>
                </a:solidFill>
                <a:latin typeface="Microsoft JhengHei UI"/>
                <a:cs typeface="Microsoft JhengHei UI"/>
              </a:rPr>
              <a:t>傳及</a:t>
            </a:r>
            <a:endParaRPr lang="en-HK" sz="1900" b="1" spc="-100" dirty="0">
              <a:solidFill>
                <a:srgbClr val="FFFFFF"/>
              </a:solidFill>
              <a:latin typeface="Microsoft JhengHei UI"/>
              <a:cs typeface="Microsoft JhengHei UI"/>
            </a:endParaRPr>
          </a:p>
          <a:p>
            <a:pPr marL="402590" algn="just">
              <a:lnSpc>
                <a:spcPts val="2000"/>
              </a:lnSpc>
            </a:pPr>
            <a:r>
              <a:rPr lang="en-HK" sz="1900" b="1" spc="-100" dirty="0" err="1">
                <a:solidFill>
                  <a:srgbClr val="FFFFFF"/>
                </a:solidFill>
                <a:latin typeface="Microsoft JhengHei UI"/>
                <a:cs typeface="Microsoft JhengHei UI"/>
              </a:rPr>
              <a:t>收集物資</a:t>
            </a:r>
            <a:endParaRPr sz="1900" dirty="0">
              <a:latin typeface="Microsoft JhengHei UI"/>
              <a:cs typeface="Microsoft JhengHei U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83870" y="356679"/>
            <a:ext cx="3878579" cy="5467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50" i="1" spc="-370" dirty="0" err="1">
                <a:solidFill>
                  <a:srgbClr val="000000"/>
                </a:solidFill>
                <a:latin typeface="Arial"/>
                <a:cs typeface="Arial"/>
              </a:rPr>
              <a:t>PeaceBo</a:t>
            </a:r>
            <a:r>
              <a:rPr sz="3250" i="1" spc="-10" dirty="0" err="1">
                <a:solidFill>
                  <a:srgbClr val="000000"/>
                </a:solidFill>
                <a:latin typeface="Arial"/>
                <a:cs typeface="Arial"/>
              </a:rPr>
              <a:t>x</a:t>
            </a:r>
            <a:r>
              <a:rPr sz="3250" i="1" spc="-5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50" i="1" spc="-195" dirty="0">
                <a:solidFill>
                  <a:srgbClr val="000000"/>
                </a:solidFill>
                <a:latin typeface="Arial"/>
                <a:cs typeface="Arial"/>
              </a:rPr>
              <a:t>202</a:t>
            </a:r>
            <a:r>
              <a:rPr lang="en-US" sz="3250" i="1" spc="-10" dirty="0">
                <a:solidFill>
                  <a:srgbClr val="000000"/>
                </a:solidFill>
                <a:latin typeface="Arial"/>
                <a:cs typeface="Arial"/>
              </a:rPr>
              <a:t>4</a:t>
            </a:r>
            <a:r>
              <a:rPr sz="3250" i="1" spc="-3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400" spc="-160" dirty="0">
                <a:solidFill>
                  <a:srgbClr val="000000"/>
                </a:solidFill>
              </a:rPr>
              <a:t>時間表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5180" y="993393"/>
            <a:ext cx="5919470" cy="16510"/>
          </a:xfrm>
          <a:custGeom>
            <a:avLst/>
            <a:gdLst/>
            <a:ahLst/>
            <a:cxnLst/>
            <a:rect l="l" t="t" r="r" b="b"/>
            <a:pathLst>
              <a:path w="5919470" h="16509">
                <a:moveTo>
                  <a:pt x="0" y="16510"/>
                </a:moveTo>
                <a:lnTo>
                  <a:pt x="5919269" y="0"/>
                </a:lnTo>
              </a:path>
            </a:pathLst>
          </a:custGeom>
          <a:ln w="381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065111" y="3794905"/>
            <a:ext cx="117538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lang="en-HK" b="1" spc="10" dirty="0" err="1">
                <a:latin typeface="Microsoft JhengHei UI"/>
                <a:cs typeface="Microsoft JhengHei UI"/>
              </a:rPr>
              <a:t>二</a:t>
            </a:r>
            <a:r>
              <a:rPr sz="1800" b="1" spc="10" dirty="0">
                <a:latin typeface="Microsoft JhengHei UI"/>
                <a:cs typeface="Microsoft JhengHei UI"/>
              </a:rPr>
              <a:t>⽉</a:t>
            </a:r>
            <a:endParaRPr sz="1800" dirty="0">
              <a:latin typeface="Microsoft JhengHei UI"/>
              <a:cs typeface="Microsoft JhengHei UI"/>
            </a:endParaRPr>
          </a:p>
          <a:p>
            <a:pPr marR="31750" algn="ctr">
              <a:lnSpc>
                <a:spcPts val="2130"/>
              </a:lnSpc>
            </a:pPr>
            <a:r>
              <a:rPr sz="1800" b="1" spc="-95" dirty="0">
                <a:latin typeface="Arial"/>
                <a:cs typeface="Arial"/>
              </a:rPr>
              <a:t>202</a:t>
            </a:r>
            <a:r>
              <a:rPr lang="en-US" sz="1800" b="1" spc="-95" dirty="0">
                <a:latin typeface="Arial"/>
                <a:cs typeface="Arial"/>
              </a:rPr>
              <a:t>4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00774" y="3811609"/>
            <a:ext cx="959249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>
              <a:lnSpc>
                <a:spcPts val="2130"/>
              </a:lnSpc>
              <a:spcBef>
                <a:spcPts val="100"/>
              </a:spcBef>
            </a:pPr>
            <a:r>
              <a:rPr lang="zh-TW" altLang="en-US" spc="10" dirty="0">
                <a:latin typeface="Microsoft JhengHei UI"/>
                <a:cs typeface="Microsoft JhengHei UI"/>
              </a:rPr>
              <a:t>三</a:t>
            </a:r>
            <a:r>
              <a:rPr sz="1800" b="1" spc="10" dirty="0">
                <a:latin typeface="Microsoft JhengHei UI"/>
                <a:cs typeface="Microsoft JhengHei UI"/>
              </a:rPr>
              <a:t>⽉</a:t>
            </a:r>
            <a:endParaRPr sz="1800" dirty="0">
              <a:latin typeface="Microsoft JhengHei UI"/>
              <a:cs typeface="Microsoft JhengHei UI"/>
            </a:endParaRPr>
          </a:p>
          <a:p>
            <a:pPr marL="12700">
              <a:lnSpc>
                <a:spcPts val="2130"/>
              </a:lnSpc>
            </a:pPr>
            <a:r>
              <a:rPr sz="1800" b="1" spc="-95" dirty="0">
                <a:latin typeface="Arial"/>
                <a:cs typeface="Arial"/>
              </a:rPr>
              <a:t>202</a:t>
            </a:r>
            <a:r>
              <a:rPr lang="en-US" sz="1800" b="1" spc="-95" dirty="0">
                <a:latin typeface="Arial"/>
                <a:cs typeface="Arial"/>
              </a:rPr>
              <a:t>4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64769" y="3786959"/>
            <a:ext cx="505459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>
              <a:lnSpc>
                <a:spcPts val="2130"/>
              </a:lnSpc>
              <a:spcBef>
                <a:spcPts val="100"/>
              </a:spcBef>
            </a:pPr>
            <a:r>
              <a:rPr lang="zh-TW" altLang="en-US" sz="1800" b="1" spc="10" dirty="0">
                <a:latin typeface="Microsoft JhengHei UI"/>
                <a:cs typeface="Microsoft JhengHei UI"/>
              </a:rPr>
              <a:t>四</a:t>
            </a:r>
            <a:r>
              <a:rPr sz="1800" b="1" spc="10" dirty="0">
                <a:latin typeface="Microsoft JhengHei UI"/>
                <a:cs typeface="Microsoft JhengHei UI"/>
              </a:rPr>
              <a:t>⽉</a:t>
            </a:r>
            <a:endParaRPr sz="1800" dirty="0">
              <a:latin typeface="Microsoft JhengHei UI"/>
              <a:cs typeface="Microsoft JhengHei UI"/>
            </a:endParaRPr>
          </a:p>
          <a:p>
            <a:pPr marL="12700">
              <a:lnSpc>
                <a:spcPts val="2130"/>
              </a:lnSpc>
            </a:pPr>
            <a:r>
              <a:rPr sz="1800" b="1" spc="-95" dirty="0">
                <a:latin typeface="Arial"/>
                <a:cs typeface="Arial"/>
              </a:rPr>
              <a:t>202</a:t>
            </a:r>
            <a:r>
              <a:rPr lang="en-US" b="1" spc="-95" dirty="0">
                <a:latin typeface="Arial"/>
                <a:cs typeface="Arial"/>
              </a:rPr>
              <a:t>4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9567" y="1920590"/>
            <a:ext cx="1333203" cy="564257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0" rIns="0" bIns="0" rtlCol="0">
            <a:spAutoFit/>
          </a:bodyPr>
          <a:lstStyle/>
          <a:p>
            <a:pPr marL="43815" marR="35560" indent="-635" algn="ctr">
              <a:lnSpc>
                <a:spcPts val="2200"/>
              </a:lnSpc>
            </a:pPr>
            <a:r>
              <a:rPr lang="zh-CN" altLang="en-US" sz="1900" b="1" spc="-100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JhengHei UI"/>
              </a:rPr>
              <a:t>初步</a:t>
            </a:r>
            <a:endParaRPr lang="en-HK" altLang="zh-CN" sz="1900" b="1" spc="-100" dirty="0">
              <a:solidFill>
                <a:srgbClr val="FFFF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Microsoft JhengHei UI"/>
            </a:endParaRPr>
          </a:p>
          <a:p>
            <a:pPr marL="43815" marR="35560" indent="-635" algn="ctr">
              <a:lnSpc>
                <a:spcPts val="2200"/>
              </a:lnSpc>
            </a:pPr>
            <a:r>
              <a:rPr lang="zh-TW" altLang="en-US" sz="1900" b="1" spc="-100" dirty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JhengHei UI"/>
              </a:rPr>
              <a:t>宣傳</a:t>
            </a:r>
            <a:endParaRPr lang="zh-TW" altLang="en-US" sz="19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2471" y="3794905"/>
            <a:ext cx="117538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lang="en-US" b="1" spc="10" dirty="0" err="1">
                <a:latin typeface="Microsoft JhengHei UI"/>
                <a:cs typeface="Microsoft JhengHei UI"/>
              </a:rPr>
              <a:t>十二</a:t>
            </a:r>
            <a:r>
              <a:rPr lang="en-US" sz="1800" b="1" spc="10" dirty="0" err="1">
                <a:latin typeface="Microsoft JhengHei UI"/>
                <a:cs typeface="Microsoft JhengHei UI"/>
              </a:rPr>
              <a:t>月</a:t>
            </a:r>
            <a:endParaRPr sz="1800" dirty="0">
              <a:latin typeface="Microsoft JhengHei UI"/>
              <a:cs typeface="Microsoft JhengHei UI"/>
            </a:endParaRPr>
          </a:p>
          <a:p>
            <a:pPr marL="107314">
              <a:lnSpc>
                <a:spcPts val="2130"/>
              </a:lnSpc>
            </a:pPr>
            <a:r>
              <a:rPr sz="1800" b="1" spc="-75" dirty="0">
                <a:latin typeface="Arial"/>
                <a:cs typeface="Arial"/>
              </a:rPr>
              <a:t>202</a:t>
            </a:r>
            <a:r>
              <a:rPr lang="en-US" b="1" spc="-75" dirty="0">
                <a:latin typeface="Arial"/>
                <a:cs typeface="Arial"/>
              </a:rPr>
              <a:t>3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3" name="object 17">
            <a:extLst>
              <a:ext uri="{FF2B5EF4-FFF2-40B4-BE49-F238E27FC236}">
                <a16:creationId xmlns:a16="http://schemas.microsoft.com/office/drawing/2014/main" id="{BBBF2EF7-1243-31E8-3327-7AEE3A8C00E7}"/>
              </a:ext>
            </a:extLst>
          </p:cNvPr>
          <p:cNvSpPr txBox="1"/>
          <p:nvPr/>
        </p:nvSpPr>
        <p:spPr>
          <a:xfrm>
            <a:off x="931275" y="3803891"/>
            <a:ext cx="1175385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lang="en-HK" b="1" spc="10" dirty="0" err="1">
                <a:latin typeface="Microsoft JhengHei UI"/>
                <a:cs typeface="Microsoft JhengHei UI"/>
              </a:rPr>
              <a:t>至</a:t>
            </a:r>
            <a:endParaRPr sz="1800" dirty="0">
              <a:latin typeface="Microsoft JhengHei UI"/>
              <a:cs typeface="Microsoft JhengHei UI"/>
            </a:endParaRPr>
          </a:p>
        </p:txBody>
      </p:sp>
      <p:sp>
        <p:nvSpPr>
          <p:cNvPr id="24" name="object 17">
            <a:extLst>
              <a:ext uri="{FF2B5EF4-FFF2-40B4-BE49-F238E27FC236}">
                <a16:creationId xmlns:a16="http://schemas.microsoft.com/office/drawing/2014/main" id="{1D275BD4-F53E-488B-DC94-F5E1653CB63E}"/>
              </a:ext>
            </a:extLst>
          </p:cNvPr>
          <p:cNvSpPr txBox="1"/>
          <p:nvPr/>
        </p:nvSpPr>
        <p:spPr>
          <a:xfrm>
            <a:off x="1380591" y="3786960"/>
            <a:ext cx="117538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sz="1800" b="1" spc="10" dirty="0">
                <a:latin typeface="Microsoft JhengHei UI"/>
                <a:cs typeface="Microsoft JhengHei UI"/>
              </a:rPr>
              <a:t>⼀⽉</a:t>
            </a:r>
            <a:endParaRPr sz="1800" dirty="0">
              <a:latin typeface="Microsoft JhengHei UI"/>
              <a:cs typeface="Microsoft JhengHei UI"/>
            </a:endParaRPr>
          </a:p>
          <a:p>
            <a:pPr marR="31750" algn="ctr">
              <a:lnSpc>
                <a:spcPts val="2130"/>
              </a:lnSpc>
            </a:pPr>
            <a:r>
              <a:rPr sz="1800" b="1" spc="-95" dirty="0">
                <a:latin typeface="Arial"/>
                <a:cs typeface="Arial"/>
              </a:rPr>
              <a:t>202</a:t>
            </a:r>
            <a:r>
              <a:rPr lang="en-US" sz="1800" b="1" spc="-95" dirty="0">
                <a:latin typeface="Arial"/>
                <a:cs typeface="Arial"/>
              </a:rPr>
              <a:t>4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4498B38A-4215-51F3-4FF3-3C69991EB330}"/>
              </a:ext>
            </a:extLst>
          </p:cNvPr>
          <p:cNvSpPr txBox="1"/>
          <p:nvPr/>
        </p:nvSpPr>
        <p:spPr>
          <a:xfrm>
            <a:off x="7204273" y="3794905"/>
            <a:ext cx="959249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>
              <a:lnSpc>
                <a:spcPts val="2130"/>
              </a:lnSpc>
              <a:spcBef>
                <a:spcPts val="100"/>
              </a:spcBef>
            </a:pPr>
            <a:r>
              <a:rPr lang="zh-TW" altLang="en-US" spc="10" dirty="0">
                <a:latin typeface="Microsoft JhengHei UI"/>
                <a:cs typeface="Microsoft JhengHei UI"/>
              </a:rPr>
              <a:t>三</a:t>
            </a:r>
            <a:r>
              <a:rPr sz="1800" b="1" spc="10" dirty="0">
                <a:latin typeface="Microsoft JhengHei UI"/>
                <a:cs typeface="Microsoft JhengHei UI"/>
              </a:rPr>
              <a:t>⽉</a:t>
            </a:r>
            <a:endParaRPr sz="1800" dirty="0">
              <a:latin typeface="Microsoft JhengHei UI"/>
              <a:cs typeface="Microsoft JhengHei UI"/>
            </a:endParaRPr>
          </a:p>
          <a:p>
            <a:pPr marL="12700">
              <a:lnSpc>
                <a:spcPts val="2130"/>
              </a:lnSpc>
            </a:pPr>
            <a:r>
              <a:rPr sz="1800" b="1" spc="-95" dirty="0">
                <a:latin typeface="Arial"/>
                <a:cs typeface="Arial"/>
              </a:rPr>
              <a:t>202</a:t>
            </a:r>
            <a:r>
              <a:rPr lang="en-US" sz="1800" b="1" spc="-95" dirty="0">
                <a:latin typeface="Arial"/>
                <a:cs typeface="Arial"/>
              </a:rPr>
              <a:t>4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6" name="object 17">
            <a:extLst>
              <a:ext uri="{FF2B5EF4-FFF2-40B4-BE49-F238E27FC236}">
                <a16:creationId xmlns:a16="http://schemas.microsoft.com/office/drawing/2014/main" id="{75A1F852-C471-C409-4502-7B88FAB5CC7A}"/>
              </a:ext>
            </a:extLst>
          </p:cNvPr>
          <p:cNvSpPr txBox="1"/>
          <p:nvPr/>
        </p:nvSpPr>
        <p:spPr>
          <a:xfrm>
            <a:off x="7296649" y="3811609"/>
            <a:ext cx="1175385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lang="en-HK" b="1" spc="10" dirty="0" err="1">
                <a:latin typeface="Microsoft JhengHei UI"/>
                <a:cs typeface="Microsoft JhengHei UI"/>
              </a:rPr>
              <a:t>至</a:t>
            </a:r>
            <a:endParaRPr sz="1800" dirty="0">
              <a:latin typeface="Microsoft JhengHei UI"/>
              <a:cs typeface="Microsoft JhengHei U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t="15925" b="76604"/>
          <a:stretch/>
        </p:blipFill>
        <p:spPr>
          <a:xfrm>
            <a:off x="190500" y="916305"/>
            <a:ext cx="8953500" cy="3379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09550"/>
            <a:ext cx="3634740" cy="7067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04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</a:pPr>
            <a:r>
              <a:rPr sz="4000" dirty="0">
                <a:solidFill>
                  <a:srgbClr val="000000"/>
                </a:solidFill>
              </a:rPr>
              <a:t>關於我們</a:t>
            </a:r>
            <a:endParaRPr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F8DA1-D84A-40FF-8C59-5A05DDEEDCDF}"/>
              </a:ext>
            </a:extLst>
          </p:cNvPr>
          <p:cNvSpPr txBox="1"/>
          <p:nvPr/>
        </p:nvSpPr>
        <p:spPr>
          <a:xfrm>
            <a:off x="390525" y="1428750"/>
            <a:ext cx="49434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「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Peace Box 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祝福大行動</a:t>
            </a:r>
            <a:r>
              <a:rPr lang="zh-CN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」每年組織大量義工將一些基本生活物資給予有需要的家庭、小朋友及長者。</a:t>
            </a:r>
            <a:endParaRPr lang="en-HK" altLang="zh-CN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HK" altLang="zh-CN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藉復活節這個令人興奮的節日，</a:t>
            </a:r>
            <a:r>
              <a:rPr lang="zh-CN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「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Peace Box 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祝福大行動</a:t>
            </a:r>
            <a:r>
              <a:rPr lang="zh-CN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」希望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提倡和平與愛的信息，透過轉贈小禮物將關愛送給一些基層家庭，尤其是年幼的子女或一些貧困，病患中的弱勢社群，讓他們感受人間有情，互助關懷的幸福。</a:t>
            </a:r>
            <a:endParaRPr lang="en-HK" alt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H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928FBC-7823-43CB-AE3E-C718CFBC5F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916305"/>
            <a:ext cx="2789652" cy="13795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A32E30-6C42-4418-BA07-3A06F2CA9B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64" r="48025" b="7037"/>
          <a:stretch/>
        </p:blipFill>
        <p:spPr>
          <a:xfrm>
            <a:off x="5334000" y="2996343"/>
            <a:ext cx="1215318" cy="1171924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B57443CE-FC4A-43BF-B79A-8AF7F0DA1C24}"/>
              </a:ext>
            </a:extLst>
          </p:cNvPr>
          <p:cNvSpPr/>
          <p:nvPr/>
        </p:nvSpPr>
        <p:spPr>
          <a:xfrm>
            <a:off x="6607108" y="3449860"/>
            <a:ext cx="762000" cy="264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15" name="Graphic 14" descr="Family with two children">
            <a:extLst>
              <a:ext uri="{FF2B5EF4-FFF2-40B4-BE49-F238E27FC236}">
                <a16:creationId xmlns:a16="http://schemas.microsoft.com/office/drawing/2014/main" id="{6F4C95F3-5C4C-41FF-92E9-EC8C259091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02764" y="3033367"/>
            <a:ext cx="1163223" cy="11632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t="13777"/>
          <a:stretch/>
        </p:blipFill>
        <p:spPr>
          <a:xfrm>
            <a:off x="190500" y="819150"/>
            <a:ext cx="8953500" cy="39010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09550"/>
            <a:ext cx="3634740" cy="7067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04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</a:pPr>
            <a:r>
              <a:rPr sz="4000" dirty="0">
                <a:solidFill>
                  <a:srgbClr val="000000"/>
                </a:solidFill>
              </a:rPr>
              <a:t>關於我們</a:t>
            </a:r>
            <a:endParaRPr sz="4000" dirty="0"/>
          </a:p>
        </p:txBody>
      </p:sp>
      <p:sp>
        <p:nvSpPr>
          <p:cNvPr id="4" name="object 4"/>
          <p:cNvSpPr txBox="1"/>
          <p:nvPr/>
        </p:nvSpPr>
        <p:spPr>
          <a:xfrm>
            <a:off x="281497" y="1254295"/>
            <a:ext cx="7620886" cy="12170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7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lang="zh-TW" altLang="en-US" sz="2400" dirty="0">
                <a:latin typeface="Microsoft JhengHei UI"/>
                <a:cs typeface="Microsoft JhengHei UI"/>
              </a:rPr>
              <a:t>由</a:t>
            </a:r>
            <a:r>
              <a:rPr lang="en-US" altLang="zh-TW" sz="2400" dirty="0">
                <a:latin typeface="Microsoft JhengHei UI"/>
                <a:cs typeface="Microsoft JhengHei UI"/>
              </a:rPr>
              <a:t>2014</a:t>
            </a:r>
            <a:r>
              <a:rPr lang="zh-TW" altLang="en-US" sz="2400" dirty="0">
                <a:latin typeface="Microsoft JhengHei UI"/>
                <a:cs typeface="Microsoft JhengHei UI"/>
              </a:rPr>
              <a:t>年</a:t>
            </a:r>
            <a:r>
              <a:rPr lang="en-US" altLang="zh-TW" sz="2400" dirty="0">
                <a:latin typeface="Microsoft JhengHei UI"/>
                <a:cs typeface="Microsoft JhengHei UI"/>
              </a:rPr>
              <a:t>"</a:t>
            </a:r>
            <a:r>
              <a:rPr lang="en-HK" altLang="zh-TW" sz="2400" dirty="0">
                <a:latin typeface="Microsoft JhengHei UI"/>
                <a:cs typeface="Microsoft JhengHei UI"/>
              </a:rPr>
              <a:t>Sharing of Hope in Easter"</a:t>
            </a:r>
            <a:r>
              <a:rPr lang="zh-TW" altLang="en-US" sz="2400" dirty="0">
                <a:latin typeface="Microsoft JhengHei UI"/>
                <a:cs typeface="Microsoft JhengHei UI"/>
              </a:rPr>
              <a:t>開始</a:t>
            </a:r>
          </a:p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lang="zh-TW" altLang="en-US" sz="2400" dirty="0">
                <a:latin typeface="Microsoft JhengHei UI"/>
                <a:cs typeface="Microsoft JhengHei UI"/>
              </a:rPr>
              <a:t>過去的</a:t>
            </a:r>
            <a:r>
              <a:rPr lang="en-US" altLang="zh-TW" sz="2400" dirty="0">
                <a:latin typeface="Microsoft JhengHei UI"/>
                <a:cs typeface="Microsoft JhengHei UI"/>
              </a:rPr>
              <a:t>10 </a:t>
            </a:r>
            <a:r>
              <a:rPr lang="zh-TW" altLang="en-US" sz="2400" dirty="0">
                <a:latin typeface="Microsoft JhengHei UI"/>
                <a:cs typeface="Microsoft JhengHei UI"/>
              </a:rPr>
              <a:t>年，</a:t>
            </a:r>
            <a:r>
              <a:rPr lang="en-HK" altLang="zh-TW" sz="2400" dirty="0" err="1">
                <a:latin typeface="Microsoft JhengHei UI"/>
                <a:cs typeface="Microsoft JhengHei UI"/>
              </a:rPr>
              <a:t>PeaceBox</a:t>
            </a:r>
            <a:r>
              <a:rPr lang="en-HK" altLang="zh-TW" sz="2400" dirty="0">
                <a:latin typeface="Microsoft JhengHei UI"/>
                <a:cs typeface="Microsoft JhengHei UI"/>
              </a:rPr>
              <a:t> </a:t>
            </a:r>
            <a:r>
              <a:rPr lang="zh-TW" altLang="en-US" sz="2400" dirty="0">
                <a:latin typeface="Microsoft JhengHei UI"/>
                <a:cs typeface="Microsoft JhengHei UI"/>
              </a:rPr>
              <a:t>已接觸超過</a:t>
            </a:r>
            <a:r>
              <a:rPr lang="en-US" altLang="zh-TW" sz="2400" dirty="0">
                <a:latin typeface="Microsoft JhengHei UI"/>
                <a:cs typeface="Microsoft JhengHei UI"/>
              </a:rPr>
              <a:t>250,000</a:t>
            </a:r>
            <a:r>
              <a:rPr lang="zh-TW" altLang="en-US" sz="2400" dirty="0">
                <a:latin typeface="Microsoft JhengHei UI"/>
                <a:cs typeface="Microsoft JhengHei UI"/>
              </a:rPr>
              <a:t>人</a:t>
            </a:r>
            <a:endParaRPr lang="en-HK" altLang="zh-TW" sz="2400" dirty="0">
              <a:latin typeface="Microsoft JhengHei UI"/>
              <a:cs typeface="Microsoft JhengHei UI"/>
            </a:endParaRPr>
          </a:p>
          <a:p>
            <a:pPr marL="90805">
              <a:lnSpc>
                <a:spcPct val="100000"/>
              </a:lnSpc>
              <a:spcBef>
                <a:spcPts val="250"/>
              </a:spcBef>
            </a:pPr>
            <a:endParaRPr lang="zh-TW" altLang="en-US" sz="2400" dirty="0">
              <a:latin typeface="Microsoft JhengHei UI"/>
              <a:cs typeface="Microsoft JhengHei U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BE18D7-0687-457D-A550-BD7C390C8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1"/>
          <a:stretch/>
        </p:blipFill>
        <p:spPr>
          <a:xfrm>
            <a:off x="227714" y="2350515"/>
            <a:ext cx="2820286" cy="252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81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1430" y="1110439"/>
            <a:ext cx="1721991" cy="1175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895" y="1040058"/>
            <a:ext cx="1770664" cy="1254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80842" y="1086987"/>
            <a:ext cx="1880970" cy="1260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32826" y="1028535"/>
            <a:ext cx="1880970" cy="127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6"/>
          <p:cNvSpPr/>
          <p:nvPr/>
        </p:nvSpPr>
        <p:spPr>
          <a:xfrm>
            <a:off x="695895" y="792886"/>
            <a:ext cx="7860665" cy="74295"/>
          </a:xfrm>
          <a:custGeom>
            <a:avLst/>
            <a:gdLst/>
            <a:ahLst/>
            <a:cxnLst/>
            <a:rect l="l" t="t" r="r" b="b"/>
            <a:pathLst>
              <a:path w="7860665" h="74294" extrusionOk="0">
                <a:moveTo>
                  <a:pt x="7860283" y="0"/>
                </a:moveTo>
                <a:lnTo>
                  <a:pt x="0" y="0"/>
                </a:lnTo>
                <a:lnTo>
                  <a:pt x="0" y="74269"/>
                </a:lnTo>
                <a:lnTo>
                  <a:pt x="7860283" y="74269"/>
                </a:lnTo>
                <a:lnTo>
                  <a:pt x="7860283" y="0"/>
                </a:lnTo>
                <a:close/>
              </a:path>
            </a:pathLst>
          </a:custGeom>
          <a:solidFill>
            <a:srgbClr val="00AF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6"/>
          <p:cNvSpPr txBox="1"/>
          <p:nvPr/>
        </p:nvSpPr>
        <p:spPr>
          <a:xfrm>
            <a:off x="7446838" y="922815"/>
            <a:ext cx="1272000" cy="246300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3980" marR="0" lvl="0" indent="0" algn="l" rtl="0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2020 HOPE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3185374" y="909213"/>
            <a:ext cx="1271905" cy="222250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04775" marR="0" lvl="0" indent="0" algn="l" rtl="0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2018 LOVE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6"/>
          <p:cNvSpPr txBox="1"/>
          <p:nvPr/>
        </p:nvSpPr>
        <p:spPr>
          <a:xfrm>
            <a:off x="908940" y="912283"/>
            <a:ext cx="1271905" cy="222250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5250" marR="0" lvl="0" indent="0" algn="l" rtl="0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2017 HOPE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6"/>
          <p:cNvSpPr txBox="1"/>
          <p:nvPr/>
        </p:nvSpPr>
        <p:spPr>
          <a:xfrm>
            <a:off x="5287184" y="909214"/>
            <a:ext cx="1572253" cy="222249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82245" marR="0" lvl="0" indent="0" algn="l" rtl="0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2019 PEACE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6"/>
          <p:cNvSpPr txBox="1">
            <a:spLocks noGrp="1"/>
          </p:cNvSpPr>
          <p:nvPr>
            <p:ph type="title"/>
          </p:nvPr>
        </p:nvSpPr>
        <p:spPr>
          <a:xfrm>
            <a:off x="2555103" y="136225"/>
            <a:ext cx="4598077" cy="459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Calibri"/>
              <a:buNone/>
            </a:pPr>
            <a:r>
              <a:rPr lang="zh-CN" sz="2850" dirty="0">
                <a:solidFill>
                  <a:srgbClr val="000000"/>
                </a:solidFill>
              </a:rPr>
              <a:t>過往復活節慶祝活動主題</a:t>
            </a:r>
            <a:endParaRPr sz="2850" dirty="0"/>
          </a:p>
        </p:txBody>
      </p:sp>
      <p:pic>
        <p:nvPicPr>
          <p:cNvPr id="190" name="Google Shape;190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5884" y="3313736"/>
            <a:ext cx="1770675" cy="116818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6"/>
          <p:cNvSpPr txBox="1"/>
          <p:nvPr/>
        </p:nvSpPr>
        <p:spPr>
          <a:xfrm>
            <a:off x="958679" y="2999249"/>
            <a:ext cx="1272000" cy="246300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4615" marR="0" lvl="0" indent="0" algn="l" rtl="0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2021 LIVES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2973172" y="2983024"/>
            <a:ext cx="1376400" cy="246300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4615" marR="0" lvl="0" indent="0" algn="l" rtl="0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2022 DREAM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6"/>
          <p:cNvSpPr/>
          <p:nvPr/>
        </p:nvSpPr>
        <p:spPr>
          <a:xfrm>
            <a:off x="2745253" y="3676282"/>
            <a:ext cx="1880974" cy="74140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1" i="0" dirty="0">
                <a:ln w="19050" cap="flat" cmpd="sng">
                  <a:solidFill>
                    <a:srgbClr val="00AFE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Arial"/>
              </a:rPr>
              <a:t>Dream</a:t>
            </a:r>
          </a:p>
        </p:txBody>
      </p:sp>
      <p:sp>
        <p:nvSpPr>
          <p:cNvPr id="195" name="Google Shape;195;p6"/>
          <p:cNvSpPr txBox="1"/>
          <p:nvPr/>
        </p:nvSpPr>
        <p:spPr>
          <a:xfrm>
            <a:off x="7180160" y="2989445"/>
            <a:ext cx="1376400" cy="265907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4615" marR="0" lvl="0" indent="0" algn="l" rtl="0">
              <a:lnSpc>
                <a:spcPct val="108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-HK" altLang="zh-CN" sz="1600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 Light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22;p4">
            <a:extLst>
              <a:ext uri="{FF2B5EF4-FFF2-40B4-BE49-F238E27FC236}">
                <a16:creationId xmlns:a16="http://schemas.microsoft.com/office/drawing/2014/main" id="{F6E25674-9EEB-CC1C-C45B-7C73A875D226}"/>
              </a:ext>
            </a:extLst>
          </p:cNvPr>
          <p:cNvSpPr txBox="1"/>
          <p:nvPr/>
        </p:nvSpPr>
        <p:spPr>
          <a:xfrm>
            <a:off x="5092065" y="2985236"/>
            <a:ext cx="1376400" cy="246300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4615" marR="0" lvl="0" indent="0" algn="l" rtl="0">
              <a:lnSpc>
                <a:spcPct val="108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-US" sz="1600" b="1" i="1" dirty="0">
                <a:solidFill>
                  <a:srgbClr val="FFFFFF"/>
                </a:solidFill>
              </a:rPr>
              <a:t>3</a:t>
            </a:r>
            <a:r>
              <a:rPr lang="en-US" sz="1600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1" dirty="0">
                <a:solidFill>
                  <a:srgbClr val="FFFFFF"/>
                </a:solidFill>
              </a:rPr>
              <a:t>GROW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D944961-B192-CE47-1E1D-3F066EC546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5420" y="3287633"/>
            <a:ext cx="1887508" cy="1257110"/>
          </a:xfrm>
          <a:prstGeom prst="rect">
            <a:avLst/>
          </a:prstGeom>
        </p:spPr>
      </p:pic>
      <p:pic>
        <p:nvPicPr>
          <p:cNvPr id="5" name="Picture 1" descr="page1image18377904">
            <a:extLst>
              <a:ext uri="{FF2B5EF4-FFF2-40B4-BE49-F238E27FC236}">
                <a16:creationId xmlns:a16="http://schemas.microsoft.com/office/drawing/2014/main" id="{F902381F-C5C7-D679-572E-A68C35197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096" y="3287633"/>
            <a:ext cx="1836046" cy="134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5"/>
          <p:cNvGrpSpPr/>
          <p:nvPr/>
        </p:nvGrpSpPr>
        <p:grpSpPr>
          <a:xfrm>
            <a:off x="176846" y="287223"/>
            <a:ext cx="8810625" cy="3506492"/>
            <a:chOff x="190500" y="267970"/>
            <a:chExt cx="8810625" cy="3506492"/>
          </a:xfrm>
        </p:grpSpPr>
        <p:pic>
          <p:nvPicPr>
            <p:cNvPr id="94" name="Google Shape;94;p5"/>
            <p:cNvPicPr preferRelativeResize="0"/>
            <p:nvPr/>
          </p:nvPicPr>
          <p:blipFill rotWithShape="1">
            <a:blip r:embed="rId3">
              <a:alphaModFix/>
            </a:blip>
            <a:srcRect t="31352" b="23052"/>
            <a:stretch/>
          </p:blipFill>
          <p:spPr>
            <a:xfrm>
              <a:off x="190500" y="1820113"/>
              <a:ext cx="8810625" cy="19543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Google Shape;95;p5"/>
            <p:cNvSpPr/>
            <p:nvPr/>
          </p:nvSpPr>
          <p:spPr>
            <a:xfrm>
              <a:off x="328929" y="267970"/>
              <a:ext cx="4243070" cy="706755"/>
            </a:xfrm>
            <a:custGeom>
              <a:avLst/>
              <a:gdLst/>
              <a:ahLst/>
              <a:cxnLst/>
              <a:rect l="l" t="t" r="r" b="b"/>
              <a:pathLst>
                <a:path w="4243070" h="706755" extrusionOk="0">
                  <a:moveTo>
                    <a:pt x="4243070" y="0"/>
                  </a:moveTo>
                  <a:lnTo>
                    <a:pt x="0" y="0"/>
                  </a:lnTo>
                  <a:lnTo>
                    <a:pt x="0" y="706754"/>
                  </a:lnTo>
                  <a:lnTo>
                    <a:pt x="4243070" y="706754"/>
                  </a:lnTo>
                  <a:lnTo>
                    <a:pt x="42430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p5"/>
          <p:cNvSpPr txBox="1">
            <a:spLocks noGrp="1"/>
          </p:cNvSpPr>
          <p:nvPr>
            <p:ph type="title"/>
          </p:nvPr>
        </p:nvSpPr>
        <p:spPr>
          <a:xfrm>
            <a:off x="407619" y="287223"/>
            <a:ext cx="2543226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solidFill>
                  <a:srgbClr val="000000"/>
                </a:solidFill>
              </a:rPr>
              <a:t>活動成果</a:t>
            </a:r>
            <a:endParaRPr sz="4000" dirty="0"/>
          </a:p>
        </p:txBody>
      </p:sp>
      <p:sp>
        <p:nvSpPr>
          <p:cNvPr id="97" name="Google Shape;97;p5"/>
          <p:cNvSpPr txBox="1"/>
          <p:nvPr/>
        </p:nvSpPr>
        <p:spPr>
          <a:xfrm>
            <a:off x="273050" y="1336675"/>
            <a:ext cx="6715125" cy="3468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38725" rIns="0" bIns="0" anchor="t" anchorCtr="0">
            <a:spAutoFit/>
          </a:bodyPr>
          <a:lstStyle/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計劃超過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AFEF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250,000+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人參與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98;p5"/>
          <p:cNvSpPr/>
          <p:nvPr/>
        </p:nvSpPr>
        <p:spPr>
          <a:xfrm>
            <a:off x="329565" y="4483734"/>
            <a:ext cx="2621280" cy="201295"/>
          </a:xfrm>
          <a:custGeom>
            <a:avLst/>
            <a:gdLst/>
            <a:ahLst/>
            <a:cxnLst/>
            <a:rect l="l" t="t" r="r" b="b"/>
            <a:pathLst>
              <a:path w="2621280" h="201295" extrusionOk="0">
                <a:moveTo>
                  <a:pt x="0" y="201294"/>
                </a:moveTo>
                <a:lnTo>
                  <a:pt x="2621280" y="201294"/>
                </a:lnTo>
                <a:lnTo>
                  <a:pt x="2621280" y="0"/>
                </a:lnTo>
                <a:lnTo>
                  <a:pt x="0" y="0"/>
                </a:lnTo>
                <a:lnTo>
                  <a:pt x="0" y="2012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5"/>
          <p:cNvSpPr txBox="1"/>
          <p:nvPr/>
        </p:nvSpPr>
        <p:spPr>
          <a:xfrm>
            <a:off x="309245" y="3530600"/>
            <a:ext cx="2641600" cy="953135"/>
          </a:xfrm>
          <a:prstGeom prst="rect">
            <a:avLst/>
          </a:prstGeom>
          <a:solidFill>
            <a:srgbClr val="00AFF0"/>
          </a:solidFill>
          <a:ln>
            <a:noFill/>
          </a:ln>
        </p:spPr>
        <p:txBody>
          <a:bodyPr spcFirstLastPara="1" wrap="square" lIns="0" tIns="41275" rIns="0" bIns="0" anchor="t" anchorCtr="0">
            <a:spAutoFit/>
          </a:bodyPr>
          <a:lstStyle/>
          <a:p>
            <a:pPr marL="0" marR="14604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2000+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名義工投放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  <a:p>
            <a:pPr marL="0" marR="1524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二萬多小時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於大型商場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  <a:p>
            <a:pPr marL="197485" marR="125729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及慶祝活動內堆砌Peace Box, 以此去宣揚愛與希望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3261360" y="4267834"/>
            <a:ext cx="5598160" cy="417195"/>
          </a:xfrm>
          <a:custGeom>
            <a:avLst/>
            <a:gdLst/>
            <a:ahLst/>
            <a:cxnLst/>
            <a:rect l="l" t="t" r="r" b="b"/>
            <a:pathLst>
              <a:path w="5598159" h="417195" extrusionOk="0">
                <a:moveTo>
                  <a:pt x="2621280" y="0"/>
                </a:moveTo>
                <a:lnTo>
                  <a:pt x="0" y="0"/>
                </a:lnTo>
                <a:lnTo>
                  <a:pt x="0" y="417195"/>
                </a:lnTo>
                <a:lnTo>
                  <a:pt x="2621280" y="417195"/>
                </a:lnTo>
                <a:lnTo>
                  <a:pt x="2621280" y="0"/>
                </a:lnTo>
                <a:close/>
              </a:path>
              <a:path w="5598159" h="417195" extrusionOk="0">
                <a:moveTo>
                  <a:pt x="5598160" y="0"/>
                </a:moveTo>
                <a:lnTo>
                  <a:pt x="2976880" y="0"/>
                </a:lnTo>
                <a:lnTo>
                  <a:pt x="2976880" y="417195"/>
                </a:lnTo>
                <a:lnTo>
                  <a:pt x="5598160" y="417195"/>
                </a:lnTo>
                <a:lnTo>
                  <a:pt x="559816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5"/>
          <p:cNvSpPr txBox="1"/>
          <p:nvPr/>
        </p:nvSpPr>
        <p:spPr>
          <a:xfrm>
            <a:off x="3261359" y="3530600"/>
            <a:ext cx="2641600" cy="737235"/>
          </a:xfrm>
          <a:prstGeom prst="rect">
            <a:avLst/>
          </a:prstGeom>
          <a:solidFill>
            <a:srgbClr val="00AFF0"/>
          </a:solidFill>
          <a:ln>
            <a:noFill/>
          </a:ln>
        </p:spPr>
        <p:txBody>
          <a:bodyPr spcFirstLastPara="1" wrap="square" lIns="0" tIns="41275" rIns="0" bIns="0" anchor="t" anchorCtr="0">
            <a:spAutoFit/>
          </a:bodyPr>
          <a:lstStyle/>
          <a:p>
            <a:pPr marL="907414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400個家庭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  <a:p>
            <a:pPr marL="416559" marR="145415" lvl="0" indent="-673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於Peace Box 嘉年華會享受 食物， 表演等精彩活動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02" name="Google Shape;102;p5"/>
          <p:cNvSpPr txBox="1"/>
          <p:nvPr/>
        </p:nvSpPr>
        <p:spPr>
          <a:xfrm>
            <a:off x="6238240" y="3530600"/>
            <a:ext cx="2647315" cy="737235"/>
          </a:xfrm>
          <a:prstGeom prst="rect">
            <a:avLst/>
          </a:prstGeom>
          <a:solidFill>
            <a:srgbClr val="00AFF0"/>
          </a:solidFill>
          <a:ln>
            <a:noFill/>
          </a:ln>
        </p:spPr>
        <p:txBody>
          <a:bodyPr spcFirstLastPara="1" wrap="square" lIns="0" tIns="41275" rIns="0" bIns="0" anchor="t" anchorCtr="0">
            <a:spAutoFit/>
          </a:bodyPr>
          <a:lstStyle/>
          <a:p>
            <a:pPr marL="597535" marR="257809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於復活節，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二萬多名義工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進行了超過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一萬個家訪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mo"/>
                <a:ea typeface="Arimo"/>
                <a:cs typeface="Arimo"/>
                <a:sym typeface="Arimo"/>
              </a:rPr>
              <a:t>去派發Peace Box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8125" y="267970"/>
            <a:ext cx="8763000" cy="4542153"/>
            <a:chOff x="238125" y="267970"/>
            <a:chExt cx="8763000" cy="4542153"/>
          </a:xfrm>
        </p:grpSpPr>
        <p:pic>
          <p:nvPicPr>
            <p:cNvPr id="3" name="object 3"/>
            <p:cNvPicPr/>
            <p:nvPr/>
          </p:nvPicPr>
          <p:blipFill rotWithShape="1">
            <a:blip r:embed="rId2" cstate="print"/>
            <a:srcRect t="16703"/>
            <a:stretch/>
          </p:blipFill>
          <p:spPr>
            <a:xfrm>
              <a:off x="238125" y="1200150"/>
              <a:ext cx="8763000" cy="360997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8929" y="267970"/>
              <a:ext cx="4243070" cy="706755"/>
            </a:xfrm>
            <a:custGeom>
              <a:avLst/>
              <a:gdLst/>
              <a:ahLst/>
              <a:cxnLst/>
              <a:rect l="l" t="t" r="r" b="b"/>
              <a:pathLst>
                <a:path w="4243070" h="706755">
                  <a:moveTo>
                    <a:pt x="4243070" y="0"/>
                  </a:moveTo>
                  <a:lnTo>
                    <a:pt x="0" y="0"/>
                  </a:lnTo>
                  <a:lnTo>
                    <a:pt x="0" y="706753"/>
                  </a:lnTo>
                  <a:lnTo>
                    <a:pt x="4243070" y="706753"/>
                  </a:lnTo>
                  <a:lnTo>
                    <a:pt x="42430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7618" y="269706"/>
            <a:ext cx="210698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90" dirty="0">
                <a:solidFill>
                  <a:srgbClr val="000000"/>
                </a:solidFill>
              </a:rPr>
              <a:t>活動成果</a:t>
            </a:r>
            <a:endParaRPr sz="4000" b="1" dirty="0"/>
          </a:p>
        </p:txBody>
      </p:sp>
      <p:grpSp>
        <p:nvGrpSpPr>
          <p:cNvPr id="6" name="object 6"/>
          <p:cNvGrpSpPr/>
          <p:nvPr/>
        </p:nvGrpSpPr>
        <p:grpSpPr>
          <a:xfrm>
            <a:off x="-7937" y="3090862"/>
            <a:ext cx="9159875" cy="1298575"/>
            <a:chOff x="-7937" y="3090862"/>
            <a:chExt cx="9159875" cy="1298575"/>
          </a:xfrm>
        </p:grpSpPr>
        <p:sp>
          <p:nvSpPr>
            <p:cNvPr id="7" name="object 7"/>
            <p:cNvSpPr/>
            <p:nvPr/>
          </p:nvSpPr>
          <p:spPr>
            <a:xfrm>
              <a:off x="0" y="3098800"/>
              <a:ext cx="9144000" cy="1282700"/>
            </a:xfrm>
            <a:custGeom>
              <a:avLst/>
              <a:gdLst/>
              <a:ahLst/>
              <a:cxnLst/>
              <a:rect l="l" t="t" r="r" b="b"/>
              <a:pathLst>
                <a:path w="9144000" h="1282700">
                  <a:moveTo>
                    <a:pt x="9144000" y="0"/>
                  </a:moveTo>
                  <a:lnTo>
                    <a:pt x="0" y="0"/>
                  </a:lnTo>
                  <a:lnTo>
                    <a:pt x="0" y="1282700"/>
                  </a:lnTo>
                  <a:lnTo>
                    <a:pt x="9144000" y="12827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098800"/>
              <a:ext cx="9144000" cy="1282700"/>
            </a:xfrm>
            <a:custGeom>
              <a:avLst/>
              <a:gdLst/>
              <a:ahLst/>
              <a:cxnLst/>
              <a:rect l="l" t="t" r="r" b="b"/>
              <a:pathLst>
                <a:path w="9144000" h="1282700">
                  <a:moveTo>
                    <a:pt x="0" y="1282700"/>
                  </a:moveTo>
                  <a:lnTo>
                    <a:pt x="9144000" y="12827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282700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70301" y="3284897"/>
            <a:ext cx="1420784" cy="9105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latin typeface="Microsoft JhengHei UI"/>
                <a:cs typeface="Microsoft JhengHei UI"/>
              </a:rPr>
              <a:t>已收集</a:t>
            </a:r>
            <a:endParaRPr sz="2000" dirty="0">
              <a:latin typeface="Microsoft JhengHei UI"/>
              <a:cs typeface="Microsoft JhengHei UI"/>
            </a:endParaRPr>
          </a:p>
          <a:p>
            <a:pPr algn="ctr">
              <a:lnSpc>
                <a:spcPts val="2250"/>
              </a:lnSpc>
              <a:spcBef>
                <a:spcPts val="40"/>
              </a:spcBef>
            </a:pPr>
            <a:r>
              <a:rPr lang="en-US" sz="2000" b="1" spc="20" dirty="0">
                <a:latin typeface="Malgun Gothic"/>
                <a:cs typeface="Malgun Gothic"/>
              </a:rPr>
              <a:t>100</a:t>
            </a:r>
            <a:r>
              <a:rPr sz="2000" b="1" spc="20" dirty="0">
                <a:latin typeface="Malgun Gothic"/>
                <a:cs typeface="Malgun Gothic"/>
              </a:rPr>
              <a:t>,000</a:t>
            </a:r>
            <a:endParaRPr lang="en-US" sz="2000" dirty="0">
              <a:latin typeface="Malgun Gothic"/>
              <a:cs typeface="Malgun Gothic"/>
            </a:endParaRPr>
          </a:p>
          <a:p>
            <a:pPr algn="ctr">
              <a:lnSpc>
                <a:spcPts val="2250"/>
              </a:lnSpc>
              <a:spcBef>
                <a:spcPts val="40"/>
              </a:spcBef>
            </a:pPr>
            <a:r>
              <a:rPr sz="2000" b="1" spc="35" dirty="0">
                <a:latin typeface="Malgun Gothic"/>
                <a:cs typeface="Malgun Gothic"/>
              </a:rPr>
              <a:t>Peace</a:t>
            </a:r>
            <a:r>
              <a:rPr sz="2000" b="1" spc="15" dirty="0">
                <a:latin typeface="Malgun Gothic"/>
                <a:cs typeface="Malgun Gothic"/>
              </a:rPr>
              <a:t>Box</a:t>
            </a:r>
            <a:endParaRPr sz="2000" dirty="0">
              <a:latin typeface="Malgun Gothic"/>
              <a:cs typeface="Malgun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79064" y="3242386"/>
            <a:ext cx="1238250" cy="109982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00"/>
              </a:spcBef>
            </a:pPr>
            <a:r>
              <a:rPr sz="2000" b="1" dirty="0">
                <a:latin typeface="Microsoft JhengHei UI"/>
                <a:cs typeface="Microsoft JhengHei UI"/>
              </a:rPr>
              <a:t>已有</a:t>
            </a:r>
            <a:endParaRPr sz="2000">
              <a:latin typeface="Microsoft JhengHei UI"/>
              <a:cs typeface="Microsoft JhengHei UI"/>
            </a:endParaRPr>
          </a:p>
          <a:p>
            <a:pPr marL="12700" marR="5080" algn="ctr">
              <a:lnSpc>
                <a:spcPts val="2860"/>
              </a:lnSpc>
              <a:spcBef>
                <a:spcPts val="40"/>
              </a:spcBef>
            </a:pPr>
            <a:r>
              <a:rPr sz="2000" b="1" spc="20" dirty="0">
                <a:latin typeface="Malgun Gothic"/>
                <a:cs typeface="Malgun Gothic"/>
              </a:rPr>
              <a:t>200</a:t>
            </a:r>
            <a:r>
              <a:rPr sz="2000" b="1" dirty="0">
                <a:latin typeface="Microsoft JhengHei UI"/>
                <a:cs typeface="Microsoft JhengHei UI"/>
              </a:rPr>
              <a:t>所住宅 參與</a:t>
            </a:r>
            <a:endParaRPr sz="2000">
              <a:latin typeface="Microsoft JhengHei UI"/>
              <a:cs typeface="Microsoft JhengHei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42359" y="3223512"/>
            <a:ext cx="1089025" cy="109982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00"/>
              </a:spcBef>
            </a:pPr>
            <a:r>
              <a:rPr sz="2000" b="1" dirty="0">
                <a:latin typeface="Microsoft JhengHei UI"/>
                <a:cs typeface="Microsoft JhengHei UI"/>
              </a:rPr>
              <a:t>已有</a:t>
            </a:r>
            <a:endParaRPr sz="2000">
              <a:latin typeface="Microsoft JhengHei UI"/>
              <a:cs typeface="Microsoft JhengHei UI"/>
            </a:endParaRPr>
          </a:p>
          <a:p>
            <a:pPr marL="12065" marR="5080" algn="ctr">
              <a:lnSpc>
                <a:spcPts val="2860"/>
              </a:lnSpc>
              <a:spcBef>
                <a:spcPts val="40"/>
              </a:spcBef>
            </a:pPr>
            <a:r>
              <a:rPr sz="2000" b="1" spc="25" dirty="0">
                <a:latin typeface="Malgun Gothic"/>
                <a:cs typeface="Malgun Gothic"/>
              </a:rPr>
              <a:t>3</a:t>
            </a:r>
            <a:r>
              <a:rPr sz="2000" b="1" spc="20" dirty="0">
                <a:latin typeface="Malgun Gothic"/>
                <a:cs typeface="Malgun Gothic"/>
              </a:rPr>
              <a:t>0</a:t>
            </a:r>
            <a:r>
              <a:rPr sz="2000" b="1" dirty="0">
                <a:latin typeface="Microsoft JhengHei UI"/>
                <a:cs typeface="Microsoft JhengHei UI"/>
              </a:rPr>
              <a:t>所學校 參與</a:t>
            </a:r>
            <a:endParaRPr sz="2000">
              <a:latin typeface="Microsoft JhengHei UI"/>
              <a:cs typeface="Microsoft JhengHei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79552" y="3242386"/>
            <a:ext cx="984885" cy="109982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-6985" algn="ctr">
              <a:lnSpc>
                <a:spcPct val="117900"/>
              </a:lnSpc>
              <a:spcBef>
                <a:spcPts val="70"/>
              </a:spcBef>
            </a:pPr>
            <a:r>
              <a:rPr sz="2000" b="1" dirty="0">
                <a:latin typeface="Microsoft JhengHei UI"/>
                <a:cs typeface="Microsoft JhengHei UI"/>
              </a:rPr>
              <a:t>已有 </a:t>
            </a:r>
            <a:r>
              <a:rPr sz="2000" b="1" spc="5" dirty="0">
                <a:latin typeface="Microsoft JhengHei UI"/>
                <a:cs typeface="Microsoft JhengHei UI"/>
              </a:rPr>
              <a:t> </a:t>
            </a:r>
            <a:r>
              <a:rPr sz="2000" b="1" spc="20" dirty="0">
                <a:latin typeface="Malgun Gothic"/>
                <a:cs typeface="Malgun Gothic"/>
              </a:rPr>
              <a:t>10</a:t>
            </a:r>
            <a:r>
              <a:rPr sz="2000" b="1" spc="25" dirty="0">
                <a:latin typeface="Malgun Gothic"/>
                <a:cs typeface="Malgun Gothic"/>
              </a:rPr>
              <a:t>0</a:t>
            </a:r>
            <a:r>
              <a:rPr sz="2000" b="1" dirty="0">
                <a:latin typeface="Microsoft JhengHei UI"/>
                <a:cs typeface="Microsoft JhengHei UI"/>
              </a:rPr>
              <a:t>間教 會</a:t>
            </a:r>
            <a:r>
              <a:rPr sz="2000" b="1" spc="15" dirty="0">
                <a:latin typeface="Microsoft JhengHei UI"/>
                <a:cs typeface="Microsoft JhengHei UI"/>
              </a:rPr>
              <a:t> </a:t>
            </a:r>
            <a:r>
              <a:rPr sz="2000" b="1" dirty="0">
                <a:latin typeface="Microsoft JhengHei UI"/>
                <a:cs typeface="Microsoft JhengHei UI"/>
              </a:rPr>
              <a:t>參與</a:t>
            </a:r>
            <a:endParaRPr sz="2000">
              <a:latin typeface="Microsoft JhengHei UI"/>
              <a:cs typeface="Microsoft JhengHei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76246" y="3223512"/>
            <a:ext cx="1343660" cy="109982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R="1905" algn="ctr">
              <a:lnSpc>
                <a:spcPct val="100000"/>
              </a:lnSpc>
              <a:spcBef>
                <a:spcPts val="500"/>
              </a:spcBef>
            </a:pPr>
            <a:r>
              <a:rPr sz="2000" b="1" dirty="0">
                <a:latin typeface="Microsoft JhengHei UI"/>
                <a:cs typeface="Microsoft JhengHei UI"/>
              </a:rPr>
              <a:t>已有</a:t>
            </a:r>
            <a:endParaRPr sz="2000">
              <a:latin typeface="Microsoft JhengHei UI"/>
              <a:cs typeface="Microsoft JhengHei UI"/>
            </a:endParaRPr>
          </a:p>
          <a:p>
            <a:pPr marL="12700" marR="5080" algn="ctr">
              <a:lnSpc>
                <a:spcPts val="2860"/>
              </a:lnSpc>
              <a:spcBef>
                <a:spcPts val="40"/>
              </a:spcBef>
            </a:pPr>
            <a:r>
              <a:rPr sz="2000" b="1" spc="20" dirty="0">
                <a:latin typeface="Malgun Gothic"/>
                <a:cs typeface="Malgun Gothic"/>
              </a:rPr>
              <a:t>5</a:t>
            </a:r>
            <a:r>
              <a:rPr sz="2000" b="1" spc="25" dirty="0">
                <a:latin typeface="Malgun Gothic"/>
                <a:cs typeface="Malgun Gothic"/>
              </a:rPr>
              <a:t>0</a:t>
            </a:r>
            <a:r>
              <a:rPr sz="2000" b="1" dirty="0">
                <a:latin typeface="Microsoft JhengHei UI"/>
                <a:cs typeface="Microsoft JhengHei UI"/>
              </a:rPr>
              <a:t>非牟</a:t>
            </a:r>
            <a:r>
              <a:rPr sz="2000" b="1" spc="5" dirty="0">
                <a:latin typeface="Microsoft JhengHei UI"/>
                <a:cs typeface="Microsoft JhengHei UI"/>
              </a:rPr>
              <a:t>利</a:t>
            </a:r>
            <a:r>
              <a:rPr sz="2000" b="1" dirty="0">
                <a:latin typeface="Microsoft JhengHei UI"/>
                <a:cs typeface="Microsoft JhengHei UI"/>
              </a:rPr>
              <a:t>機 構</a:t>
            </a:r>
            <a:r>
              <a:rPr sz="2000" b="1" spc="40" dirty="0">
                <a:latin typeface="Microsoft JhengHei UI"/>
                <a:cs typeface="Microsoft JhengHei UI"/>
              </a:rPr>
              <a:t> </a:t>
            </a:r>
            <a:r>
              <a:rPr sz="2000" b="1" dirty="0">
                <a:latin typeface="Microsoft JhengHei UI"/>
                <a:cs typeface="Microsoft JhengHei UI"/>
              </a:rPr>
              <a:t>參與</a:t>
            </a:r>
            <a:endParaRPr sz="2000">
              <a:latin typeface="Microsoft JhengHei UI"/>
              <a:cs typeface="Microsoft JhengHei U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769426" y="4373562"/>
            <a:ext cx="5601970" cy="511175"/>
            <a:chOff x="1769426" y="4373562"/>
            <a:chExt cx="5601970" cy="511175"/>
          </a:xfrm>
        </p:grpSpPr>
        <p:sp>
          <p:nvSpPr>
            <p:cNvPr id="15" name="object 15"/>
            <p:cNvSpPr/>
            <p:nvPr/>
          </p:nvSpPr>
          <p:spPr>
            <a:xfrm>
              <a:off x="1777363" y="4381500"/>
              <a:ext cx="5586095" cy="495300"/>
            </a:xfrm>
            <a:custGeom>
              <a:avLst/>
              <a:gdLst/>
              <a:ahLst/>
              <a:cxnLst/>
              <a:rect l="l" t="t" r="r" b="b"/>
              <a:pathLst>
                <a:path w="5586095" h="495300">
                  <a:moveTo>
                    <a:pt x="5586095" y="0"/>
                  </a:moveTo>
                  <a:lnTo>
                    <a:pt x="0" y="0"/>
                  </a:lnTo>
                  <a:lnTo>
                    <a:pt x="0" y="495300"/>
                  </a:lnTo>
                  <a:lnTo>
                    <a:pt x="5586095" y="495300"/>
                  </a:lnTo>
                  <a:lnTo>
                    <a:pt x="55860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77363" y="4381500"/>
              <a:ext cx="5586095" cy="495300"/>
            </a:xfrm>
            <a:custGeom>
              <a:avLst/>
              <a:gdLst/>
              <a:ahLst/>
              <a:cxnLst/>
              <a:rect l="l" t="t" r="r" b="b"/>
              <a:pathLst>
                <a:path w="5586095" h="495300">
                  <a:moveTo>
                    <a:pt x="0" y="495300"/>
                  </a:moveTo>
                  <a:lnTo>
                    <a:pt x="5586095" y="495300"/>
                  </a:lnTo>
                  <a:lnTo>
                    <a:pt x="5586095" y="0"/>
                  </a:lnTo>
                  <a:lnTo>
                    <a:pt x="0" y="0"/>
                  </a:lnTo>
                  <a:lnTo>
                    <a:pt x="0" y="495300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2391D93-838A-44F1-BF8A-0DAF3E4C60A0}"/>
              </a:ext>
            </a:extLst>
          </p:cNvPr>
          <p:cNvSpPr/>
          <p:nvPr/>
        </p:nvSpPr>
        <p:spPr>
          <a:xfrm>
            <a:off x="0" y="3105150"/>
            <a:ext cx="5029201" cy="20383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>
              <a:highlight>
                <a:srgbClr val="FFFF00"/>
              </a:highligh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CAB3CD-E5E3-4EB8-83FA-7063CF7ECBBE}"/>
              </a:ext>
            </a:extLst>
          </p:cNvPr>
          <p:cNvSpPr/>
          <p:nvPr/>
        </p:nvSpPr>
        <p:spPr>
          <a:xfrm>
            <a:off x="-21028" y="959360"/>
            <a:ext cx="9165027" cy="2145790"/>
          </a:xfrm>
          <a:prstGeom prst="rect">
            <a:avLst/>
          </a:prstGeom>
          <a:solidFill>
            <a:srgbClr val="00AFE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2" name="object 12"/>
          <p:cNvSpPr txBox="1">
            <a:spLocks noGrp="1"/>
          </p:cNvSpPr>
          <p:nvPr>
            <p:ph type="subTitle" idx="4"/>
          </p:nvPr>
        </p:nvSpPr>
        <p:spPr>
          <a:xfrm>
            <a:off x="1905000" y="2348241"/>
            <a:ext cx="68580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475" indent="0">
              <a:lnSpc>
                <a:spcPct val="100000"/>
              </a:lnSpc>
              <a:spcBef>
                <a:spcPts val="100"/>
              </a:spcBef>
              <a:buNone/>
              <a:tabLst>
                <a:tab pos="2588260" algn="l"/>
                <a:tab pos="4772660" algn="l"/>
              </a:tabLst>
            </a:pPr>
            <a:r>
              <a:rPr sz="2000" spc="10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收</a:t>
            </a:r>
            <a:r>
              <a:rPr sz="2000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集</a:t>
            </a:r>
            <a:r>
              <a:rPr lang="zh-CN" altLang="en-US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禮物</a:t>
            </a:r>
            <a:r>
              <a:rPr lang="en-HK" altLang="zh-CN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</a:t>
            </a:r>
            <a:r>
              <a:rPr lang="en-HK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</a:t>
            </a:r>
            <a:r>
              <a:rPr sz="2000" spc="10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檢</a:t>
            </a:r>
            <a:r>
              <a:rPr sz="2000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查</a:t>
            </a:r>
            <a:r>
              <a:rPr lang="en-HK" sz="20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</a:t>
            </a:r>
            <a:r>
              <a:rPr lang="zh-CN" altLang="en-US" sz="20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寫</a:t>
            </a:r>
            <a:r>
              <a:rPr lang="zh-CN" altLang="en-US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心意卡和</a:t>
            </a:r>
            <a:r>
              <a:rPr sz="2000" spc="5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派發</a:t>
            </a:r>
            <a:endParaRPr sz="2000" spc="5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347966" y="4478032"/>
            <a:ext cx="749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latin typeface="Arial"/>
                <a:cs typeface="Arial"/>
              </a:rPr>
              <a:t>&gt;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4567" y="243271"/>
            <a:ext cx="3679825" cy="11430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lang="zh-CN" altLang="en-US" sz="3100" b="1" spc="30" dirty="0">
                <a:latin typeface="Microsoft JhengHei UI"/>
                <a:cs typeface="Microsoft JhengHei UI"/>
              </a:rPr>
              <a:t>您可以如何參與</a:t>
            </a:r>
            <a:r>
              <a:rPr sz="3100" spc="5" dirty="0">
                <a:latin typeface="Impact"/>
                <a:cs typeface="Impact"/>
              </a:rPr>
              <a:t>:</a:t>
            </a:r>
            <a:endParaRPr sz="3100" dirty="0">
              <a:latin typeface="Impact"/>
              <a:cs typeface="Impact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endParaRPr sz="3100" dirty="0">
              <a:latin typeface="Impact"/>
              <a:cs typeface="Impac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530000" y="2472077"/>
            <a:ext cx="540000" cy="178435"/>
            <a:chOff x="3135819" y="3443414"/>
            <a:chExt cx="566420" cy="178435"/>
          </a:xfrm>
          <a:solidFill>
            <a:srgbClr val="FFFF00"/>
          </a:solidFill>
        </p:grpSpPr>
        <p:sp>
          <p:nvSpPr>
            <p:cNvPr id="7" name="object 7"/>
            <p:cNvSpPr/>
            <p:nvPr/>
          </p:nvSpPr>
          <p:spPr>
            <a:xfrm>
              <a:off x="3143756" y="3451352"/>
              <a:ext cx="550545" cy="162560"/>
            </a:xfrm>
            <a:custGeom>
              <a:avLst/>
              <a:gdLst/>
              <a:ahLst/>
              <a:cxnLst/>
              <a:rect l="l" t="t" r="r" b="b"/>
              <a:pathLst>
                <a:path w="550545" h="162560">
                  <a:moveTo>
                    <a:pt x="469264" y="0"/>
                  </a:moveTo>
                  <a:lnTo>
                    <a:pt x="469264" y="71882"/>
                  </a:lnTo>
                  <a:lnTo>
                    <a:pt x="0" y="71882"/>
                  </a:lnTo>
                  <a:lnTo>
                    <a:pt x="9143" y="81026"/>
                  </a:lnTo>
                  <a:lnTo>
                    <a:pt x="0" y="90170"/>
                  </a:lnTo>
                  <a:lnTo>
                    <a:pt x="469264" y="90170"/>
                  </a:lnTo>
                  <a:lnTo>
                    <a:pt x="469264" y="162052"/>
                  </a:lnTo>
                  <a:lnTo>
                    <a:pt x="550290" y="81026"/>
                  </a:lnTo>
                  <a:lnTo>
                    <a:pt x="469264" y="0"/>
                  </a:ln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43756" y="3451352"/>
              <a:ext cx="550545" cy="162560"/>
            </a:xfrm>
            <a:custGeom>
              <a:avLst/>
              <a:gdLst/>
              <a:ahLst/>
              <a:cxnLst/>
              <a:rect l="l" t="t" r="r" b="b"/>
              <a:pathLst>
                <a:path w="550545" h="162560">
                  <a:moveTo>
                    <a:pt x="0" y="71881"/>
                  </a:moveTo>
                  <a:lnTo>
                    <a:pt x="469265" y="71881"/>
                  </a:lnTo>
                  <a:lnTo>
                    <a:pt x="469265" y="0"/>
                  </a:lnTo>
                  <a:lnTo>
                    <a:pt x="550291" y="81025"/>
                  </a:lnTo>
                  <a:lnTo>
                    <a:pt x="469265" y="162051"/>
                  </a:lnTo>
                  <a:lnTo>
                    <a:pt x="469265" y="90169"/>
                  </a:lnTo>
                  <a:lnTo>
                    <a:pt x="0" y="90169"/>
                  </a:lnTo>
                  <a:lnTo>
                    <a:pt x="9144" y="81025"/>
                  </a:lnTo>
                  <a:lnTo>
                    <a:pt x="0" y="71881"/>
                  </a:lnTo>
                  <a:close/>
                </a:path>
              </a:pathLst>
            </a:custGeom>
            <a:grpFill/>
            <a:ln w="1587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610703" y="2449784"/>
            <a:ext cx="566420" cy="179070"/>
            <a:chOff x="5302440" y="3442905"/>
            <a:chExt cx="566420" cy="179070"/>
          </a:xfrm>
          <a:solidFill>
            <a:srgbClr val="FFFF00"/>
          </a:solidFill>
        </p:grpSpPr>
        <p:sp>
          <p:nvSpPr>
            <p:cNvPr id="10" name="object 10"/>
            <p:cNvSpPr/>
            <p:nvPr/>
          </p:nvSpPr>
          <p:spPr>
            <a:xfrm>
              <a:off x="5310378" y="3450844"/>
              <a:ext cx="550545" cy="163195"/>
            </a:xfrm>
            <a:custGeom>
              <a:avLst/>
              <a:gdLst/>
              <a:ahLst/>
              <a:cxnLst/>
              <a:rect l="l" t="t" r="r" b="b"/>
              <a:pathLst>
                <a:path w="550545" h="163195">
                  <a:moveTo>
                    <a:pt x="468629" y="0"/>
                  </a:moveTo>
                  <a:lnTo>
                    <a:pt x="468629" y="66547"/>
                  </a:lnTo>
                  <a:lnTo>
                    <a:pt x="0" y="66547"/>
                  </a:lnTo>
                  <a:lnTo>
                    <a:pt x="14985" y="81533"/>
                  </a:lnTo>
                  <a:lnTo>
                    <a:pt x="0" y="96519"/>
                  </a:lnTo>
                  <a:lnTo>
                    <a:pt x="468629" y="96519"/>
                  </a:lnTo>
                  <a:lnTo>
                    <a:pt x="468629" y="163194"/>
                  </a:lnTo>
                  <a:lnTo>
                    <a:pt x="550163" y="81533"/>
                  </a:lnTo>
                  <a:lnTo>
                    <a:pt x="468629" y="0"/>
                  </a:ln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10378" y="3450842"/>
              <a:ext cx="550545" cy="163195"/>
            </a:xfrm>
            <a:custGeom>
              <a:avLst/>
              <a:gdLst/>
              <a:ahLst/>
              <a:cxnLst/>
              <a:rect l="l" t="t" r="r" b="b"/>
              <a:pathLst>
                <a:path w="550545" h="163195">
                  <a:moveTo>
                    <a:pt x="0" y="66548"/>
                  </a:moveTo>
                  <a:lnTo>
                    <a:pt x="468630" y="66548"/>
                  </a:lnTo>
                  <a:lnTo>
                    <a:pt x="468630" y="0"/>
                  </a:lnTo>
                  <a:lnTo>
                    <a:pt x="550164" y="81534"/>
                  </a:lnTo>
                  <a:lnTo>
                    <a:pt x="468630" y="163195"/>
                  </a:lnTo>
                  <a:lnTo>
                    <a:pt x="468630" y="96520"/>
                  </a:lnTo>
                  <a:lnTo>
                    <a:pt x="0" y="96520"/>
                  </a:lnTo>
                  <a:lnTo>
                    <a:pt x="14986" y="81534"/>
                  </a:lnTo>
                  <a:lnTo>
                    <a:pt x="0" y="66548"/>
                  </a:lnTo>
                  <a:close/>
                </a:path>
              </a:pathLst>
            </a:custGeom>
            <a:grpFill/>
            <a:ln w="158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181600" y="3657396"/>
            <a:ext cx="376237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TW" altLang="en-US" sz="2400" spc="5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通過這</a:t>
            </a: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個活動，這些⼩禮物會化</a:t>
            </a:r>
            <a:r>
              <a:rPr lang="zh-CN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為</a:t>
            </a: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對</a:t>
            </a:r>
            <a:r>
              <a:rPr lang="zh-TW" altLang="en-US" sz="2400" spc="5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JhengHei UI"/>
              </a:rPr>
              <a:t>貧窮⼈</a:t>
            </a: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JhengHei UI"/>
              </a:rPr>
              <a:t>的祝福！</a:t>
            </a:r>
          </a:p>
        </p:txBody>
      </p:sp>
      <p:pic>
        <p:nvPicPr>
          <p:cNvPr id="5" name="object 5"/>
          <p:cNvPicPr>
            <a:picLocks noChangeAspect="1"/>
          </p:cNvPicPr>
          <p:nvPr/>
        </p:nvPicPr>
        <p:blipFill rotWithShape="1">
          <a:blip r:embed="rId2" cstate="print"/>
          <a:srcRect l="8280" r="6007"/>
          <a:stretch/>
        </p:blipFill>
        <p:spPr>
          <a:xfrm>
            <a:off x="1832421" y="1134432"/>
            <a:ext cx="1617343" cy="1051783"/>
          </a:xfrm>
          <a:prstGeom prst="rect">
            <a:avLst/>
          </a:prstGeom>
        </p:spPr>
      </p:pic>
      <p:pic>
        <p:nvPicPr>
          <p:cNvPr id="14" name="object 14"/>
          <p:cNvPicPr>
            <a:picLocks noChangeAspect="1"/>
          </p:cNvPicPr>
          <p:nvPr/>
        </p:nvPicPr>
        <p:blipFill rotWithShape="1">
          <a:blip r:embed="rId3" cstate="print"/>
          <a:srcRect b="5804"/>
          <a:stretch/>
        </p:blipFill>
        <p:spPr>
          <a:xfrm>
            <a:off x="4274806" y="1178170"/>
            <a:ext cx="1508790" cy="1038522"/>
          </a:xfrm>
          <a:prstGeom prst="rect">
            <a:avLst/>
          </a:prstGeom>
        </p:spPr>
      </p:pic>
      <p:pic>
        <p:nvPicPr>
          <p:cNvPr id="15" name="object 15"/>
          <p:cNvPicPr>
            <a:picLocks noChangeAspect="1"/>
          </p:cNvPicPr>
          <p:nvPr/>
        </p:nvPicPr>
        <p:blipFill rotWithShape="1">
          <a:blip r:embed="rId4" cstate="print"/>
          <a:srcRect t="10816" b="14514"/>
          <a:stretch/>
        </p:blipFill>
        <p:spPr>
          <a:xfrm>
            <a:off x="6787884" y="1178170"/>
            <a:ext cx="1042573" cy="103852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56B3D49-C1B0-4F52-8327-AE6C757582C9}"/>
              </a:ext>
            </a:extLst>
          </p:cNvPr>
          <p:cNvSpPr txBox="1"/>
          <p:nvPr/>
        </p:nvSpPr>
        <p:spPr>
          <a:xfrm>
            <a:off x="199625" y="1690806"/>
            <a:ext cx="1481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u="sng" dirty="0">
                <a:solidFill>
                  <a:schemeClr val="bg1"/>
                </a:solidFill>
              </a:rPr>
              <a:t>實體參與</a:t>
            </a:r>
            <a:endParaRPr lang="en-HK" altLang="zh-CN" sz="2400" u="sng" dirty="0">
              <a:solidFill>
                <a:schemeClr val="bg1"/>
              </a:solidFill>
            </a:endParaRPr>
          </a:p>
          <a:p>
            <a:r>
              <a:rPr lang="zh-CN" altLang="en-US" sz="1200" u="sng" dirty="0">
                <a:solidFill>
                  <a:schemeClr val="bg1"/>
                </a:solidFill>
              </a:rPr>
              <a:t>可以參與任何一個或多過一個步驟</a:t>
            </a:r>
            <a:endParaRPr lang="en-HK" sz="1100" u="sng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825962-4D57-4A63-B5ED-DF35DFE2F0D6}"/>
              </a:ext>
            </a:extLst>
          </p:cNvPr>
          <p:cNvSpPr txBox="1"/>
          <p:nvPr/>
        </p:nvSpPr>
        <p:spPr>
          <a:xfrm>
            <a:off x="-10674" y="3186024"/>
            <a:ext cx="1458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u="sng" dirty="0"/>
              <a:t>網上捐款參與</a:t>
            </a:r>
            <a:endParaRPr lang="en-HK" sz="1600" u="sng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1D9171-EFE3-4F18-9FAE-F3AF86621FAD}"/>
              </a:ext>
            </a:extLst>
          </p:cNvPr>
          <p:cNvSpPr txBox="1"/>
          <p:nvPr/>
        </p:nvSpPr>
        <p:spPr>
          <a:xfrm>
            <a:off x="-7581" y="3561510"/>
            <a:ext cx="4093347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到</a:t>
            </a:r>
            <a:r>
              <a:rPr lang="en-HK" altLang="zh-TW" sz="16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PeaceBox</a:t>
            </a:r>
            <a:r>
              <a:rPr lang="zh-CN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網站</a:t>
            </a:r>
            <a:endParaRPr lang="en-HK" altLang="zh-CN" sz="1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HK" altLang="zh-CN" sz="1600" dirty="0">
                <a:latin typeface="Microsoft JhengHei UI" panose="020B0604030504040204" pitchFamily="34" charset="-120"/>
                <a:ea typeface="Microsoft JhengHei UI" panose="020B0604030504040204" pitchFamily="34" charset="-120"/>
                <a:hlinkClick r:id="rId5"/>
              </a:rPr>
              <a:t>https://www.hkcnp-loveinaction.org.hk/</a:t>
            </a:r>
            <a:r>
              <a:rPr lang="en-HK" altLang="zh-CN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</a:p>
          <a:p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義購 </a:t>
            </a:r>
            <a:r>
              <a:rPr lang="en-US" altLang="zh-TW" sz="16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PeaceBox</a:t>
            </a:r>
            <a:r>
              <a:rPr lang="en-US" altLang="zh-TW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物資包，大會經由教會及</a:t>
            </a:r>
            <a:r>
              <a:rPr lang="en-US" altLang="zh-TW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NGO</a:t>
            </a:r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網絡，派發到有需要的基層手上。</a:t>
            </a:r>
            <a:endParaRPr lang="en-HK" sz="1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563ABF8-A2A9-4CC7-B4B0-E6CB41844425}"/>
              </a:ext>
            </a:extLst>
          </p:cNvPr>
          <p:cNvGrpSpPr/>
          <p:nvPr/>
        </p:nvGrpSpPr>
        <p:grpSpPr>
          <a:xfrm>
            <a:off x="6957113" y="147430"/>
            <a:ext cx="1841104" cy="705441"/>
            <a:chOff x="6957113" y="147430"/>
            <a:chExt cx="1841104" cy="705441"/>
          </a:xfrm>
        </p:grpSpPr>
        <p:pic>
          <p:nvPicPr>
            <p:cNvPr id="3" name="object 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48600" y="262958"/>
              <a:ext cx="949617" cy="551813"/>
            </a:xfrm>
            <a:prstGeom prst="rect">
              <a:avLst/>
            </a:prstGeom>
          </p:spPr>
        </p:pic>
        <p:pic>
          <p:nvPicPr>
            <p:cNvPr id="23" name="object 7">
              <a:extLst>
                <a:ext uri="{FF2B5EF4-FFF2-40B4-BE49-F238E27FC236}">
                  <a16:creationId xmlns:a16="http://schemas.microsoft.com/office/drawing/2014/main" id="{34C5CAFE-DECF-4FB4-A5C6-36ACD64CB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57113" y="147430"/>
              <a:ext cx="781706" cy="705441"/>
            </a:xfrm>
            <a:prstGeom prst="rect">
              <a:avLst/>
            </a:prstGeom>
          </p:spPr>
        </p:pic>
      </p:grpSp>
      <p:pic>
        <p:nvPicPr>
          <p:cNvPr id="19" name="圖片 18">
            <a:extLst>
              <a:ext uri="{FF2B5EF4-FFF2-40B4-BE49-F238E27FC236}">
                <a16:creationId xmlns:a16="http://schemas.microsoft.com/office/drawing/2014/main" id="{656673D8-52E1-5AAA-CC12-F30757045E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529" y="3623305"/>
            <a:ext cx="895350" cy="895350"/>
          </a:xfrm>
          <a:prstGeom prst="rect">
            <a:avLst/>
          </a:prstGeom>
        </p:spPr>
      </p:pic>
      <p:sp>
        <p:nvSpPr>
          <p:cNvPr id="33" name="文字方塊 32">
            <a:extLst>
              <a:ext uri="{FF2B5EF4-FFF2-40B4-BE49-F238E27FC236}">
                <a16:creationId xmlns:a16="http://schemas.microsoft.com/office/drawing/2014/main" id="{975FD4F5-02A4-1E80-8A6A-A5D3B3DEA457}"/>
              </a:ext>
            </a:extLst>
          </p:cNvPr>
          <p:cNvSpPr txBox="1"/>
          <p:nvPr/>
        </p:nvSpPr>
        <p:spPr>
          <a:xfrm>
            <a:off x="3933869" y="3158690"/>
            <a:ext cx="11715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dirty="0" err="1"/>
              <a:t>捐款請到</a:t>
            </a:r>
            <a:endParaRPr lang="en-H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</TotalTime>
  <Words>705</Words>
  <Application>Microsoft Office PowerPoint</Application>
  <PresentationFormat>如螢幕大小 (16:9)</PresentationFormat>
  <Paragraphs>108</Paragraphs>
  <Slides>17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8" baseType="lpstr">
      <vt:lpstr>Arimo</vt:lpstr>
      <vt:lpstr>Heiti SC</vt:lpstr>
      <vt:lpstr>Malgun Gothic</vt:lpstr>
      <vt:lpstr>Microsoft JhengHei UI</vt:lpstr>
      <vt:lpstr>Microsoft YaHei UI</vt:lpstr>
      <vt:lpstr>MS Gothic</vt:lpstr>
      <vt:lpstr>Arial</vt:lpstr>
      <vt:lpstr>Calibri</vt:lpstr>
      <vt:lpstr>Calibri Light</vt:lpstr>
      <vt:lpstr>Impact</vt:lpstr>
      <vt:lpstr>Office Theme</vt:lpstr>
      <vt:lpstr>PowerPoint 簡報</vt:lpstr>
      <vt:lpstr>PowerPoint 簡報</vt:lpstr>
      <vt:lpstr>PeaceBox 2024 時間表</vt:lpstr>
      <vt:lpstr>關於我們</vt:lpstr>
      <vt:lpstr>關於我們</vt:lpstr>
      <vt:lpstr>過往復活節慶祝活動主題</vt:lpstr>
      <vt:lpstr>活動成果</vt:lpstr>
      <vt:lpstr>活動成果</vt:lpstr>
      <vt:lpstr>PowerPoint 簡報</vt:lpstr>
      <vt:lpstr>PowerPoint 簡報</vt:lpstr>
      <vt:lpstr>PowerPoint 簡報</vt:lpstr>
      <vt:lpstr>PowerPoint 簡報</vt:lpstr>
      <vt:lpstr>PowerPoint 簡報</vt:lpstr>
      <vt:lpstr>履行企業責任，關懷社區</vt:lpstr>
      <vt:lpstr>鼓勵學生一同參與，建立樂於分享的價值觀，散播愛心。</vt:lpstr>
      <vt:lpstr>更多教關資訊：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Peacebox timeline &amp; introdution to UCCKE</dc:title>
  <dc:creator>Rhythm</dc:creator>
  <cp:lastModifiedBy>EthanChu</cp:lastModifiedBy>
  <cp:revision>19</cp:revision>
  <cp:lastPrinted>2023-09-26T07:07:12Z</cp:lastPrinted>
  <dcterms:created xsi:type="dcterms:W3CDTF">2021-11-05T07:25:14Z</dcterms:created>
  <dcterms:modified xsi:type="dcterms:W3CDTF">2024-01-04T09:51:26Z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2021-10-08T00:00:00Z</vt:filetime>
  </property>
  <property fmtid="{D5CDD505-2E9C-101B-9397-08002B2CF9AE}" pid="3" name="Creator">
    <vt:lpwstr>Keynote</vt:lpwstr>
  </property>
  <property fmtid="{D5CDD505-2E9C-101B-9397-08002B2CF9AE}" pid="4" name="LastSaved">
    <vt:filetime>2021-11-05T00:00:00Z</vt:filetime>
  </property>
</Properties>
</file>