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9296400" cy="7010400"/>
  <p:embeddedFontLst>
    <p:embeddedFont>
      <p:font typeface="Arial Black" panose="020B0A0402010202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  <p:embeddedFont>
      <p:font typeface="Malgun Gothic" panose="020B0503020000020004" pitchFamily="34" charset="-127"/>
      <p:regular r:id="rId29"/>
      <p:bold r:id="rId30"/>
    </p:embeddedFont>
    <p:embeddedFont>
      <p:font typeface="MS Gothic" panose="020B0609070205080204" pitchFamily="49" charset="-128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HNvGI0hGoeRpOlCjPXx+LFi2w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00"/>
    <p:restoredTop sz="94694"/>
  </p:normalViewPr>
  <p:slideViewPr>
    <p:cSldViewPr snapToGrid="0">
      <p:cViewPr varScale="1">
        <p:scale>
          <a:sx n="93" d="100"/>
          <a:sy n="93" d="100"/>
        </p:scale>
        <p:origin x="222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43" tIns="104343" rIns="104343" bIns="10434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c48322f06_0_67:notes"/>
          <p:cNvSpPr txBox="1">
            <a:spLocks noGrp="1"/>
          </p:cNvSpPr>
          <p:nvPr>
            <p:ph type="body" idx="1"/>
          </p:nvPr>
        </p:nvSpPr>
        <p:spPr>
          <a:xfrm>
            <a:off x="929640" y="3373215"/>
            <a:ext cx="7437120" cy="2760818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8" name="Google Shape;208;g27c48322f0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7c48322f06_0_80:notes"/>
          <p:cNvSpPr txBox="1">
            <a:spLocks noGrp="1"/>
          </p:cNvSpPr>
          <p:nvPr>
            <p:ph type="body" idx="1"/>
          </p:nvPr>
        </p:nvSpPr>
        <p:spPr>
          <a:xfrm>
            <a:off x="929640" y="3373215"/>
            <a:ext cx="7437120" cy="2760818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2" name="Google Shape;222;g27c48322f0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7c48322f06_0_310:notes"/>
          <p:cNvSpPr txBox="1">
            <a:spLocks noGrp="1"/>
          </p:cNvSpPr>
          <p:nvPr>
            <p:ph type="body" idx="1"/>
          </p:nvPr>
        </p:nvSpPr>
        <p:spPr>
          <a:xfrm>
            <a:off x="929640" y="3373215"/>
            <a:ext cx="7437120" cy="2760818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8" name="Google Shape;228;g27c48322f06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c48322f06_0_191:notes"/>
          <p:cNvSpPr txBox="1">
            <a:spLocks noGrp="1"/>
          </p:cNvSpPr>
          <p:nvPr>
            <p:ph type="body" idx="1"/>
          </p:nvPr>
        </p:nvSpPr>
        <p:spPr>
          <a:xfrm>
            <a:off x="929640" y="3373215"/>
            <a:ext cx="7437120" cy="2760818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4" name="Google Shape;74;g27c48322f06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662635" y="274700"/>
            <a:ext cx="781872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662635" y="274700"/>
            <a:ext cx="781872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1863263" y="1956344"/>
            <a:ext cx="5417472" cy="151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>
                <a:solidFill>
                  <a:srgbClr val="2DA1D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0" y="190500"/>
            <a:ext cx="8953500" cy="4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/>
          <p:nvPr/>
        </p:nvSpPr>
        <p:spPr>
          <a:xfrm>
            <a:off x="5182742" y="1953996"/>
            <a:ext cx="300990" cy="462280"/>
          </a:xfrm>
          <a:custGeom>
            <a:avLst/>
            <a:gdLst/>
            <a:ahLst/>
            <a:cxnLst/>
            <a:rect l="l" t="t" r="r" b="b"/>
            <a:pathLst>
              <a:path w="300989" h="462280" extrusionOk="0">
                <a:moveTo>
                  <a:pt x="300621" y="0"/>
                </a:moveTo>
                <a:lnTo>
                  <a:pt x="0" y="0"/>
                </a:lnTo>
                <a:lnTo>
                  <a:pt x="0" y="461670"/>
                </a:lnTo>
                <a:lnTo>
                  <a:pt x="300621" y="461670"/>
                </a:lnTo>
                <a:lnTo>
                  <a:pt x="300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0"/>
          <p:cNvSpPr txBox="1">
            <a:spLocks noGrp="1"/>
          </p:cNvSpPr>
          <p:nvPr>
            <p:ph type="ctrTitle"/>
          </p:nvPr>
        </p:nvSpPr>
        <p:spPr>
          <a:xfrm>
            <a:off x="3116834" y="1715973"/>
            <a:ext cx="2910331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662635" y="274700"/>
            <a:ext cx="781872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1129995" y="1507363"/>
            <a:ext cx="304736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OBJECT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7c48322f06_0_18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27c48322f06_0_18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27c48322f06_0_1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7c48322f06_0_186"/>
          <p:cNvSpPr txBox="1">
            <a:spLocks noGrp="1"/>
          </p:cNvSpPr>
          <p:nvPr>
            <p:ph type="title"/>
          </p:nvPr>
        </p:nvSpPr>
        <p:spPr>
          <a:xfrm>
            <a:off x="3319653" y="852627"/>
            <a:ext cx="25047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iti SC"/>
              <a:buNone/>
              <a:defRPr sz="2400" b="1" i="0">
                <a:solidFill>
                  <a:schemeClr val="lt1"/>
                </a:solidFill>
                <a:latin typeface="Heiti SC"/>
                <a:ea typeface="Heiti SC"/>
                <a:cs typeface="Heiti SC"/>
                <a:sym typeface="Heiti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7c48322f06_0_18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27c48322f06_0_18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27c48322f06_0_18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62635" y="274700"/>
            <a:ext cx="781872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1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1863263" y="1956344"/>
            <a:ext cx="5417472" cy="151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2DA1D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kcnp/" TargetMode="External"/><Relationship Id="rId3" Type="http://schemas.openxmlformats.org/officeDocument/2006/relationships/image" Target="../media/image41.png"/><Relationship Id="rId7" Type="http://schemas.openxmlformats.org/officeDocument/2006/relationships/hyperlink" Target="http://www.hkcnp.org.h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kcnp-loveinaction.org.hk/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www.hkcnp.org.hk/core_services/love_in_action/peacebox_2024_english_version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42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kcnp-loveinaction.org.hk/" TargetMode="External"/><Relationship Id="rId5" Type="http://schemas.openxmlformats.org/officeDocument/2006/relationships/image" Target="../media/image19.jpg"/><Relationship Id="rId10" Type="http://schemas.openxmlformats.org/officeDocument/2006/relationships/image" Target="../media/image6.png"/><Relationship Id="rId4" Type="http://schemas.openxmlformats.org/officeDocument/2006/relationships/image" Target="../media/image18.jp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"/>
          <p:cNvGrpSpPr/>
          <p:nvPr/>
        </p:nvGrpSpPr>
        <p:grpSpPr>
          <a:xfrm>
            <a:off x="5938265" y="3406053"/>
            <a:ext cx="1443609" cy="77470"/>
            <a:chOff x="5938265" y="3406053"/>
            <a:chExt cx="1443609" cy="77470"/>
          </a:xfrm>
        </p:grpSpPr>
        <p:sp>
          <p:nvSpPr>
            <p:cNvPr id="55" name="Google Shape;55;p1"/>
            <p:cNvSpPr/>
            <p:nvPr/>
          </p:nvSpPr>
          <p:spPr>
            <a:xfrm>
              <a:off x="5938265" y="3406053"/>
              <a:ext cx="721995" cy="77470"/>
            </a:xfrm>
            <a:custGeom>
              <a:avLst/>
              <a:gdLst/>
              <a:ahLst/>
              <a:cxnLst/>
              <a:rect l="l" t="t" r="r" b="b"/>
              <a:pathLst>
                <a:path w="721995" h="77470" extrusionOk="0">
                  <a:moveTo>
                    <a:pt x="721804" y="0"/>
                  </a:moveTo>
                  <a:lnTo>
                    <a:pt x="0" y="0"/>
                  </a:lnTo>
                  <a:lnTo>
                    <a:pt x="0" y="77175"/>
                  </a:lnTo>
                  <a:lnTo>
                    <a:pt x="721804" y="77175"/>
                  </a:lnTo>
                  <a:lnTo>
                    <a:pt x="721804" y="0"/>
                  </a:lnTo>
                  <a:close/>
                </a:path>
              </a:pathLst>
            </a:custGeom>
            <a:solidFill>
              <a:srgbClr val="FF961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6659879" y="3406053"/>
              <a:ext cx="721995" cy="77470"/>
            </a:xfrm>
            <a:custGeom>
              <a:avLst/>
              <a:gdLst/>
              <a:ahLst/>
              <a:cxnLst/>
              <a:rect l="l" t="t" r="r" b="b"/>
              <a:pathLst>
                <a:path w="721995" h="77470" extrusionOk="0">
                  <a:moveTo>
                    <a:pt x="721804" y="0"/>
                  </a:moveTo>
                  <a:lnTo>
                    <a:pt x="0" y="0"/>
                  </a:lnTo>
                  <a:lnTo>
                    <a:pt x="0" y="77175"/>
                  </a:lnTo>
                  <a:lnTo>
                    <a:pt x="721804" y="77175"/>
                  </a:lnTo>
                  <a:lnTo>
                    <a:pt x="721804" y="0"/>
                  </a:lnTo>
                  <a:close/>
                </a:path>
              </a:pathLst>
            </a:custGeom>
            <a:solidFill>
              <a:srgbClr val="F1015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1"/>
          <p:cNvGrpSpPr/>
          <p:nvPr/>
        </p:nvGrpSpPr>
        <p:grpSpPr>
          <a:xfrm>
            <a:off x="0" y="3406053"/>
            <a:ext cx="5938583" cy="77470"/>
            <a:chOff x="0" y="3406053"/>
            <a:chExt cx="5938583" cy="77470"/>
          </a:xfrm>
        </p:grpSpPr>
        <p:sp>
          <p:nvSpPr>
            <p:cNvPr id="58" name="Google Shape;58;p1"/>
            <p:cNvSpPr/>
            <p:nvPr/>
          </p:nvSpPr>
          <p:spPr>
            <a:xfrm>
              <a:off x="0" y="3406053"/>
              <a:ext cx="721995" cy="77470"/>
            </a:xfrm>
            <a:custGeom>
              <a:avLst/>
              <a:gdLst/>
              <a:ahLst/>
              <a:cxnLst/>
              <a:rect l="l" t="t" r="r" b="b"/>
              <a:pathLst>
                <a:path w="721995" h="77470" extrusionOk="0">
                  <a:moveTo>
                    <a:pt x="721804" y="0"/>
                  </a:moveTo>
                  <a:lnTo>
                    <a:pt x="0" y="0"/>
                  </a:lnTo>
                  <a:lnTo>
                    <a:pt x="0" y="77175"/>
                  </a:lnTo>
                  <a:lnTo>
                    <a:pt x="721804" y="77175"/>
                  </a:lnTo>
                  <a:lnTo>
                    <a:pt x="721804" y="0"/>
                  </a:lnTo>
                  <a:close/>
                </a:path>
              </a:pathLst>
            </a:custGeom>
            <a:solidFill>
              <a:srgbClr val="7DCE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21423" y="3406053"/>
              <a:ext cx="5217160" cy="77470"/>
            </a:xfrm>
            <a:custGeom>
              <a:avLst/>
              <a:gdLst/>
              <a:ahLst/>
              <a:cxnLst/>
              <a:rect l="l" t="t" r="r" b="b"/>
              <a:pathLst>
                <a:path w="5217160" h="77470" extrusionOk="0">
                  <a:moveTo>
                    <a:pt x="5216652" y="0"/>
                  </a:moveTo>
                  <a:lnTo>
                    <a:pt x="0" y="0"/>
                  </a:lnTo>
                  <a:lnTo>
                    <a:pt x="0" y="77175"/>
                  </a:lnTo>
                  <a:lnTo>
                    <a:pt x="5216652" y="77175"/>
                  </a:lnTo>
                  <a:lnTo>
                    <a:pt x="5216652" y="0"/>
                  </a:lnTo>
                  <a:close/>
                </a:path>
              </a:pathLst>
            </a:custGeom>
            <a:solidFill>
              <a:srgbClr val="2085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1"/>
          <p:cNvGrpSpPr/>
          <p:nvPr/>
        </p:nvGrpSpPr>
        <p:grpSpPr>
          <a:xfrm>
            <a:off x="7005955" y="3645433"/>
            <a:ext cx="1937893" cy="1292479"/>
            <a:chOff x="7005955" y="3645433"/>
            <a:chExt cx="1937893" cy="1292479"/>
          </a:xfrm>
        </p:grpSpPr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89648" y="3784091"/>
              <a:ext cx="1837944" cy="111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05955" y="3645433"/>
              <a:ext cx="1937893" cy="12924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"/>
          <p:cNvSpPr txBox="1">
            <a:spLocks noGrp="1"/>
          </p:cNvSpPr>
          <p:nvPr>
            <p:ph type="title"/>
          </p:nvPr>
        </p:nvSpPr>
        <p:spPr>
          <a:xfrm>
            <a:off x="1740154" y="2682367"/>
            <a:ext cx="403796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CARE for the Poor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2085C5"/>
                </a:solidFill>
                <a:latin typeface="Arial"/>
                <a:ea typeface="Arial"/>
                <a:cs typeface="Arial"/>
                <a:sym typeface="Arial"/>
              </a:rPr>
              <a:t>Transform your Compassion into Action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946" y="335371"/>
            <a:ext cx="1948611" cy="176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BDBFCF-3081-F240-B5D4-FA405ECA7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03" y="1064881"/>
            <a:ext cx="6324600" cy="3908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E88DD-F8D8-38FC-9C89-33238AA1A772}"/>
              </a:ext>
            </a:extLst>
          </p:cNvPr>
          <p:cNvSpPr txBox="1"/>
          <p:nvPr/>
        </p:nvSpPr>
        <p:spPr>
          <a:xfrm>
            <a:off x="422551" y="329685"/>
            <a:ext cx="5661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HK" sz="1600" b="1" dirty="0">
                <a:solidFill>
                  <a:srgbClr val="000000"/>
                </a:solidFill>
                <a:effectLst/>
                <a:latin typeface="poppins-semibold"/>
              </a:rPr>
              <a:t>What kind of supplies is suitable for donation to the underprivileged community? </a:t>
            </a:r>
          </a:p>
        </p:txBody>
      </p:sp>
      <p:grpSp>
        <p:nvGrpSpPr>
          <p:cNvPr id="7" name="Google Shape;171;p8">
            <a:extLst>
              <a:ext uri="{FF2B5EF4-FFF2-40B4-BE49-F238E27FC236}">
                <a16:creationId xmlns:a16="http://schemas.microsoft.com/office/drawing/2014/main" id="{656D66FA-C2EF-2188-969F-7599ED12C46F}"/>
              </a:ext>
            </a:extLst>
          </p:cNvPr>
          <p:cNvGrpSpPr/>
          <p:nvPr/>
        </p:nvGrpSpPr>
        <p:grpSpPr>
          <a:xfrm>
            <a:off x="6698797" y="37081"/>
            <a:ext cx="2250749" cy="862401"/>
            <a:chOff x="6957113" y="147430"/>
            <a:chExt cx="1841104" cy="705441"/>
          </a:xfrm>
        </p:grpSpPr>
        <p:pic>
          <p:nvPicPr>
            <p:cNvPr id="8" name="Google Shape;172;p8">
              <a:extLst>
                <a:ext uri="{FF2B5EF4-FFF2-40B4-BE49-F238E27FC236}">
                  <a16:creationId xmlns:a16="http://schemas.microsoft.com/office/drawing/2014/main" id="{2EACA17F-1849-FE96-6D08-F88AC692779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48600" y="262958"/>
              <a:ext cx="949617" cy="551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73;p8">
              <a:extLst>
                <a:ext uri="{FF2B5EF4-FFF2-40B4-BE49-F238E27FC236}">
                  <a16:creationId xmlns:a16="http://schemas.microsoft.com/office/drawing/2014/main" id="{EEE370DD-8572-686B-2E86-98F18E471F9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57113" y="147430"/>
              <a:ext cx="781706" cy="7054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3A866A-C065-16F7-6254-8C06E1F30394}"/>
              </a:ext>
            </a:extLst>
          </p:cNvPr>
          <p:cNvSpPr txBox="1"/>
          <p:nvPr/>
        </p:nvSpPr>
        <p:spPr>
          <a:xfrm>
            <a:off x="6836127" y="1588090"/>
            <a:ext cx="21959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i="0" dirty="0">
                <a:solidFill>
                  <a:srgbClr val="000000"/>
                </a:solidFill>
                <a:effectLst/>
                <a:latin typeface="avenir-lt-w01_35-light1475496"/>
              </a:rPr>
              <a:t>Every donating items to </a:t>
            </a:r>
            <a:r>
              <a:rPr lang="en-HK" sz="2000" b="1" i="0" dirty="0" err="1">
                <a:solidFill>
                  <a:srgbClr val="000000"/>
                </a:solidFill>
                <a:effectLst/>
                <a:latin typeface="avenir-lt-w01_35-light1475496"/>
              </a:rPr>
              <a:t>PeaceBox</a:t>
            </a:r>
            <a:r>
              <a:rPr lang="en-HK" sz="2000" b="1" i="0" dirty="0">
                <a:solidFill>
                  <a:srgbClr val="000000"/>
                </a:solidFill>
                <a:effectLst/>
                <a:latin typeface="avenir-lt-w01_35-light1475496"/>
              </a:rPr>
              <a:t> must be NEW, therefore, any used or second- hand products are not suitable for donation. 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D20AD9-73C1-7D7E-C038-3D523F2C2AF1}"/>
              </a:ext>
            </a:extLst>
          </p:cNvPr>
          <p:cNvSpPr txBox="1"/>
          <p:nvPr/>
        </p:nvSpPr>
        <p:spPr>
          <a:xfrm rot="863044">
            <a:off x="3660548" y="649381"/>
            <a:ext cx="16349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HK" sz="4800" b="1" dirty="0">
                <a:solidFill>
                  <a:srgbClr val="00B050"/>
                </a:solidFill>
                <a:effectLst/>
                <a:latin typeface="poppins-semibold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62131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71;p8">
            <a:extLst>
              <a:ext uri="{FF2B5EF4-FFF2-40B4-BE49-F238E27FC236}">
                <a16:creationId xmlns:a16="http://schemas.microsoft.com/office/drawing/2014/main" id="{504B5B5B-0270-8CA6-281E-042597E48F64}"/>
              </a:ext>
            </a:extLst>
          </p:cNvPr>
          <p:cNvGrpSpPr/>
          <p:nvPr/>
        </p:nvGrpSpPr>
        <p:grpSpPr>
          <a:xfrm>
            <a:off x="6698797" y="37081"/>
            <a:ext cx="2250749" cy="862401"/>
            <a:chOff x="6957113" y="147430"/>
            <a:chExt cx="1841104" cy="705441"/>
          </a:xfrm>
        </p:grpSpPr>
        <p:pic>
          <p:nvPicPr>
            <p:cNvPr id="10" name="Google Shape;172;p8">
              <a:extLst>
                <a:ext uri="{FF2B5EF4-FFF2-40B4-BE49-F238E27FC236}">
                  <a16:creationId xmlns:a16="http://schemas.microsoft.com/office/drawing/2014/main" id="{792989DF-EBF7-059D-BAA9-EB12C3543DE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848600" y="262958"/>
              <a:ext cx="949617" cy="551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73;p8">
              <a:extLst>
                <a:ext uri="{FF2B5EF4-FFF2-40B4-BE49-F238E27FC236}">
                  <a16:creationId xmlns:a16="http://schemas.microsoft.com/office/drawing/2014/main" id="{94AAED96-CA6A-E365-E9A4-5F43BD1A4BF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57113" y="147430"/>
              <a:ext cx="781706" cy="7054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F5E29B1-CCC4-2652-BA41-BF2F4004D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75" y="1066646"/>
            <a:ext cx="5661008" cy="38222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95BDC7-9E71-56AE-B373-6E08DA175C84}"/>
              </a:ext>
            </a:extLst>
          </p:cNvPr>
          <p:cNvSpPr txBox="1"/>
          <p:nvPr/>
        </p:nvSpPr>
        <p:spPr>
          <a:xfrm>
            <a:off x="6677506" y="1511244"/>
            <a:ext cx="22222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i="0" dirty="0">
                <a:solidFill>
                  <a:srgbClr val="000000"/>
                </a:solidFill>
                <a:effectLst/>
                <a:latin typeface="avenir-lt-w01_35-light1475496"/>
              </a:rPr>
              <a:t>Every donating items to </a:t>
            </a:r>
            <a:r>
              <a:rPr lang="en-HK" sz="2000" b="1" i="0" dirty="0" err="1">
                <a:solidFill>
                  <a:srgbClr val="000000"/>
                </a:solidFill>
                <a:effectLst/>
                <a:latin typeface="avenir-lt-w01_35-light1475496"/>
              </a:rPr>
              <a:t>PeaceBox</a:t>
            </a:r>
            <a:r>
              <a:rPr lang="en-HK" sz="2000" b="1" i="0" dirty="0">
                <a:solidFill>
                  <a:srgbClr val="000000"/>
                </a:solidFill>
                <a:effectLst/>
                <a:latin typeface="avenir-lt-w01_35-light1475496"/>
              </a:rPr>
              <a:t> must be NEW, therefore, any used or second- hand products are not suitable for donation. </a:t>
            </a:r>
            <a:endParaRPr 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9AC3CF-02CF-6460-7153-09BA377A34D4}"/>
              </a:ext>
            </a:extLst>
          </p:cNvPr>
          <p:cNvSpPr txBox="1"/>
          <p:nvPr/>
        </p:nvSpPr>
        <p:spPr>
          <a:xfrm>
            <a:off x="422551" y="329685"/>
            <a:ext cx="5661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HK" sz="1600" b="1" dirty="0">
                <a:solidFill>
                  <a:srgbClr val="000000"/>
                </a:solidFill>
                <a:effectLst/>
                <a:latin typeface="poppins-semibold"/>
              </a:rPr>
              <a:t>What kind of supplies is suitable for donation to the underprivileged community?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E58BBD-EF28-1EA2-45BF-FBAF15842773}"/>
              </a:ext>
            </a:extLst>
          </p:cNvPr>
          <p:cNvSpPr txBox="1"/>
          <p:nvPr/>
        </p:nvSpPr>
        <p:spPr>
          <a:xfrm rot="863044">
            <a:off x="3610892" y="651148"/>
            <a:ext cx="16349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HK" sz="4800" b="1" dirty="0">
                <a:solidFill>
                  <a:srgbClr val="C00000"/>
                </a:solidFill>
                <a:effectLst/>
                <a:latin typeface="poppins-semibold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57302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3613" y="0"/>
            <a:ext cx="2436622" cy="32487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9"/>
          <p:cNvGrpSpPr/>
          <p:nvPr/>
        </p:nvGrpSpPr>
        <p:grpSpPr>
          <a:xfrm>
            <a:off x="786956" y="42659"/>
            <a:ext cx="7486014" cy="5058181"/>
            <a:chOff x="1143000" y="0"/>
            <a:chExt cx="7486014" cy="5058181"/>
          </a:xfrm>
        </p:grpSpPr>
        <p:pic>
          <p:nvPicPr>
            <p:cNvPr id="180" name="Google Shape;18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3000" y="0"/>
              <a:ext cx="2113026" cy="3841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03144" y="3173120"/>
              <a:ext cx="3351149" cy="1885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48273" y="0"/>
              <a:ext cx="2020697" cy="3549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9"/>
            <p:cNvSpPr/>
            <p:nvPr/>
          </p:nvSpPr>
          <p:spPr>
            <a:xfrm>
              <a:off x="6191884" y="3724275"/>
              <a:ext cx="2437130" cy="883285"/>
            </a:xfrm>
            <a:custGeom>
              <a:avLst/>
              <a:gdLst/>
              <a:ahLst/>
              <a:cxnLst/>
              <a:rect l="l" t="t" r="r" b="b"/>
              <a:pathLst>
                <a:path w="2437129" h="883285" extrusionOk="0">
                  <a:moveTo>
                    <a:pt x="2436622" y="0"/>
                  </a:moveTo>
                  <a:lnTo>
                    <a:pt x="0" y="0"/>
                  </a:lnTo>
                  <a:lnTo>
                    <a:pt x="0" y="883196"/>
                  </a:lnTo>
                  <a:lnTo>
                    <a:pt x="2436622" y="883196"/>
                  </a:lnTo>
                  <a:lnTo>
                    <a:pt x="2436622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9"/>
          <p:cNvSpPr txBox="1"/>
          <p:nvPr/>
        </p:nvSpPr>
        <p:spPr>
          <a:xfrm>
            <a:off x="6271640" y="3749141"/>
            <a:ext cx="2015489" cy="80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PeaceBox  beneficiaries</a:t>
            </a:r>
            <a:endParaRPr sz="25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51;p16">
            <a:extLst>
              <a:ext uri="{FF2B5EF4-FFF2-40B4-BE49-F238E27FC236}">
                <a16:creationId xmlns:a16="http://schemas.microsoft.com/office/drawing/2014/main" id="{67ABB960-9F00-2586-720B-6D10F5651F8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8195" y="178354"/>
            <a:ext cx="1677868" cy="81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0"/>
          <p:cNvGrpSpPr/>
          <p:nvPr/>
        </p:nvGrpSpPr>
        <p:grpSpPr>
          <a:xfrm>
            <a:off x="274065" y="55499"/>
            <a:ext cx="8219972" cy="5032501"/>
            <a:chOff x="311472" y="0"/>
            <a:chExt cx="8219972" cy="5032501"/>
          </a:xfrm>
        </p:grpSpPr>
        <p:pic>
          <p:nvPicPr>
            <p:cNvPr id="190" name="Google Shape;19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2999" y="0"/>
              <a:ext cx="1632330" cy="32646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75330" y="0"/>
              <a:ext cx="3946271" cy="1973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60972" y="1789429"/>
              <a:ext cx="1621536" cy="3243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30170" y="3127451"/>
              <a:ext cx="3810127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31616" y="274618"/>
              <a:ext cx="999828" cy="902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1472" y="3600706"/>
              <a:ext cx="1541873" cy="8325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10"/>
          <p:cNvSpPr txBox="1">
            <a:spLocks noGrp="1"/>
          </p:cNvSpPr>
          <p:nvPr>
            <p:ph type="title"/>
          </p:nvPr>
        </p:nvSpPr>
        <p:spPr>
          <a:xfrm>
            <a:off x="3240151" y="2045970"/>
            <a:ext cx="22878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Service</a:t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51;p16">
            <a:extLst>
              <a:ext uri="{FF2B5EF4-FFF2-40B4-BE49-F238E27FC236}">
                <a16:creationId xmlns:a16="http://schemas.microsoft.com/office/drawing/2014/main" id="{174D1249-0CEC-7599-5E5E-359F51D9607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9474" y="1437913"/>
            <a:ext cx="1677868" cy="81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1"/>
          <p:cNvGrpSpPr/>
          <p:nvPr/>
        </p:nvGrpSpPr>
        <p:grpSpPr>
          <a:xfrm>
            <a:off x="171627" y="38100"/>
            <a:ext cx="7829372" cy="5053570"/>
            <a:chOff x="171627" y="38100"/>
            <a:chExt cx="7829372" cy="5053570"/>
          </a:xfrm>
        </p:grpSpPr>
        <p:pic>
          <p:nvPicPr>
            <p:cNvPr id="202" name="Google Shape;202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3000" y="38100"/>
              <a:ext cx="5103368" cy="2551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71799" y="2577070"/>
              <a:ext cx="5029200" cy="25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1"/>
            <p:cNvSpPr/>
            <p:nvPr/>
          </p:nvSpPr>
          <p:spPr>
            <a:xfrm>
              <a:off x="171627" y="2685033"/>
              <a:ext cx="2644775" cy="2146935"/>
            </a:xfrm>
            <a:custGeom>
              <a:avLst/>
              <a:gdLst/>
              <a:ahLst/>
              <a:cxnLst/>
              <a:rect l="l" t="t" r="r" b="b"/>
              <a:pathLst>
                <a:path w="2644775" h="2146935" extrusionOk="0">
                  <a:moveTo>
                    <a:pt x="2644521" y="0"/>
                  </a:moveTo>
                  <a:lnTo>
                    <a:pt x="0" y="0"/>
                  </a:lnTo>
                  <a:lnTo>
                    <a:pt x="0" y="2146681"/>
                  </a:lnTo>
                  <a:lnTo>
                    <a:pt x="2644521" y="2146681"/>
                  </a:lnTo>
                  <a:lnTo>
                    <a:pt x="2644521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1"/>
          <p:cNvSpPr txBox="1"/>
          <p:nvPr/>
        </p:nvSpPr>
        <p:spPr>
          <a:xfrm>
            <a:off x="364642" y="3376344"/>
            <a:ext cx="237299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Serving in the Park</a:t>
            </a:r>
          </a:p>
        </p:txBody>
      </p:sp>
      <p:pic>
        <p:nvPicPr>
          <p:cNvPr id="2" name="Google Shape;251;p16">
            <a:extLst>
              <a:ext uri="{FF2B5EF4-FFF2-40B4-BE49-F238E27FC236}">
                <a16:creationId xmlns:a16="http://schemas.microsoft.com/office/drawing/2014/main" id="{982BA287-0E22-7919-83C9-98B3BFC844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065" y="86542"/>
            <a:ext cx="1677868" cy="81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g27c48322f06_0_67"/>
          <p:cNvGrpSpPr/>
          <p:nvPr/>
        </p:nvGrpSpPr>
        <p:grpSpPr>
          <a:xfrm rot="-509105">
            <a:off x="504149" y="406784"/>
            <a:ext cx="2303632" cy="936154"/>
            <a:chOff x="6172199" y="3585123"/>
            <a:chExt cx="3287286" cy="776439"/>
          </a:xfrm>
        </p:grpSpPr>
        <p:sp>
          <p:nvSpPr>
            <p:cNvPr id="211" name="Google Shape;211;g27c48322f06_0_67"/>
            <p:cNvSpPr/>
            <p:nvPr/>
          </p:nvSpPr>
          <p:spPr>
            <a:xfrm>
              <a:off x="6172199" y="3713597"/>
              <a:ext cx="3278381" cy="535939"/>
            </a:xfrm>
            <a:custGeom>
              <a:avLst/>
              <a:gdLst/>
              <a:ahLst/>
              <a:cxnLst/>
              <a:rect l="l" t="t" r="r" b="b"/>
              <a:pathLst>
                <a:path w="2863215" h="535939" extrusionOk="0">
                  <a:moveTo>
                    <a:pt x="2863215" y="0"/>
                  </a:moveTo>
                  <a:lnTo>
                    <a:pt x="0" y="0"/>
                  </a:lnTo>
                  <a:lnTo>
                    <a:pt x="0" y="535496"/>
                  </a:lnTo>
                  <a:lnTo>
                    <a:pt x="2863215" y="535496"/>
                  </a:lnTo>
                  <a:lnTo>
                    <a:pt x="286321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g27c48322f06_0_67"/>
            <p:cNvSpPr txBox="1"/>
            <p:nvPr/>
          </p:nvSpPr>
          <p:spPr>
            <a:xfrm>
              <a:off x="6193985" y="3585123"/>
              <a:ext cx="3265500" cy="77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Church Fellowship and</a:t>
              </a:r>
              <a:endParaRPr sz="2000" b="1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Cell Groups</a:t>
              </a:r>
              <a:endParaRPr sz="2000" b="1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13" name="Google Shape;213;g27c48322f06_0_67"/>
          <p:cNvGrpSpPr/>
          <p:nvPr/>
        </p:nvGrpSpPr>
        <p:grpSpPr>
          <a:xfrm>
            <a:off x="6889180" y="147423"/>
            <a:ext cx="1985630" cy="816971"/>
            <a:chOff x="6957113" y="147430"/>
            <a:chExt cx="1841104" cy="705441"/>
          </a:xfrm>
        </p:grpSpPr>
        <p:pic>
          <p:nvPicPr>
            <p:cNvPr id="214" name="Google Shape;214;g27c48322f06_0_6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48600" y="262958"/>
              <a:ext cx="949617" cy="551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g27c48322f06_0_6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57113" y="147430"/>
              <a:ext cx="781706" cy="7054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6" name="Google Shape;216;g27c48322f06_0_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5071" y="1477832"/>
            <a:ext cx="3104467" cy="310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7c48322f06_0_67"/>
          <p:cNvPicPr preferRelativeResize="0"/>
          <p:nvPr/>
        </p:nvPicPr>
        <p:blipFill rotWithShape="1">
          <a:blip r:embed="rId6">
            <a:alphaModFix/>
          </a:blip>
          <a:srcRect l="41379"/>
          <a:stretch/>
        </p:blipFill>
        <p:spPr>
          <a:xfrm rot="-5400000">
            <a:off x="3563665" y="2433523"/>
            <a:ext cx="1219172" cy="277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7c48322f06_0_67"/>
          <p:cNvPicPr preferRelativeResize="0"/>
          <p:nvPr/>
        </p:nvPicPr>
        <p:blipFill rotWithShape="1">
          <a:blip r:embed="rId7">
            <a:alphaModFix/>
          </a:blip>
          <a:srcRect t="20508" r="19165"/>
          <a:stretch/>
        </p:blipFill>
        <p:spPr>
          <a:xfrm>
            <a:off x="2779499" y="1507768"/>
            <a:ext cx="2772985" cy="15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7c48322f06_0_67"/>
          <p:cNvSpPr txBox="1"/>
          <p:nvPr/>
        </p:nvSpPr>
        <p:spPr>
          <a:xfrm>
            <a:off x="286900" y="1730351"/>
            <a:ext cx="23400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Fellowship and Cell Groups 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also join, in serving the community, to share the love of God.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51;p16">
            <a:extLst>
              <a:ext uri="{FF2B5EF4-FFF2-40B4-BE49-F238E27FC236}">
                <a16:creationId xmlns:a16="http://schemas.microsoft.com/office/drawing/2014/main" id="{D7817BF5-554E-B93B-2B13-674F094B7C3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66137" y="172396"/>
            <a:ext cx="1677868" cy="81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c48322f06_0_80"/>
          <p:cNvSpPr txBox="1">
            <a:spLocks noGrp="1"/>
          </p:cNvSpPr>
          <p:nvPr>
            <p:ph type="title"/>
          </p:nvPr>
        </p:nvSpPr>
        <p:spPr>
          <a:xfrm rot="-449383">
            <a:off x="380022" y="715059"/>
            <a:ext cx="4448856" cy="2771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iti SC"/>
              <a:buNone/>
            </a:pPr>
            <a:r>
              <a:rPr lang="en-US" sz="2000" dirty="0">
                <a:solidFill>
                  <a:schemeClr val="dk1"/>
                </a:solidFill>
              </a:rPr>
              <a:t>Corporate Social Responsibility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225" name="Google Shape;225;g27c48322f06_0_80"/>
          <p:cNvPicPr preferRelativeResize="0"/>
          <p:nvPr/>
        </p:nvPicPr>
        <p:blipFill rotWithShape="1">
          <a:blip r:embed="rId3">
            <a:alphaModFix/>
          </a:blip>
          <a:srcRect b="57853"/>
          <a:stretch/>
        </p:blipFill>
        <p:spPr>
          <a:xfrm>
            <a:off x="442825" y="1644400"/>
            <a:ext cx="7865899" cy="27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51;p16">
            <a:extLst>
              <a:ext uri="{FF2B5EF4-FFF2-40B4-BE49-F238E27FC236}">
                <a16:creationId xmlns:a16="http://schemas.microsoft.com/office/drawing/2014/main" id="{AFC3D972-6DDD-1BD6-A60C-8B229086A2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842" y="426290"/>
            <a:ext cx="1677868" cy="81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7c48322f06_0_310"/>
          <p:cNvSpPr txBox="1">
            <a:spLocks noGrp="1"/>
          </p:cNvSpPr>
          <p:nvPr>
            <p:ph type="title"/>
          </p:nvPr>
        </p:nvSpPr>
        <p:spPr>
          <a:xfrm>
            <a:off x="457200" y="2156250"/>
            <a:ext cx="3429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students to participate, and teach them to share and care for the needy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g27c48322f06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514350"/>
            <a:ext cx="4400551" cy="440055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7c48322f06_0_310"/>
          <p:cNvSpPr txBox="1"/>
          <p:nvPr/>
        </p:nvSpPr>
        <p:spPr>
          <a:xfrm rot="-449215">
            <a:off x="1351210" y="1010354"/>
            <a:ext cx="2509595" cy="5539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iti SC"/>
              <a:buNone/>
            </a:pPr>
            <a:r>
              <a:rPr lang="en-US" sz="2000" b="1" dirty="0">
                <a:solidFill>
                  <a:schemeClr val="dk1"/>
                </a:solidFill>
                <a:latin typeface="Heiti SC"/>
                <a:ea typeface="Heiti SC"/>
                <a:cs typeface="Heiti SC"/>
                <a:sym typeface="Heiti SC"/>
              </a:rPr>
              <a:t>Students can Participate</a:t>
            </a:r>
            <a:endParaRPr sz="2000" b="1" i="0" dirty="0">
              <a:solidFill>
                <a:schemeClr val="dk1"/>
              </a:solidFill>
              <a:latin typeface="Heiti SC"/>
              <a:ea typeface="Heiti SC"/>
              <a:cs typeface="Heiti SC"/>
              <a:sym typeface="Heiti SC"/>
            </a:endParaRPr>
          </a:p>
        </p:txBody>
      </p:sp>
      <p:pic>
        <p:nvPicPr>
          <p:cNvPr id="2" name="Google Shape;251;p16">
            <a:extLst>
              <a:ext uri="{FF2B5EF4-FFF2-40B4-BE49-F238E27FC236}">
                <a16:creationId xmlns:a16="http://schemas.microsoft.com/office/drawing/2014/main" id="{A812888E-7693-B808-7088-D50E349CD6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479" y="233116"/>
            <a:ext cx="1677868" cy="81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205181" y="427609"/>
            <a:ext cx="4366646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</a:rPr>
              <a:t>More about HKCNP</a:t>
            </a:r>
            <a:endParaRPr sz="3200" dirty="0"/>
          </a:p>
        </p:txBody>
      </p:sp>
      <p:sp>
        <p:nvSpPr>
          <p:cNvPr id="238" name="Google Shape;238;p15"/>
          <p:cNvSpPr/>
          <p:nvPr/>
        </p:nvSpPr>
        <p:spPr>
          <a:xfrm>
            <a:off x="205181" y="993394"/>
            <a:ext cx="5919470" cy="16510"/>
          </a:xfrm>
          <a:custGeom>
            <a:avLst/>
            <a:gdLst/>
            <a:ahLst/>
            <a:cxnLst/>
            <a:rect l="l" t="t" r="r" b="b"/>
            <a:pathLst>
              <a:path w="5919470" h="16509" extrusionOk="0">
                <a:moveTo>
                  <a:pt x="0" y="16509"/>
                </a:moveTo>
                <a:lnTo>
                  <a:pt x="5919266" y="0"/>
                </a:lnTo>
              </a:path>
            </a:pathLst>
          </a:custGeom>
          <a:noFill/>
          <a:ln w="76175" cap="flat" cmpd="sng">
            <a:solidFill>
              <a:srgbClr val="00A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47" y="3636797"/>
            <a:ext cx="555815" cy="61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337" y="1417832"/>
            <a:ext cx="1368933" cy="764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15"/>
          <p:cNvGrpSpPr/>
          <p:nvPr/>
        </p:nvGrpSpPr>
        <p:grpSpPr>
          <a:xfrm>
            <a:off x="4248407" y="427609"/>
            <a:ext cx="4712970" cy="4301202"/>
            <a:chOff x="4431410" y="1171575"/>
            <a:chExt cx="4712970" cy="3626485"/>
          </a:xfrm>
        </p:grpSpPr>
        <p:sp>
          <p:nvSpPr>
            <p:cNvPr id="242" name="Google Shape;242;p15"/>
            <p:cNvSpPr/>
            <p:nvPr/>
          </p:nvSpPr>
          <p:spPr>
            <a:xfrm>
              <a:off x="4431410" y="1171575"/>
              <a:ext cx="4712970" cy="3626485"/>
            </a:xfrm>
            <a:custGeom>
              <a:avLst/>
              <a:gdLst/>
              <a:ahLst/>
              <a:cxnLst/>
              <a:rect l="l" t="t" r="r" b="b"/>
              <a:pathLst>
                <a:path w="4712970" h="3626485" extrusionOk="0">
                  <a:moveTo>
                    <a:pt x="4108322" y="0"/>
                  </a:moveTo>
                  <a:lnTo>
                    <a:pt x="604392" y="0"/>
                  </a:lnTo>
                  <a:lnTo>
                    <a:pt x="557165" y="1817"/>
                  </a:lnTo>
                  <a:lnTo>
                    <a:pt x="510930" y="7181"/>
                  </a:lnTo>
                  <a:lnTo>
                    <a:pt x="465824" y="15957"/>
                  </a:lnTo>
                  <a:lnTo>
                    <a:pt x="421979" y="28010"/>
                  </a:lnTo>
                  <a:lnTo>
                    <a:pt x="379531" y="43207"/>
                  </a:lnTo>
                  <a:lnTo>
                    <a:pt x="338614" y="61413"/>
                  </a:lnTo>
                  <a:lnTo>
                    <a:pt x="299362" y="82493"/>
                  </a:lnTo>
                  <a:lnTo>
                    <a:pt x="261910" y="106314"/>
                  </a:lnTo>
                  <a:lnTo>
                    <a:pt x="226393" y="132741"/>
                  </a:lnTo>
                  <a:lnTo>
                    <a:pt x="192944" y="161640"/>
                  </a:lnTo>
                  <a:lnTo>
                    <a:pt x="161699" y="192876"/>
                  </a:lnTo>
                  <a:lnTo>
                    <a:pt x="132791" y="226316"/>
                  </a:lnTo>
                  <a:lnTo>
                    <a:pt x="106355" y="261824"/>
                  </a:lnTo>
                  <a:lnTo>
                    <a:pt x="82526" y="299268"/>
                  </a:lnTo>
                  <a:lnTo>
                    <a:pt x="61438" y="338512"/>
                  </a:lnTo>
                  <a:lnTo>
                    <a:pt x="43225" y="379422"/>
                  </a:lnTo>
                  <a:lnTo>
                    <a:pt x="28022" y="421864"/>
                  </a:lnTo>
                  <a:lnTo>
                    <a:pt x="15964" y="465704"/>
                  </a:lnTo>
                  <a:lnTo>
                    <a:pt x="7185" y="510807"/>
                  </a:lnTo>
                  <a:lnTo>
                    <a:pt x="1818" y="557039"/>
                  </a:lnTo>
                  <a:lnTo>
                    <a:pt x="0" y="604265"/>
                  </a:lnTo>
                  <a:lnTo>
                    <a:pt x="0" y="3021558"/>
                  </a:lnTo>
                  <a:lnTo>
                    <a:pt x="1818" y="3068787"/>
                  </a:lnTo>
                  <a:lnTo>
                    <a:pt x="7185" y="3115022"/>
                  </a:lnTo>
                  <a:lnTo>
                    <a:pt x="15964" y="3160127"/>
                  </a:lnTo>
                  <a:lnTo>
                    <a:pt x="28022" y="3203970"/>
                  </a:lnTo>
                  <a:lnTo>
                    <a:pt x="43225" y="3246416"/>
                  </a:lnTo>
                  <a:lnTo>
                    <a:pt x="61438" y="3287330"/>
                  </a:lnTo>
                  <a:lnTo>
                    <a:pt x="82526" y="3326578"/>
                  </a:lnTo>
                  <a:lnTo>
                    <a:pt x="106355" y="3364025"/>
                  </a:lnTo>
                  <a:lnTo>
                    <a:pt x="132791" y="3399538"/>
                  </a:lnTo>
                  <a:lnTo>
                    <a:pt x="161699" y="3432982"/>
                  </a:lnTo>
                  <a:lnTo>
                    <a:pt x="192944" y="3464223"/>
                  </a:lnTo>
                  <a:lnTo>
                    <a:pt x="226393" y="3493125"/>
                  </a:lnTo>
                  <a:lnTo>
                    <a:pt x="261910" y="3519556"/>
                  </a:lnTo>
                  <a:lnTo>
                    <a:pt x="299362" y="3543380"/>
                  </a:lnTo>
                  <a:lnTo>
                    <a:pt x="338614" y="3564464"/>
                  </a:lnTo>
                  <a:lnTo>
                    <a:pt x="379531" y="3582673"/>
                  </a:lnTo>
                  <a:lnTo>
                    <a:pt x="421979" y="3597872"/>
                  </a:lnTo>
                  <a:lnTo>
                    <a:pt x="465824" y="3609927"/>
                  </a:lnTo>
                  <a:lnTo>
                    <a:pt x="510930" y="3618705"/>
                  </a:lnTo>
                  <a:lnTo>
                    <a:pt x="557165" y="3624069"/>
                  </a:lnTo>
                  <a:lnTo>
                    <a:pt x="604392" y="3625888"/>
                  </a:lnTo>
                  <a:lnTo>
                    <a:pt x="4108322" y="3625888"/>
                  </a:lnTo>
                  <a:lnTo>
                    <a:pt x="4155567" y="3624069"/>
                  </a:lnTo>
                  <a:lnTo>
                    <a:pt x="4201814" y="3618705"/>
                  </a:lnTo>
                  <a:lnTo>
                    <a:pt x="4246931" y="3609927"/>
                  </a:lnTo>
                  <a:lnTo>
                    <a:pt x="4290784" y="3597872"/>
                  </a:lnTo>
                  <a:lnTo>
                    <a:pt x="4333237" y="3582673"/>
                  </a:lnTo>
                  <a:lnTo>
                    <a:pt x="4374157" y="3564464"/>
                  </a:lnTo>
                  <a:lnTo>
                    <a:pt x="4413409" y="3543380"/>
                  </a:lnTo>
                  <a:lnTo>
                    <a:pt x="4450860" y="3519556"/>
                  </a:lnTo>
                  <a:lnTo>
                    <a:pt x="4486376" y="3493125"/>
                  </a:lnTo>
                  <a:lnTo>
                    <a:pt x="4519821" y="3464223"/>
                  </a:lnTo>
                  <a:lnTo>
                    <a:pt x="4551062" y="3432982"/>
                  </a:lnTo>
                  <a:lnTo>
                    <a:pt x="4579964" y="3399538"/>
                  </a:lnTo>
                  <a:lnTo>
                    <a:pt x="4606394" y="3364025"/>
                  </a:lnTo>
                  <a:lnTo>
                    <a:pt x="4630217" y="3326578"/>
                  </a:lnTo>
                  <a:lnTo>
                    <a:pt x="4651299" y="3287330"/>
                  </a:lnTo>
                  <a:lnTo>
                    <a:pt x="4669506" y="3246416"/>
                  </a:lnTo>
                  <a:lnTo>
                    <a:pt x="4684704" y="3203970"/>
                  </a:lnTo>
                  <a:lnTo>
                    <a:pt x="4696758" y="3160127"/>
                  </a:lnTo>
                  <a:lnTo>
                    <a:pt x="4705534" y="3115022"/>
                  </a:lnTo>
                  <a:lnTo>
                    <a:pt x="4710898" y="3068787"/>
                  </a:lnTo>
                  <a:lnTo>
                    <a:pt x="4712716" y="3021558"/>
                  </a:lnTo>
                  <a:lnTo>
                    <a:pt x="4712716" y="604265"/>
                  </a:lnTo>
                  <a:lnTo>
                    <a:pt x="4710898" y="557039"/>
                  </a:lnTo>
                  <a:lnTo>
                    <a:pt x="4705534" y="510807"/>
                  </a:lnTo>
                  <a:lnTo>
                    <a:pt x="4696758" y="465704"/>
                  </a:lnTo>
                  <a:lnTo>
                    <a:pt x="4684704" y="421864"/>
                  </a:lnTo>
                  <a:lnTo>
                    <a:pt x="4669506" y="379422"/>
                  </a:lnTo>
                  <a:lnTo>
                    <a:pt x="4651299" y="338512"/>
                  </a:lnTo>
                  <a:lnTo>
                    <a:pt x="4630217" y="299268"/>
                  </a:lnTo>
                  <a:lnTo>
                    <a:pt x="4606394" y="261824"/>
                  </a:lnTo>
                  <a:lnTo>
                    <a:pt x="4579964" y="226316"/>
                  </a:lnTo>
                  <a:lnTo>
                    <a:pt x="4551062" y="192876"/>
                  </a:lnTo>
                  <a:lnTo>
                    <a:pt x="4519821" y="161640"/>
                  </a:lnTo>
                  <a:lnTo>
                    <a:pt x="4486376" y="132741"/>
                  </a:lnTo>
                  <a:lnTo>
                    <a:pt x="4450860" y="106314"/>
                  </a:lnTo>
                  <a:lnTo>
                    <a:pt x="4413409" y="82493"/>
                  </a:lnTo>
                  <a:lnTo>
                    <a:pt x="4374157" y="61413"/>
                  </a:lnTo>
                  <a:lnTo>
                    <a:pt x="4333237" y="43207"/>
                  </a:lnTo>
                  <a:lnTo>
                    <a:pt x="4290784" y="28010"/>
                  </a:lnTo>
                  <a:lnTo>
                    <a:pt x="4246931" y="15957"/>
                  </a:lnTo>
                  <a:lnTo>
                    <a:pt x="4201814" y="7181"/>
                  </a:lnTo>
                  <a:lnTo>
                    <a:pt x="4155567" y="1817"/>
                  </a:lnTo>
                  <a:lnTo>
                    <a:pt x="4108322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4431410" y="1171575"/>
              <a:ext cx="4712970" cy="3626485"/>
            </a:xfrm>
            <a:custGeom>
              <a:avLst/>
              <a:gdLst/>
              <a:ahLst/>
              <a:cxnLst/>
              <a:rect l="l" t="t" r="r" b="b"/>
              <a:pathLst>
                <a:path w="4712970" h="3626485" extrusionOk="0">
                  <a:moveTo>
                    <a:pt x="0" y="604265"/>
                  </a:moveTo>
                  <a:lnTo>
                    <a:pt x="1818" y="557039"/>
                  </a:lnTo>
                  <a:lnTo>
                    <a:pt x="7185" y="510807"/>
                  </a:lnTo>
                  <a:lnTo>
                    <a:pt x="15964" y="465704"/>
                  </a:lnTo>
                  <a:lnTo>
                    <a:pt x="28022" y="421864"/>
                  </a:lnTo>
                  <a:lnTo>
                    <a:pt x="43225" y="379422"/>
                  </a:lnTo>
                  <a:lnTo>
                    <a:pt x="61438" y="338512"/>
                  </a:lnTo>
                  <a:lnTo>
                    <a:pt x="82526" y="299268"/>
                  </a:lnTo>
                  <a:lnTo>
                    <a:pt x="106355" y="261824"/>
                  </a:lnTo>
                  <a:lnTo>
                    <a:pt x="132791" y="226316"/>
                  </a:lnTo>
                  <a:lnTo>
                    <a:pt x="161699" y="192876"/>
                  </a:lnTo>
                  <a:lnTo>
                    <a:pt x="192944" y="161640"/>
                  </a:lnTo>
                  <a:lnTo>
                    <a:pt x="226393" y="132741"/>
                  </a:lnTo>
                  <a:lnTo>
                    <a:pt x="261910" y="106314"/>
                  </a:lnTo>
                  <a:lnTo>
                    <a:pt x="299362" y="82493"/>
                  </a:lnTo>
                  <a:lnTo>
                    <a:pt x="338614" y="61413"/>
                  </a:lnTo>
                  <a:lnTo>
                    <a:pt x="379531" y="43207"/>
                  </a:lnTo>
                  <a:lnTo>
                    <a:pt x="421979" y="28010"/>
                  </a:lnTo>
                  <a:lnTo>
                    <a:pt x="465824" y="15957"/>
                  </a:lnTo>
                  <a:lnTo>
                    <a:pt x="510930" y="7181"/>
                  </a:lnTo>
                  <a:lnTo>
                    <a:pt x="557165" y="1817"/>
                  </a:lnTo>
                  <a:lnTo>
                    <a:pt x="604392" y="0"/>
                  </a:lnTo>
                  <a:lnTo>
                    <a:pt x="4108322" y="0"/>
                  </a:lnTo>
                  <a:lnTo>
                    <a:pt x="4155567" y="1817"/>
                  </a:lnTo>
                  <a:lnTo>
                    <a:pt x="4201814" y="7181"/>
                  </a:lnTo>
                  <a:lnTo>
                    <a:pt x="4246931" y="15957"/>
                  </a:lnTo>
                  <a:lnTo>
                    <a:pt x="4290784" y="28010"/>
                  </a:lnTo>
                  <a:lnTo>
                    <a:pt x="4333237" y="43207"/>
                  </a:lnTo>
                  <a:lnTo>
                    <a:pt x="4374157" y="61413"/>
                  </a:lnTo>
                  <a:lnTo>
                    <a:pt x="4413409" y="82493"/>
                  </a:lnTo>
                  <a:lnTo>
                    <a:pt x="4450860" y="106314"/>
                  </a:lnTo>
                  <a:lnTo>
                    <a:pt x="4486376" y="132741"/>
                  </a:lnTo>
                  <a:lnTo>
                    <a:pt x="4519821" y="161640"/>
                  </a:lnTo>
                  <a:lnTo>
                    <a:pt x="4551062" y="192876"/>
                  </a:lnTo>
                  <a:lnTo>
                    <a:pt x="4579964" y="226316"/>
                  </a:lnTo>
                  <a:lnTo>
                    <a:pt x="4606394" y="261824"/>
                  </a:lnTo>
                  <a:lnTo>
                    <a:pt x="4630217" y="299268"/>
                  </a:lnTo>
                  <a:lnTo>
                    <a:pt x="4651299" y="338512"/>
                  </a:lnTo>
                  <a:lnTo>
                    <a:pt x="4669506" y="379422"/>
                  </a:lnTo>
                  <a:lnTo>
                    <a:pt x="4684704" y="421864"/>
                  </a:lnTo>
                  <a:lnTo>
                    <a:pt x="4696758" y="465704"/>
                  </a:lnTo>
                  <a:lnTo>
                    <a:pt x="4705534" y="510807"/>
                  </a:lnTo>
                  <a:lnTo>
                    <a:pt x="4710898" y="557039"/>
                  </a:lnTo>
                  <a:lnTo>
                    <a:pt x="4712716" y="604265"/>
                  </a:lnTo>
                  <a:lnTo>
                    <a:pt x="4712716" y="3021558"/>
                  </a:lnTo>
                  <a:lnTo>
                    <a:pt x="4710898" y="3068787"/>
                  </a:lnTo>
                  <a:lnTo>
                    <a:pt x="4705534" y="3115022"/>
                  </a:lnTo>
                  <a:lnTo>
                    <a:pt x="4696758" y="3160127"/>
                  </a:lnTo>
                  <a:lnTo>
                    <a:pt x="4684704" y="3203970"/>
                  </a:lnTo>
                  <a:lnTo>
                    <a:pt x="4669506" y="3246416"/>
                  </a:lnTo>
                  <a:lnTo>
                    <a:pt x="4651299" y="3287330"/>
                  </a:lnTo>
                  <a:lnTo>
                    <a:pt x="4630217" y="3326578"/>
                  </a:lnTo>
                  <a:lnTo>
                    <a:pt x="4606394" y="3364025"/>
                  </a:lnTo>
                  <a:lnTo>
                    <a:pt x="4579964" y="3399538"/>
                  </a:lnTo>
                  <a:lnTo>
                    <a:pt x="4551062" y="3432982"/>
                  </a:lnTo>
                  <a:lnTo>
                    <a:pt x="4519821" y="3464223"/>
                  </a:lnTo>
                  <a:lnTo>
                    <a:pt x="4486376" y="3493125"/>
                  </a:lnTo>
                  <a:lnTo>
                    <a:pt x="4450860" y="3519556"/>
                  </a:lnTo>
                  <a:lnTo>
                    <a:pt x="4413409" y="3543380"/>
                  </a:lnTo>
                  <a:lnTo>
                    <a:pt x="4374157" y="3564464"/>
                  </a:lnTo>
                  <a:lnTo>
                    <a:pt x="4333237" y="3582673"/>
                  </a:lnTo>
                  <a:lnTo>
                    <a:pt x="4290784" y="3597872"/>
                  </a:lnTo>
                  <a:lnTo>
                    <a:pt x="4246931" y="3609927"/>
                  </a:lnTo>
                  <a:lnTo>
                    <a:pt x="4201814" y="3618705"/>
                  </a:lnTo>
                  <a:lnTo>
                    <a:pt x="4155567" y="3624069"/>
                  </a:lnTo>
                  <a:lnTo>
                    <a:pt x="4108322" y="3625888"/>
                  </a:lnTo>
                  <a:lnTo>
                    <a:pt x="604392" y="3625888"/>
                  </a:lnTo>
                  <a:lnTo>
                    <a:pt x="557165" y="3624069"/>
                  </a:lnTo>
                  <a:lnTo>
                    <a:pt x="510930" y="3618705"/>
                  </a:lnTo>
                  <a:lnTo>
                    <a:pt x="465824" y="3609927"/>
                  </a:lnTo>
                  <a:lnTo>
                    <a:pt x="421979" y="3597872"/>
                  </a:lnTo>
                  <a:lnTo>
                    <a:pt x="379531" y="3582673"/>
                  </a:lnTo>
                  <a:lnTo>
                    <a:pt x="338614" y="3564464"/>
                  </a:lnTo>
                  <a:lnTo>
                    <a:pt x="299362" y="3543380"/>
                  </a:lnTo>
                  <a:lnTo>
                    <a:pt x="261910" y="3519556"/>
                  </a:lnTo>
                  <a:lnTo>
                    <a:pt x="226393" y="3493125"/>
                  </a:lnTo>
                  <a:lnTo>
                    <a:pt x="192944" y="3464223"/>
                  </a:lnTo>
                  <a:lnTo>
                    <a:pt x="161699" y="3432982"/>
                  </a:lnTo>
                  <a:lnTo>
                    <a:pt x="132791" y="3399538"/>
                  </a:lnTo>
                  <a:lnTo>
                    <a:pt x="106355" y="3364025"/>
                  </a:lnTo>
                  <a:lnTo>
                    <a:pt x="82526" y="3326578"/>
                  </a:lnTo>
                  <a:lnTo>
                    <a:pt x="61438" y="3287330"/>
                  </a:lnTo>
                  <a:lnTo>
                    <a:pt x="43225" y="3246416"/>
                  </a:lnTo>
                  <a:lnTo>
                    <a:pt x="28022" y="3203970"/>
                  </a:lnTo>
                  <a:lnTo>
                    <a:pt x="15964" y="3160127"/>
                  </a:lnTo>
                  <a:lnTo>
                    <a:pt x="7185" y="3115022"/>
                  </a:lnTo>
                  <a:lnTo>
                    <a:pt x="1818" y="3068787"/>
                  </a:lnTo>
                  <a:lnTo>
                    <a:pt x="0" y="3021558"/>
                  </a:lnTo>
                  <a:lnTo>
                    <a:pt x="0" y="604265"/>
                  </a:lnTo>
                  <a:close/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5"/>
          <p:cNvSpPr txBox="1"/>
          <p:nvPr/>
        </p:nvSpPr>
        <p:spPr>
          <a:xfrm>
            <a:off x="4572000" y="870263"/>
            <a:ext cx="2396943" cy="340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PeaceBox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lvl="0">
              <a:lnSpc>
                <a:spcPct val="118888"/>
              </a:lnSpc>
              <a:spcBef>
                <a:spcPts val="2275"/>
              </a:spcBef>
            </a:pPr>
            <a:r>
              <a:rPr lang="en-HK" u="sng" dirty="0">
                <a:solidFill>
                  <a:srgbClr val="0000FF"/>
                </a:solidFill>
                <a:effectLst/>
                <a:latin typeface="MS Gothic" panose="020B0609070205080204" pitchFamily="49" charset="-128"/>
                <a:ea typeface="PMingLiU" panose="02020500000000000000" pitchFamily="18" charset="-120"/>
                <a:cs typeface="Times New Roman" panose="02020603050405020304" pitchFamily="18" charset="0"/>
                <a:hlinkClick r:id="rId5"/>
              </a:rPr>
              <a:t>https://www.hkcnp.org.hk/core_services/love_in_action/peacebox_2024_english_version/</a:t>
            </a:r>
            <a: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b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</a:br>
            <a:endParaRPr lang="en-HK" dirty="0">
              <a:solidFill>
                <a:srgbClr val="000000"/>
              </a:solidFill>
              <a:effectLst/>
              <a:latin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88900" lvl="0">
              <a:lnSpc>
                <a:spcPct val="118888"/>
              </a:lnSpc>
              <a:spcBef>
                <a:spcPts val="2275"/>
              </a:spcBef>
            </a:pPr>
            <a:b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  <a:t>Support by donation:</a:t>
            </a:r>
            <a:b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en-HK" u="sng" dirty="0">
                <a:solidFill>
                  <a:srgbClr val="0000FF"/>
                </a:solidFill>
                <a:effectLst/>
                <a:latin typeface="MS Gothic" panose="020B0609070205080204" pitchFamily="49" charset="-128"/>
                <a:ea typeface="PMingLiU" panose="02020500000000000000" pitchFamily="18" charset="-120"/>
                <a:cs typeface="Times New Roman" panose="02020603050405020304" pitchFamily="18" charset="0"/>
                <a:hlinkClick r:id="rId6"/>
              </a:rPr>
              <a:t>https://www.hkcnp-loveinaction.org.hk/</a:t>
            </a:r>
            <a: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b="1" dirty="0">
              <a:solidFill>
                <a:srgbClr val="FFFFFF"/>
              </a:solidFill>
              <a:latin typeface="Heiti SC"/>
              <a:ea typeface="Heiti SC"/>
              <a:cs typeface="Heiti SC"/>
              <a:sym typeface="Heiti SC"/>
            </a:endParaRPr>
          </a:p>
        </p:txBody>
      </p:sp>
      <p:sp>
        <p:nvSpPr>
          <p:cNvPr id="245" name="Google Shape;245;p15"/>
          <p:cNvSpPr txBox="1">
            <a:spLocks noGrp="1"/>
          </p:cNvSpPr>
          <p:nvPr>
            <p:ph type="body" idx="1"/>
          </p:nvPr>
        </p:nvSpPr>
        <p:spPr>
          <a:xfrm>
            <a:off x="1147197" y="1299733"/>
            <a:ext cx="304736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1484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Hong Kong  Church Network for  the Poor (HKCNP)  Website</a:t>
            </a:r>
            <a:endParaRPr dirty="0"/>
          </a:p>
          <a:p>
            <a:pPr marL="451484" lvl="0" indent="0" algn="l" rtl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lang="en-US" sz="1600" b="0" u="sng" dirty="0">
                <a:solidFill>
                  <a:srgbClr val="0462C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http://www.hkcnp.org.hk/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Facebook</a:t>
            </a:r>
            <a:endParaRPr sz="2600" dirty="0"/>
          </a:p>
          <a:p>
            <a:pPr marL="12700" lvl="0" indent="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600" b="0" u="sng" dirty="0">
                <a:solidFill>
                  <a:srgbClr val="0462C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https://www.facebook.com/hkcnp/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B2A9E85-C22B-2D68-E2F6-FA43FCF90A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34" y="1727581"/>
            <a:ext cx="943752" cy="94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1;p16">
            <a:extLst>
              <a:ext uri="{FF2B5EF4-FFF2-40B4-BE49-F238E27FC236}">
                <a16:creationId xmlns:a16="http://schemas.microsoft.com/office/drawing/2014/main" id="{053AABA9-8F12-710B-C91A-31CE7364FA7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69116" y="743579"/>
            <a:ext cx="1677868" cy="8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1DA4016-C5F2-2A7F-5CF5-E51F0DBCB3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0589" y="3379943"/>
            <a:ext cx="1029997" cy="10299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8723" y="321959"/>
            <a:ext cx="2773536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6"/>
          <p:cNvSpPr txBox="1"/>
          <p:nvPr/>
        </p:nvSpPr>
        <p:spPr>
          <a:xfrm>
            <a:off x="3721604" y="1824377"/>
            <a:ext cx="167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   Organizers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4986" y="2382297"/>
            <a:ext cx="1967607" cy="37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5002" y="2266446"/>
            <a:ext cx="2425252" cy="7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8983" y="3345959"/>
            <a:ext cx="2658299" cy="55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176" y="2297982"/>
            <a:ext cx="1615659" cy="86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6"/>
          <p:cNvPicPr preferRelativeResize="0"/>
          <p:nvPr/>
        </p:nvPicPr>
        <p:blipFill rotWithShape="1">
          <a:blip r:embed="rId8">
            <a:alphaModFix/>
          </a:blip>
          <a:srcRect r="55373"/>
          <a:stretch/>
        </p:blipFill>
        <p:spPr>
          <a:xfrm>
            <a:off x="1307255" y="3193772"/>
            <a:ext cx="1152125" cy="8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96885" y="3319121"/>
            <a:ext cx="1259601" cy="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60504" y="2434330"/>
            <a:ext cx="1958248" cy="39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C240B1D-66B4-4E47-A919-BFEA855D75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28" y="3011967"/>
            <a:ext cx="1224158" cy="12241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662635" y="274700"/>
            <a:ext cx="781872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body" idx="1"/>
          </p:nvPr>
        </p:nvSpPr>
        <p:spPr>
          <a:xfrm>
            <a:off x="1863263" y="1956344"/>
            <a:ext cx="5417472" cy="151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2728"/>
            <a:ext cx="9144000" cy="507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51;p16">
            <a:extLst>
              <a:ext uri="{FF2B5EF4-FFF2-40B4-BE49-F238E27FC236}">
                <a16:creationId xmlns:a16="http://schemas.microsoft.com/office/drawing/2014/main" id="{AD276D71-DB87-FD77-2D58-4EACE7BC33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7114" y="173292"/>
            <a:ext cx="3952798" cy="191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g27c48322f06_0_191"/>
          <p:cNvGrpSpPr/>
          <p:nvPr/>
        </p:nvGrpSpPr>
        <p:grpSpPr>
          <a:xfrm>
            <a:off x="0" y="2504234"/>
            <a:ext cx="9144000" cy="1214876"/>
            <a:chOff x="0" y="2504234"/>
            <a:chExt cx="9144000" cy="1214876"/>
          </a:xfrm>
        </p:grpSpPr>
        <p:sp>
          <p:nvSpPr>
            <p:cNvPr id="77" name="Google Shape;77;g27c48322f06_0_191"/>
            <p:cNvSpPr/>
            <p:nvPr/>
          </p:nvSpPr>
          <p:spPr>
            <a:xfrm>
              <a:off x="0" y="3483505"/>
              <a:ext cx="9144000" cy="76200"/>
            </a:xfrm>
            <a:custGeom>
              <a:avLst/>
              <a:gdLst/>
              <a:ahLst/>
              <a:cxnLst/>
              <a:rect l="l" t="t" r="r" b="b"/>
              <a:pathLst>
                <a:path w="9144000" h="76200" extrusionOk="0">
                  <a:moveTo>
                    <a:pt x="0" y="7620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g27c48322f06_0_191"/>
            <p:cNvSpPr/>
            <p:nvPr/>
          </p:nvSpPr>
          <p:spPr>
            <a:xfrm>
              <a:off x="5586260" y="3360971"/>
              <a:ext cx="323214" cy="358139"/>
            </a:xfrm>
            <a:custGeom>
              <a:avLst/>
              <a:gdLst/>
              <a:ahLst/>
              <a:cxnLst/>
              <a:rect l="l" t="t" r="r" b="b"/>
              <a:pathLst>
                <a:path w="323214" h="358139" extrusionOk="0">
                  <a:moveTo>
                    <a:pt x="161328" y="0"/>
                  </a:moveTo>
                  <a:lnTo>
                    <a:pt x="98488" y="14084"/>
                  </a:lnTo>
                  <a:lnTo>
                    <a:pt x="47205" y="52476"/>
                  </a:lnTo>
                  <a:lnTo>
                    <a:pt x="12661" y="109397"/>
                  </a:lnTo>
                  <a:lnTo>
                    <a:pt x="0" y="179057"/>
                  </a:lnTo>
                  <a:lnTo>
                    <a:pt x="12661" y="248704"/>
                  </a:lnTo>
                  <a:lnTo>
                    <a:pt x="47205" y="305561"/>
                  </a:lnTo>
                  <a:lnTo>
                    <a:pt x="98488" y="343890"/>
                  </a:lnTo>
                  <a:lnTo>
                    <a:pt x="161328" y="357949"/>
                  </a:lnTo>
                  <a:lnTo>
                    <a:pt x="224167" y="343890"/>
                  </a:lnTo>
                  <a:lnTo>
                    <a:pt x="275450" y="305561"/>
                  </a:lnTo>
                  <a:lnTo>
                    <a:pt x="309994" y="248704"/>
                  </a:lnTo>
                  <a:lnTo>
                    <a:pt x="322656" y="179057"/>
                  </a:lnTo>
                  <a:lnTo>
                    <a:pt x="309994" y="109397"/>
                  </a:lnTo>
                  <a:lnTo>
                    <a:pt x="275450" y="52476"/>
                  </a:lnTo>
                  <a:lnTo>
                    <a:pt x="224167" y="14084"/>
                  </a:lnTo>
                  <a:lnTo>
                    <a:pt x="16132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g27c48322f06_0_191"/>
            <p:cNvSpPr/>
            <p:nvPr/>
          </p:nvSpPr>
          <p:spPr>
            <a:xfrm>
              <a:off x="1498219" y="2510941"/>
              <a:ext cx="0" cy="808989"/>
            </a:xfrm>
            <a:custGeom>
              <a:avLst/>
              <a:gdLst/>
              <a:ahLst/>
              <a:cxnLst/>
              <a:rect l="l" t="t" r="r" b="b"/>
              <a:pathLst>
                <a:path w="120000" h="808989" extrusionOk="0">
                  <a:moveTo>
                    <a:pt x="0" y="0"/>
                  </a:moveTo>
                  <a:lnTo>
                    <a:pt x="0" y="808456"/>
                  </a:lnTo>
                </a:path>
              </a:pathLst>
            </a:custGeom>
            <a:noFill/>
            <a:ln w="38100" cap="flat" cmpd="sng">
              <a:solidFill>
                <a:srgbClr val="00A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g27c48322f06_0_191"/>
            <p:cNvSpPr/>
            <p:nvPr/>
          </p:nvSpPr>
          <p:spPr>
            <a:xfrm>
              <a:off x="7876013" y="2504234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w="120000" h="806450" extrusionOk="0">
                  <a:moveTo>
                    <a:pt x="0" y="0"/>
                  </a:moveTo>
                  <a:lnTo>
                    <a:pt x="0" y="806335"/>
                  </a:lnTo>
                </a:path>
              </a:pathLst>
            </a:custGeom>
            <a:noFill/>
            <a:ln w="38100" cap="flat" cmpd="sng">
              <a:solidFill>
                <a:srgbClr val="00A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g27c48322f06_0_191"/>
            <p:cNvSpPr/>
            <p:nvPr/>
          </p:nvSpPr>
          <p:spPr>
            <a:xfrm>
              <a:off x="1380591" y="3395535"/>
              <a:ext cx="6614159" cy="254635"/>
            </a:xfrm>
            <a:custGeom>
              <a:avLst/>
              <a:gdLst/>
              <a:ahLst/>
              <a:cxnLst/>
              <a:rect l="l" t="t" r="r" b="b"/>
              <a:pathLst>
                <a:path w="6614159" h="254635" extrusionOk="0">
                  <a:moveTo>
                    <a:pt x="237490" y="127254"/>
                  </a:moveTo>
                  <a:lnTo>
                    <a:pt x="228168" y="77736"/>
                  </a:lnTo>
                  <a:lnTo>
                    <a:pt x="202742" y="37287"/>
                  </a:lnTo>
                  <a:lnTo>
                    <a:pt x="164998" y="10007"/>
                  </a:lnTo>
                  <a:lnTo>
                    <a:pt x="118745" y="0"/>
                  </a:lnTo>
                  <a:lnTo>
                    <a:pt x="72491" y="10007"/>
                  </a:lnTo>
                  <a:lnTo>
                    <a:pt x="34747" y="37287"/>
                  </a:lnTo>
                  <a:lnTo>
                    <a:pt x="9321" y="77736"/>
                  </a:lnTo>
                  <a:lnTo>
                    <a:pt x="0" y="127254"/>
                  </a:lnTo>
                  <a:lnTo>
                    <a:pt x="9321" y="176745"/>
                  </a:lnTo>
                  <a:lnTo>
                    <a:pt x="34747" y="217157"/>
                  </a:lnTo>
                  <a:lnTo>
                    <a:pt x="72491" y="244386"/>
                  </a:lnTo>
                  <a:lnTo>
                    <a:pt x="118745" y="254381"/>
                  </a:lnTo>
                  <a:lnTo>
                    <a:pt x="164998" y="244386"/>
                  </a:lnTo>
                  <a:lnTo>
                    <a:pt x="202742" y="217157"/>
                  </a:lnTo>
                  <a:lnTo>
                    <a:pt x="228168" y="176745"/>
                  </a:lnTo>
                  <a:lnTo>
                    <a:pt x="237490" y="127254"/>
                  </a:lnTo>
                  <a:close/>
                </a:path>
                <a:path w="6614159" h="254635" extrusionOk="0">
                  <a:moveTo>
                    <a:pt x="2466200" y="127254"/>
                  </a:moveTo>
                  <a:lnTo>
                    <a:pt x="2456878" y="77736"/>
                  </a:lnTo>
                  <a:lnTo>
                    <a:pt x="2431453" y="37287"/>
                  </a:lnTo>
                  <a:lnTo>
                    <a:pt x="2393708" y="10007"/>
                  </a:lnTo>
                  <a:lnTo>
                    <a:pt x="2347455" y="0"/>
                  </a:lnTo>
                  <a:lnTo>
                    <a:pt x="2301202" y="10007"/>
                  </a:lnTo>
                  <a:lnTo>
                    <a:pt x="2263457" y="37287"/>
                  </a:lnTo>
                  <a:lnTo>
                    <a:pt x="2238032" y="77736"/>
                  </a:lnTo>
                  <a:lnTo>
                    <a:pt x="2228710" y="127254"/>
                  </a:lnTo>
                  <a:lnTo>
                    <a:pt x="2238032" y="176745"/>
                  </a:lnTo>
                  <a:lnTo>
                    <a:pt x="2263457" y="217157"/>
                  </a:lnTo>
                  <a:lnTo>
                    <a:pt x="2301202" y="244386"/>
                  </a:lnTo>
                  <a:lnTo>
                    <a:pt x="2347455" y="254381"/>
                  </a:lnTo>
                  <a:lnTo>
                    <a:pt x="2393708" y="244386"/>
                  </a:lnTo>
                  <a:lnTo>
                    <a:pt x="2431453" y="217157"/>
                  </a:lnTo>
                  <a:lnTo>
                    <a:pt x="2456878" y="176745"/>
                  </a:lnTo>
                  <a:lnTo>
                    <a:pt x="2466200" y="127254"/>
                  </a:lnTo>
                  <a:close/>
                </a:path>
                <a:path w="6614159" h="254635" extrusionOk="0">
                  <a:moveTo>
                    <a:pt x="6614160" y="127254"/>
                  </a:moveTo>
                  <a:lnTo>
                    <a:pt x="6604838" y="77736"/>
                  </a:lnTo>
                  <a:lnTo>
                    <a:pt x="6579413" y="37287"/>
                  </a:lnTo>
                  <a:lnTo>
                    <a:pt x="6541668" y="10007"/>
                  </a:lnTo>
                  <a:lnTo>
                    <a:pt x="6495415" y="0"/>
                  </a:lnTo>
                  <a:lnTo>
                    <a:pt x="6449161" y="10007"/>
                  </a:lnTo>
                  <a:lnTo>
                    <a:pt x="6411417" y="37287"/>
                  </a:lnTo>
                  <a:lnTo>
                    <a:pt x="6385992" y="77736"/>
                  </a:lnTo>
                  <a:lnTo>
                    <a:pt x="6376670" y="127254"/>
                  </a:lnTo>
                  <a:lnTo>
                    <a:pt x="6385992" y="176745"/>
                  </a:lnTo>
                  <a:lnTo>
                    <a:pt x="6411417" y="217157"/>
                  </a:lnTo>
                  <a:lnTo>
                    <a:pt x="6449161" y="244386"/>
                  </a:lnTo>
                  <a:lnTo>
                    <a:pt x="6495415" y="254381"/>
                  </a:lnTo>
                  <a:lnTo>
                    <a:pt x="6541668" y="244386"/>
                  </a:lnTo>
                  <a:lnTo>
                    <a:pt x="6579413" y="217157"/>
                  </a:lnTo>
                  <a:lnTo>
                    <a:pt x="6604838" y="176745"/>
                  </a:lnTo>
                  <a:lnTo>
                    <a:pt x="6614160" y="12725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g27c48322f06_0_191"/>
            <p:cNvSpPr/>
            <p:nvPr/>
          </p:nvSpPr>
          <p:spPr>
            <a:xfrm>
              <a:off x="3740751" y="2519763"/>
              <a:ext cx="0" cy="791210"/>
            </a:xfrm>
            <a:custGeom>
              <a:avLst/>
              <a:gdLst/>
              <a:ahLst/>
              <a:cxnLst/>
              <a:rect l="l" t="t" r="r" b="b"/>
              <a:pathLst>
                <a:path w="120000" h="791210" extrusionOk="0">
                  <a:moveTo>
                    <a:pt x="0" y="0"/>
                  </a:moveTo>
                  <a:lnTo>
                    <a:pt x="0" y="790816"/>
                  </a:lnTo>
                </a:path>
              </a:pathLst>
            </a:custGeom>
            <a:noFill/>
            <a:ln w="38100" cap="flat" cmpd="sng">
              <a:solidFill>
                <a:srgbClr val="00A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g27c48322f06_0_191"/>
            <p:cNvSpPr/>
            <p:nvPr/>
          </p:nvSpPr>
          <p:spPr>
            <a:xfrm>
              <a:off x="5728844" y="2511999"/>
              <a:ext cx="0" cy="791210"/>
            </a:xfrm>
            <a:custGeom>
              <a:avLst/>
              <a:gdLst/>
              <a:ahLst/>
              <a:cxnLst/>
              <a:rect l="l" t="t" r="r" b="b"/>
              <a:pathLst>
                <a:path w="120000" h="791210" extrusionOk="0">
                  <a:moveTo>
                    <a:pt x="0" y="0"/>
                  </a:moveTo>
                  <a:lnTo>
                    <a:pt x="0" y="790816"/>
                  </a:lnTo>
                </a:path>
              </a:pathLst>
            </a:custGeom>
            <a:noFill/>
            <a:ln w="38100" cap="flat" cmpd="sng">
              <a:solidFill>
                <a:srgbClr val="00A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g27c48322f06_0_191"/>
          <p:cNvSpPr txBox="1"/>
          <p:nvPr/>
        </p:nvSpPr>
        <p:spPr>
          <a:xfrm>
            <a:off x="4915165" y="1898103"/>
            <a:ext cx="1887019" cy="678391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9240" marR="5715" lvl="0" indent="-256540" algn="ctr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FFFFFF"/>
                </a:solidFill>
              </a:rPr>
              <a:t>PeaceBox Gift Delivery</a:t>
            </a:r>
            <a:endParaRPr sz="1900" b="1" dirty="0">
              <a:solidFill>
                <a:srgbClr val="FFFFFF"/>
              </a:solidFill>
            </a:endParaRPr>
          </a:p>
        </p:txBody>
      </p:sp>
      <p:sp>
        <p:nvSpPr>
          <p:cNvPr id="85" name="Google Shape;85;g27c48322f06_0_191"/>
          <p:cNvSpPr txBox="1"/>
          <p:nvPr/>
        </p:nvSpPr>
        <p:spPr>
          <a:xfrm>
            <a:off x="7162776" y="1924135"/>
            <a:ext cx="1627500" cy="991233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0" marR="0" lvl="0" indent="0" algn="l" rtl="0">
              <a:lnSpc>
                <a:spcPct val="1126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FFFFFF"/>
                </a:solidFill>
              </a:rPr>
              <a:t>Giving out PeaceBox gifts</a:t>
            </a: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7c48322f06_0_191"/>
          <p:cNvSpPr txBox="1"/>
          <p:nvPr/>
        </p:nvSpPr>
        <p:spPr>
          <a:xfrm>
            <a:off x="2750023" y="2280229"/>
            <a:ext cx="1905000" cy="653769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FFFFFF"/>
                </a:solidFill>
              </a:rPr>
              <a:t>Promotion &amp; Gift Collection</a:t>
            </a: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7c48322f06_0_191"/>
          <p:cNvSpPr txBox="1">
            <a:spLocks noGrp="1"/>
          </p:cNvSpPr>
          <p:nvPr>
            <p:ph type="title"/>
          </p:nvPr>
        </p:nvSpPr>
        <p:spPr>
          <a:xfrm>
            <a:off x="283877" y="356675"/>
            <a:ext cx="5292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lang="en-US" sz="325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PeaceBox 2024 </a:t>
            </a:r>
            <a:r>
              <a:rPr lang="en-US" sz="3400" dirty="0">
                <a:solidFill>
                  <a:srgbClr val="000000"/>
                </a:solidFill>
              </a:rPr>
              <a:t>Timeline</a:t>
            </a:r>
            <a:endParaRPr sz="3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27c48322f06_0_191"/>
          <p:cNvSpPr/>
          <p:nvPr/>
        </p:nvSpPr>
        <p:spPr>
          <a:xfrm>
            <a:off x="205180" y="993393"/>
            <a:ext cx="5919470" cy="16509"/>
          </a:xfrm>
          <a:custGeom>
            <a:avLst/>
            <a:gdLst/>
            <a:ahLst/>
            <a:cxnLst/>
            <a:rect l="l" t="t" r="r" b="b"/>
            <a:pathLst>
              <a:path w="5919470" h="16509" extrusionOk="0">
                <a:moveTo>
                  <a:pt x="0" y="16510"/>
                </a:moveTo>
                <a:lnTo>
                  <a:pt x="5919269" y="0"/>
                </a:lnTo>
              </a:path>
            </a:pathLst>
          </a:custGeom>
          <a:noFill/>
          <a:ln w="38100" cap="flat" cmpd="sng">
            <a:solidFill>
              <a:srgbClr val="00A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7c48322f06_0_191"/>
          <p:cNvSpPr txBox="1"/>
          <p:nvPr/>
        </p:nvSpPr>
        <p:spPr>
          <a:xfrm>
            <a:off x="3150601" y="3808225"/>
            <a:ext cx="1175400" cy="66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February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1750" lvl="0" indent="0" algn="ctr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7c48322f06_0_191"/>
          <p:cNvSpPr txBox="1"/>
          <p:nvPr/>
        </p:nvSpPr>
        <p:spPr>
          <a:xfrm>
            <a:off x="4818000" y="3794900"/>
            <a:ext cx="1817400" cy="66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2383" marR="0" lvl="0" indent="0" algn="ctr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March</a:t>
            </a:r>
            <a:endParaRPr sz="1800" b="1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91" name="Google Shape;91;g27c48322f06_0_191"/>
          <p:cNvSpPr txBox="1"/>
          <p:nvPr/>
        </p:nvSpPr>
        <p:spPr>
          <a:xfrm>
            <a:off x="7212889" y="3794900"/>
            <a:ext cx="1647233" cy="66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2383" marR="0" lvl="0" indent="0" algn="ctr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March-April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7c48322f06_0_191"/>
          <p:cNvSpPr txBox="1"/>
          <p:nvPr/>
        </p:nvSpPr>
        <p:spPr>
          <a:xfrm>
            <a:off x="819567" y="1920590"/>
            <a:ext cx="1333200" cy="1017586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3815" marR="35560" lvl="0" indent="-634" algn="ctr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FFFFFF"/>
                </a:solidFill>
              </a:rPr>
              <a:t>Mission</a:t>
            </a:r>
            <a:endParaRPr sz="1900" b="1" dirty="0">
              <a:solidFill>
                <a:srgbClr val="FFFFFF"/>
              </a:solidFill>
            </a:endParaRPr>
          </a:p>
          <a:p>
            <a:pPr marL="43815" marR="35560" lvl="0" indent="-634" algn="ctr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FFFFFF"/>
                </a:solidFill>
              </a:rPr>
              <a:t>Sharing &amp; Promotion</a:t>
            </a:r>
            <a:endParaRPr sz="1900" b="1" dirty="0">
              <a:solidFill>
                <a:srgbClr val="FFFFFF"/>
              </a:solidFill>
            </a:endParaRPr>
          </a:p>
        </p:txBody>
      </p:sp>
      <p:sp>
        <p:nvSpPr>
          <p:cNvPr id="93" name="Google Shape;93;g27c48322f06_0_191"/>
          <p:cNvSpPr txBox="1"/>
          <p:nvPr/>
        </p:nvSpPr>
        <p:spPr>
          <a:xfrm>
            <a:off x="283878" y="3781750"/>
            <a:ext cx="2466146" cy="66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December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 </a:t>
            </a:r>
          </a:p>
          <a:p>
            <a:pPr marL="107313" marR="0" lvl="0" indent="0" algn="ctr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January 2024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5182777" y="2018800"/>
            <a:ext cx="24087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2075" marR="0" lvl="0" indent="0" algn="l" rtl="0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10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>
                <a:solidFill>
                  <a:schemeClr val="dk1"/>
                </a:solidFill>
              </a:rPr>
              <a:t>years</a:t>
            </a: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4886705" y="1715973"/>
            <a:ext cx="1140460" cy="302895"/>
          </a:xfrm>
          <a:custGeom>
            <a:avLst/>
            <a:gdLst/>
            <a:ahLst/>
            <a:cxnLst/>
            <a:rect l="l" t="t" r="r" b="b"/>
            <a:pathLst>
              <a:path w="1140460" h="302894" extrusionOk="0">
                <a:moveTo>
                  <a:pt x="1140028" y="0"/>
                </a:moveTo>
                <a:lnTo>
                  <a:pt x="0" y="0"/>
                </a:lnTo>
                <a:lnTo>
                  <a:pt x="0" y="302818"/>
                </a:lnTo>
                <a:lnTo>
                  <a:pt x="1140028" y="302818"/>
                </a:lnTo>
                <a:lnTo>
                  <a:pt x="1140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4886705" y="1715973"/>
            <a:ext cx="1140600" cy="2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864" marR="0" lvl="0" indent="0" algn="l" rtl="0">
              <a:lnSpc>
                <a:spcPct val="852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250,000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251;p16">
            <a:extLst>
              <a:ext uri="{FF2B5EF4-FFF2-40B4-BE49-F238E27FC236}">
                <a16:creationId xmlns:a16="http://schemas.microsoft.com/office/drawing/2014/main" id="{F744DEE0-74FA-7AAF-B98E-C86DF3924C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3260" y="127110"/>
            <a:ext cx="1677868" cy="81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62635" y="274700"/>
            <a:ext cx="781872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685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ANNUAL EASTER CELEBRATION CAMPAIGN</a:t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695896" y="792887"/>
            <a:ext cx="7860665" cy="74295"/>
          </a:xfrm>
          <a:custGeom>
            <a:avLst/>
            <a:gdLst/>
            <a:ahLst/>
            <a:cxnLst/>
            <a:rect l="l" t="t" r="r" b="b"/>
            <a:pathLst>
              <a:path w="7860665" h="74294" extrusionOk="0">
                <a:moveTo>
                  <a:pt x="7860283" y="0"/>
                </a:moveTo>
                <a:lnTo>
                  <a:pt x="0" y="0"/>
                </a:lnTo>
                <a:lnTo>
                  <a:pt x="0" y="74268"/>
                </a:lnTo>
                <a:lnTo>
                  <a:pt x="7860283" y="74268"/>
                </a:lnTo>
                <a:lnTo>
                  <a:pt x="7860283" y="0"/>
                </a:lnTo>
                <a:close/>
              </a:path>
            </a:pathLst>
          </a:custGeom>
          <a:solidFill>
            <a:srgbClr val="00A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1521" y="1223563"/>
            <a:ext cx="1721991" cy="117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635" y="1141918"/>
            <a:ext cx="1770665" cy="125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0422" y="1110484"/>
            <a:ext cx="1880970" cy="126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4087" y="1106219"/>
            <a:ext cx="1880970" cy="127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7217339" y="973939"/>
            <a:ext cx="1272000" cy="2463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980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2020 HOPE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3075569" y="1037840"/>
            <a:ext cx="1272000" cy="2463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4775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 LOVE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912013" y="1046577"/>
            <a:ext cx="1272000" cy="2463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5250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2017 HOPE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5047950" y="1037841"/>
            <a:ext cx="1572300" cy="2463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245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2019 PEACE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826" y="3204403"/>
            <a:ext cx="1770675" cy="116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797212" y="2951180"/>
            <a:ext cx="1272000" cy="2463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615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 LIVES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884564" y="2951180"/>
            <a:ext cx="1376400" cy="2463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615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 DREAM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615626" y="3417795"/>
            <a:ext cx="1881606" cy="74242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1" i="0">
                <a:ln w="19050" cap="flat" cmpd="sng">
                  <a:solidFill>
                    <a:srgbClr val="00AFE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Dream</a:t>
            </a:r>
          </a:p>
        </p:txBody>
      </p:sp>
      <p:sp>
        <p:nvSpPr>
          <p:cNvPr id="122" name="Google Shape;122;p4"/>
          <p:cNvSpPr txBox="1"/>
          <p:nvPr/>
        </p:nvSpPr>
        <p:spPr>
          <a:xfrm>
            <a:off x="5106372" y="2945802"/>
            <a:ext cx="1376400" cy="2463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615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1600" b="1" i="1" dirty="0">
                <a:solidFill>
                  <a:srgbClr val="FFFFFF"/>
                </a:solidFill>
              </a:rPr>
              <a:t>3</a:t>
            </a:r>
            <a:r>
              <a:rPr lang="en-US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dirty="0">
                <a:solidFill>
                  <a:srgbClr val="FFFFFF"/>
                </a:solidFill>
              </a:rPr>
              <a:t>GROW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157E678F-EC40-8C10-61C4-91EEAEBFA5F4}"/>
              </a:ext>
            </a:extLst>
          </p:cNvPr>
          <p:cNvSpPr txBox="1"/>
          <p:nvPr/>
        </p:nvSpPr>
        <p:spPr>
          <a:xfrm>
            <a:off x="7283636" y="2925198"/>
            <a:ext cx="1376400" cy="265907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615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2024 Light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D944961-B192-CE47-1E1D-3F066EC546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099" y="3192102"/>
            <a:ext cx="2106402" cy="1402897"/>
          </a:xfrm>
          <a:prstGeom prst="rect">
            <a:avLst/>
          </a:prstGeom>
        </p:spPr>
      </p:pic>
      <p:pic>
        <p:nvPicPr>
          <p:cNvPr id="1025" name="Picture 1" descr="page1image18377904">
            <a:extLst>
              <a:ext uri="{FF2B5EF4-FFF2-40B4-BE49-F238E27FC236}">
                <a16:creationId xmlns:a16="http://schemas.microsoft.com/office/drawing/2014/main" id="{2E28F372-EFD4-9890-A0D6-E4CC2812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68" y="3218488"/>
            <a:ext cx="1920359" cy="140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5"/>
          <p:cNvGrpSpPr/>
          <p:nvPr/>
        </p:nvGrpSpPr>
        <p:grpSpPr>
          <a:xfrm>
            <a:off x="190500" y="476250"/>
            <a:ext cx="8810625" cy="4286249"/>
            <a:chOff x="190500" y="476250"/>
            <a:chExt cx="8810625" cy="4286249"/>
          </a:xfrm>
        </p:grpSpPr>
        <p:pic>
          <p:nvPicPr>
            <p:cNvPr id="128" name="Google Shape;128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0500" y="476250"/>
              <a:ext cx="8810625" cy="4286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5"/>
            <p:cNvSpPr/>
            <p:nvPr/>
          </p:nvSpPr>
          <p:spPr>
            <a:xfrm>
              <a:off x="243446" y="1306233"/>
              <a:ext cx="1330325" cy="439420"/>
            </a:xfrm>
            <a:custGeom>
              <a:avLst/>
              <a:gdLst/>
              <a:ahLst/>
              <a:cxnLst/>
              <a:rect l="l" t="t" r="r" b="b"/>
              <a:pathLst>
                <a:path w="1330325" h="439419" extrusionOk="0">
                  <a:moveTo>
                    <a:pt x="1330071" y="0"/>
                  </a:moveTo>
                  <a:lnTo>
                    <a:pt x="0" y="0"/>
                  </a:lnTo>
                  <a:lnTo>
                    <a:pt x="0" y="439381"/>
                  </a:lnTo>
                  <a:lnTo>
                    <a:pt x="1330071" y="439381"/>
                  </a:lnTo>
                  <a:lnTo>
                    <a:pt x="13300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476808" y="1354658"/>
            <a:ext cx="1083310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0" dirty="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250,000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51;p16">
            <a:extLst>
              <a:ext uri="{FF2B5EF4-FFF2-40B4-BE49-F238E27FC236}">
                <a16:creationId xmlns:a16="http://schemas.microsoft.com/office/drawing/2014/main" id="{17215077-B798-82CB-5C08-C8C1C24FDF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5632" y="173292"/>
            <a:ext cx="1677868" cy="81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350981" y="404813"/>
            <a:ext cx="8763000" cy="4333874"/>
            <a:chOff x="238125" y="476250"/>
            <a:chExt cx="8763000" cy="4333874"/>
          </a:xfrm>
        </p:grpSpPr>
        <p:pic>
          <p:nvPicPr>
            <p:cNvPr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8125" y="476250"/>
              <a:ext cx="8763000" cy="4333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6"/>
            <p:cNvSpPr/>
            <p:nvPr/>
          </p:nvSpPr>
          <p:spPr>
            <a:xfrm>
              <a:off x="290944" y="3129152"/>
              <a:ext cx="1336040" cy="386080"/>
            </a:xfrm>
            <a:custGeom>
              <a:avLst/>
              <a:gdLst/>
              <a:ahLst/>
              <a:cxnLst/>
              <a:rect l="l" t="t" r="r" b="b"/>
              <a:pathLst>
                <a:path w="1336039" h="386079" extrusionOk="0">
                  <a:moveTo>
                    <a:pt x="1335913" y="0"/>
                  </a:moveTo>
                  <a:lnTo>
                    <a:pt x="0" y="0"/>
                  </a:lnTo>
                  <a:lnTo>
                    <a:pt x="0" y="385953"/>
                  </a:lnTo>
                  <a:lnTo>
                    <a:pt x="1335913" y="385953"/>
                  </a:lnTo>
                  <a:lnTo>
                    <a:pt x="13359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6"/>
          <p:cNvSpPr txBox="1"/>
          <p:nvPr/>
        </p:nvSpPr>
        <p:spPr>
          <a:xfrm>
            <a:off x="368900" y="3175568"/>
            <a:ext cx="1210459" cy="31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333E4F"/>
                </a:solidFill>
              </a:rPr>
              <a:t>100</a:t>
            </a:r>
            <a:r>
              <a:rPr lang="en-US" sz="2400" b="1" i="1" dirty="0">
                <a:solidFill>
                  <a:srgbClr val="333E4F"/>
                </a:solidFill>
                <a:latin typeface="Arial"/>
                <a:ea typeface="Arial"/>
                <a:cs typeface="Arial"/>
                <a:sym typeface="Arial"/>
              </a:rPr>
              <a:t>,000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51;p16">
            <a:extLst>
              <a:ext uri="{FF2B5EF4-FFF2-40B4-BE49-F238E27FC236}">
                <a16:creationId xmlns:a16="http://schemas.microsoft.com/office/drawing/2014/main" id="{C1EEC72D-D20D-92BE-0ECB-5A65981784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5151" y="182528"/>
            <a:ext cx="1677868" cy="81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005" y="54608"/>
            <a:ext cx="5034280" cy="5034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/>
          <p:nvPr/>
        </p:nvSpPr>
        <p:spPr>
          <a:xfrm>
            <a:off x="6222365" y="1940902"/>
            <a:ext cx="2051050" cy="883285"/>
          </a:xfrm>
          <a:custGeom>
            <a:avLst/>
            <a:gdLst/>
            <a:ahLst/>
            <a:cxnLst/>
            <a:rect l="l" t="t" r="r" b="b"/>
            <a:pathLst>
              <a:path w="2051050" h="883285" extrusionOk="0">
                <a:moveTo>
                  <a:pt x="2050541" y="0"/>
                </a:moveTo>
                <a:lnTo>
                  <a:pt x="0" y="0"/>
                </a:lnTo>
                <a:lnTo>
                  <a:pt x="0" y="883196"/>
                </a:lnTo>
                <a:lnTo>
                  <a:pt x="2050541" y="883196"/>
                </a:lnTo>
                <a:lnTo>
                  <a:pt x="2050541" y="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6302126" y="1965450"/>
            <a:ext cx="1920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PeaceBox  </a:t>
            </a:r>
            <a:r>
              <a:rPr lang="en-US" sz="2550" i="0" dirty="0">
                <a:solidFill>
                  <a:srgbClr val="FFFFFF"/>
                </a:solidFill>
              </a:rPr>
              <a:t>D</a:t>
            </a:r>
            <a:r>
              <a:rPr lang="en-US" sz="2550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onation</a:t>
            </a:r>
            <a:endParaRPr sz="25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51;p16">
            <a:extLst>
              <a:ext uri="{FF2B5EF4-FFF2-40B4-BE49-F238E27FC236}">
                <a16:creationId xmlns:a16="http://schemas.microsoft.com/office/drawing/2014/main" id="{6DAB4A86-7992-C948-78A0-38E6E4C4DD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6679" y="145583"/>
            <a:ext cx="1677868" cy="81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/>
          <p:nvPr/>
        </p:nvSpPr>
        <p:spPr>
          <a:xfrm>
            <a:off x="6800850" y="1109775"/>
            <a:ext cx="1200150" cy="100330"/>
          </a:xfrm>
          <a:custGeom>
            <a:avLst/>
            <a:gdLst/>
            <a:ahLst/>
            <a:cxnLst/>
            <a:rect l="l" t="t" r="r" b="b"/>
            <a:pathLst>
              <a:path w="1200150" h="100330" extrusionOk="0">
                <a:moveTo>
                  <a:pt x="1200150" y="0"/>
                </a:moveTo>
                <a:lnTo>
                  <a:pt x="0" y="0"/>
                </a:lnTo>
                <a:lnTo>
                  <a:pt x="0" y="99899"/>
                </a:lnTo>
                <a:lnTo>
                  <a:pt x="1200150" y="99899"/>
                </a:lnTo>
                <a:lnTo>
                  <a:pt x="1200150" y="0"/>
                </a:lnTo>
                <a:close/>
              </a:path>
            </a:pathLst>
          </a:custGeom>
          <a:solidFill>
            <a:srgbClr val="B6DA9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91241" y="-6724"/>
            <a:ext cx="5838911" cy="112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Join us:</a:t>
            </a:r>
            <a:endParaRPr sz="3600" dirty="0">
              <a:latin typeface="Impact"/>
              <a:ea typeface="Impact"/>
              <a:cs typeface="Impact"/>
              <a:sym typeface="Impact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Collect &amp; Distribute PeaceBox</a:t>
            </a:r>
            <a:endParaRPr sz="36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5621474" y="3255675"/>
            <a:ext cx="3268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2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little gifts will become blessings for the  poor throughout the campaign!</a:t>
            </a:r>
            <a:endParaRPr sz="2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-10500" y="1033844"/>
            <a:ext cx="9165000" cy="2145900"/>
          </a:xfrm>
          <a:prstGeom prst="rect">
            <a:avLst/>
          </a:prstGeom>
          <a:solidFill>
            <a:srgbClr val="00AFEF"/>
          </a:solidFill>
          <a:ln w="12700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8"/>
          <p:cNvGrpSpPr/>
          <p:nvPr/>
        </p:nvGrpSpPr>
        <p:grpSpPr>
          <a:xfrm>
            <a:off x="3888573" y="2602145"/>
            <a:ext cx="524890" cy="162560"/>
            <a:chOff x="3143756" y="3451352"/>
            <a:chExt cx="550545" cy="162560"/>
          </a:xfrm>
        </p:grpSpPr>
        <p:sp>
          <p:nvSpPr>
            <p:cNvPr id="158" name="Google Shape;158;p8"/>
            <p:cNvSpPr/>
            <p:nvPr/>
          </p:nvSpPr>
          <p:spPr>
            <a:xfrm>
              <a:off x="3143756" y="3451352"/>
              <a:ext cx="550545" cy="162560"/>
            </a:xfrm>
            <a:custGeom>
              <a:avLst/>
              <a:gdLst/>
              <a:ahLst/>
              <a:cxnLst/>
              <a:rect l="l" t="t" r="r" b="b"/>
              <a:pathLst>
                <a:path w="550545" h="162560" extrusionOk="0">
                  <a:moveTo>
                    <a:pt x="469264" y="0"/>
                  </a:moveTo>
                  <a:lnTo>
                    <a:pt x="469264" y="71882"/>
                  </a:lnTo>
                  <a:lnTo>
                    <a:pt x="0" y="71882"/>
                  </a:lnTo>
                  <a:lnTo>
                    <a:pt x="9143" y="81026"/>
                  </a:lnTo>
                  <a:lnTo>
                    <a:pt x="0" y="90170"/>
                  </a:lnTo>
                  <a:lnTo>
                    <a:pt x="469264" y="90170"/>
                  </a:lnTo>
                  <a:lnTo>
                    <a:pt x="469264" y="162052"/>
                  </a:lnTo>
                  <a:lnTo>
                    <a:pt x="550290" y="81026"/>
                  </a:lnTo>
                  <a:lnTo>
                    <a:pt x="469264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3143756" y="3451352"/>
              <a:ext cx="550545" cy="162560"/>
            </a:xfrm>
            <a:custGeom>
              <a:avLst/>
              <a:gdLst/>
              <a:ahLst/>
              <a:cxnLst/>
              <a:rect l="l" t="t" r="r" b="b"/>
              <a:pathLst>
                <a:path w="550545" h="162560" extrusionOk="0">
                  <a:moveTo>
                    <a:pt x="0" y="71881"/>
                  </a:moveTo>
                  <a:lnTo>
                    <a:pt x="469265" y="71881"/>
                  </a:lnTo>
                  <a:lnTo>
                    <a:pt x="469265" y="0"/>
                  </a:lnTo>
                  <a:lnTo>
                    <a:pt x="550291" y="81025"/>
                  </a:lnTo>
                  <a:lnTo>
                    <a:pt x="469265" y="162051"/>
                  </a:lnTo>
                  <a:lnTo>
                    <a:pt x="469265" y="90169"/>
                  </a:lnTo>
                  <a:lnTo>
                    <a:pt x="0" y="90169"/>
                  </a:lnTo>
                  <a:lnTo>
                    <a:pt x="9144" y="81025"/>
                  </a:lnTo>
                  <a:lnTo>
                    <a:pt x="0" y="71881"/>
                  </a:lnTo>
                  <a:close/>
                </a:path>
              </a:pathLst>
            </a:custGeom>
            <a:solidFill>
              <a:srgbClr val="FFFF00"/>
            </a:solidFill>
            <a:ln w="158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8"/>
          <p:cNvSpPr/>
          <p:nvPr/>
        </p:nvSpPr>
        <p:spPr>
          <a:xfrm>
            <a:off x="6148252" y="2571750"/>
            <a:ext cx="550545" cy="163195"/>
          </a:xfrm>
          <a:custGeom>
            <a:avLst/>
            <a:gdLst/>
            <a:ahLst/>
            <a:cxnLst/>
            <a:rect l="l" t="t" r="r" b="b"/>
            <a:pathLst>
              <a:path w="550545" h="163195" extrusionOk="0">
                <a:moveTo>
                  <a:pt x="0" y="66548"/>
                </a:moveTo>
                <a:lnTo>
                  <a:pt x="468630" y="66548"/>
                </a:lnTo>
                <a:lnTo>
                  <a:pt x="468630" y="0"/>
                </a:lnTo>
                <a:lnTo>
                  <a:pt x="550164" y="81534"/>
                </a:lnTo>
                <a:lnTo>
                  <a:pt x="468630" y="163195"/>
                </a:lnTo>
                <a:lnTo>
                  <a:pt x="468630" y="96520"/>
                </a:lnTo>
                <a:lnTo>
                  <a:pt x="0" y="96520"/>
                </a:lnTo>
                <a:lnTo>
                  <a:pt x="14986" y="81534"/>
                </a:lnTo>
                <a:lnTo>
                  <a:pt x="0" y="66548"/>
                </a:lnTo>
                <a:close/>
              </a:path>
            </a:pathLst>
          </a:custGeom>
          <a:solidFill>
            <a:srgbClr val="FFFF00"/>
          </a:solidFill>
          <a:ln w="158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 l="8279" r="6008"/>
          <a:stretch/>
        </p:blipFill>
        <p:spPr>
          <a:xfrm>
            <a:off x="1842953" y="1407421"/>
            <a:ext cx="1617343" cy="105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4">
            <a:alphaModFix/>
          </a:blip>
          <a:srcRect b="5802"/>
          <a:stretch/>
        </p:blipFill>
        <p:spPr>
          <a:xfrm>
            <a:off x="4481127" y="1414762"/>
            <a:ext cx="1508790" cy="103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5">
            <a:alphaModFix/>
          </a:blip>
          <a:srcRect t="10819" b="14508"/>
          <a:stretch/>
        </p:blipFill>
        <p:spPr>
          <a:xfrm>
            <a:off x="7327599" y="1378099"/>
            <a:ext cx="1042573" cy="103852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-21000" y="1326950"/>
            <a:ext cx="1827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Ways of Participation</a:t>
            </a:r>
            <a:endParaRPr sz="2400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can participate in any one or more ways</a:t>
            </a:r>
            <a:endParaRPr sz="1100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1647075" y="2419479"/>
            <a:ext cx="21636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747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</a:rPr>
              <a:t>Gift Collection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4572000" y="2419479"/>
            <a:ext cx="1090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74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Check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6625257" y="2411038"/>
            <a:ext cx="23661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747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Distribute with </a:t>
            </a:r>
            <a:endParaRPr sz="2000" b="1" dirty="0">
              <a:solidFill>
                <a:schemeClr val="lt1"/>
              </a:solidFill>
            </a:endParaRPr>
          </a:p>
          <a:p>
            <a:pPr marL="11747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blessing card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5318" y="3179744"/>
            <a:ext cx="5351930" cy="19637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2278" y="3200094"/>
            <a:ext cx="15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latin typeface="Calibri"/>
                <a:ea typeface="Calibri"/>
                <a:cs typeface="Calibri"/>
                <a:sym typeface="Calibri"/>
              </a:rPr>
              <a:t>Online Donation:</a:t>
            </a:r>
            <a:endParaRPr sz="1800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1084624" y="3220408"/>
            <a:ext cx="4118266" cy="1323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Visit </a:t>
            </a:r>
            <a:r>
              <a:rPr lang="en-US" sz="1600" dirty="0">
                <a:hlinkClick r:id="rId6"/>
              </a:rPr>
              <a:t>https://www.hkcnp-loveinaction.org.hk/</a:t>
            </a:r>
            <a:r>
              <a:rPr lang="en-US" sz="1600" dirty="0"/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to purchase PeaceBox supplies.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 conference will distribute them to the grassroots community through the church and NGO network.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8"/>
          <p:cNvGrpSpPr/>
          <p:nvPr/>
        </p:nvGrpSpPr>
        <p:grpSpPr>
          <a:xfrm>
            <a:off x="6698797" y="37081"/>
            <a:ext cx="2250749" cy="862401"/>
            <a:chOff x="6957113" y="147430"/>
            <a:chExt cx="1841104" cy="705441"/>
          </a:xfrm>
        </p:grpSpPr>
        <p:pic>
          <p:nvPicPr>
            <p:cNvPr id="172" name="Google Shape;172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48600" y="262958"/>
              <a:ext cx="949617" cy="551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57113" y="147430"/>
              <a:ext cx="781706" cy="7054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FB0A436B-1A6A-08FE-8C17-36AA84D6ED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5763" y="4220312"/>
            <a:ext cx="876121" cy="87612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9F94ABB-097B-BEDA-7E22-2975B9E43F67}"/>
              </a:ext>
            </a:extLst>
          </p:cNvPr>
          <p:cNvSpPr txBox="1"/>
          <p:nvPr/>
        </p:nvSpPr>
        <p:spPr>
          <a:xfrm>
            <a:off x="2945532" y="4534925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b="1" dirty="0"/>
              <a:t>Donation</a:t>
            </a:r>
            <a:r>
              <a:rPr lang="en-HK" dirty="0"/>
              <a:t> </a:t>
            </a:r>
          </a:p>
          <a:p>
            <a:pPr algn="ctr"/>
            <a:r>
              <a:rPr lang="en-HK" b="1" dirty="0"/>
              <a:t>through</a:t>
            </a:r>
          </a:p>
        </p:txBody>
      </p:sp>
      <p:grpSp>
        <p:nvGrpSpPr>
          <p:cNvPr id="152" name="Google Shape;152;p8"/>
          <p:cNvGrpSpPr/>
          <p:nvPr/>
        </p:nvGrpSpPr>
        <p:grpSpPr>
          <a:xfrm>
            <a:off x="3885218" y="4715255"/>
            <a:ext cx="550545" cy="162560"/>
            <a:chOff x="3143757" y="3451352"/>
            <a:chExt cx="550545" cy="162560"/>
          </a:xfrm>
        </p:grpSpPr>
        <p:sp>
          <p:nvSpPr>
            <p:cNvPr id="153" name="Google Shape;153;p8"/>
            <p:cNvSpPr/>
            <p:nvPr/>
          </p:nvSpPr>
          <p:spPr>
            <a:xfrm>
              <a:off x="3143757" y="3451352"/>
              <a:ext cx="550545" cy="162560"/>
            </a:xfrm>
            <a:custGeom>
              <a:avLst/>
              <a:gdLst/>
              <a:ahLst/>
              <a:cxnLst/>
              <a:rect l="l" t="t" r="r" b="b"/>
              <a:pathLst>
                <a:path w="550545" h="162560" extrusionOk="0">
                  <a:moveTo>
                    <a:pt x="469138" y="0"/>
                  </a:moveTo>
                  <a:lnTo>
                    <a:pt x="469138" y="71882"/>
                  </a:lnTo>
                  <a:lnTo>
                    <a:pt x="0" y="71882"/>
                  </a:lnTo>
                  <a:lnTo>
                    <a:pt x="9143" y="81026"/>
                  </a:lnTo>
                  <a:lnTo>
                    <a:pt x="0" y="90170"/>
                  </a:lnTo>
                  <a:lnTo>
                    <a:pt x="469138" y="90170"/>
                  </a:lnTo>
                  <a:lnTo>
                    <a:pt x="469138" y="162052"/>
                  </a:lnTo>
                  <a:lnTo>
                    <a:pt x="550164" y="81026"/>
                  </a:lnTo>
                  <a:lnTo>
                    <a:pt x="469138" y="0"/>
                  </a:lnTo>
                  <a:close/>
                </a:path>
              </a:pathLst>
            </a:custGeom>
            <a:solidFill>
              <a:srgbClr val="85C15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143757" y="3451352"/>
              <a:ext cx="550545" cy="162560"/>
            </a:xfrm>
            <a:custGeom>
              <a:avLst/>
              <a:gdLst/>
              <a:ahLst/>
              <a:cxnLst/>
              <a:rect l="l" t="t" r="r" b="b"/>
              <a:pathLst>
                <a:path w="550545" h="162560" extrusionOk="0">
                  <a:moveTo>
                    <a:pt x="0" y="71882"/>
                  </a:moveTo>
                  <a:lnTo>
                    <a:pt x="469138" y="71882"/>
                  </a:lnTo>
                  <a:lnTo>
                    <a:pt x="469138" y="0"/>
                  </a:lnTo>
                  <a:lnTo>
                    <a:pt x="550164" y="81026"/>
                  </a:lnTo>
                  <a:lnTo>
                    <a:pt x="469138" y="162052"/>
                  </a:lnTo>
                  <a:lnTo>
                    <a:pt x="469138" y="90170"/>
                  </a:lnTo>
                  <a:lnTo>
                    <a:pt x="0" y="90170"/>
                  </a:lnTo>
                  <a:lnTo>
                    <a:pt x="9143" y="81026"/>
                  </a:lnTo>
                  <a:lnTo>
                    <a:pt x="0" y="71882"/>
                  </a:lnTo>
                  <a:close/>
                </a:path>
              </a:pathLst>
            </a:custGeom>
            <a:noFill/>
            <a:ln w="15875" cap="flat" cmpd="sng">
              <a:solidFill>
                <a:srgbClr val="608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Google Shape;251;p16">
            <a:extLst>
              <a:ext uri="{FF2B5EF4-FFF2-40B4-BE49-F238E27FC236}">
                <a16:creationId xmlns:a16="http://schemas.microsoft.com/office/drawing/2014/main" id="{A3510B05-931C-61B2-2CA2-B77FA6B720A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40895" y="4530398"/>
            <a:ext cx="1056749" cy="51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354</Words>
  <Application>Microsoft Office PowerPoint</Application>
  <PresentationFormat>如螢幕大小 (16:9)</PresentationFormat>
  <Paragraphs>72</Paragraphs>
  <Slides>19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Malgun Gothic</vt:lpstr>
      <vt:lpstr>Times New Roman</vt:lpstr>
      <vt:lpstr>Heiti SC</vt:lpstr>
      <vt:lpstr>Tahoma</vt:lpstr>
      <vt:lpstr>MS Gothic</vt:lpstr>
      <vt:lpstr>Arial</vt:lpstr>
      <vt:lpstr>poppins-semibold</vt:lpstr>
      <vt:lpstr>Arial Black</vt:lpstr>
      <vt:lpstr>Calibri</vt:lpstr>
      <vt:lpstr>avenir-lt-w01_35-light1475496</vt:lpstr>
      <vt:lpstr>Impact</vt:lpstr>
      <vt:lpstr>Office Theme</vt:lpstr>
      <vt:lpstr>CARE for the Poor Transform your Compassion into Action</vt:lpstr>
      <vt:lpstr>PowerPoint 簡報</vt:lpstr>
      <vt:lpstr>PeaceBox 2024 Timeline</vt:lpstr>
      <vt:lpstr>PowerPoint 簡報</vt:lpstr>
      <vt:lpstr>ANNUAL EASTER CELEBRATION CAMPAIGN</vt:lpstr>
      <vt:lpstr>250,000</vt:lpstr>
      <vt:lpstr>PowerPoint 簡報</vt:lpstr>
      <vt:lpstr>PeaceBox  Donation</vt:lpstr>
      <vt:lpstr>Join us: Collect &amp; Distribute PeaceBox</vt:lpstr>
      <vt:lpstr>PowerPoint 簡報</vt:lpstr>
      <vt:lpstr>PowerPoint 簡報</vt:lpstr>
      <vt:lpstr>PowerPoint 簡報</vt:lpstr>
      <vt:lpstr>Family Service</vt:lpstr>
      <vt:lpstr>PowerPoint 簡報</vt:lpstr>
      <vt:lpstr>PowerPoint 簡報</vt:lpstr>
      <vt:lpstr>Corporate Social Responsibility</vt:lpstr>
      <vt:lpstr>Encourage students to participate, and teach them to share and care for the needy</vt:lpstr>
      <vt:lpstr>More about HKCNP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for the Poor Transform your Compassion into Action</dc:title>
  <dc:creator>Microsoft Office User</dc:creator>
  <cp:lastModifiedBy>EthanChu</cp:lastModifiedBy>
  <cp:revision>12</cp:revision>
  <cp:lastPrinted>2023-09-28T04:30:03Z</cp:lastPrinted>
  <dcterms:created xsi:type="dcterms:W3CDTF">2021-03-02T07:20:14Z</dcterms:created>
  <dcterms:modified xsi:type="dcterms:W3CDTF">2024-01-04T09:52:58Z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2021-03-02T00:00:00Z</vt:filetime>
  </property>
</Properties>
</file>