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76" r:id="rId4"/>
    <p:sldId id="283" r:id="rId5"/>
    <p:sldId id="285" r:id="rId6"/>
    <p:sldId id="286" r:id="rId7"/>
    <p:sldId id="280" r:id="rId8"/>
    <p:sldId id="288" r:id="rId9"/>
    <p:sldId id="289" r:id="rId10"/>
    <p:sldId id="264" r:id="rId11"/>
    <p:sldId id="265" r:id="rId12"/>
    <p:sldId id="269" r:id="rId13"/>
    <p:sldId id="266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90033"/>
    <a:srgbClr val="F4F4F4"/>
    <a:srgbClr val="583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367AD9-1AC4-4C1F-9643-FD1D9D77E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54FFC28-7482-49E3-9BB8-32B38E6F8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03F87E-699C-4A5C-98FF-69B889D77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A71F-8FDF-4152-9A0B-EEDEA72E47EE}" type="datetimeFigureOut">
              <a:rPr lang="zh-HK" altLang="en-US" smtClean="0"/>
              <a:t>3/2/2021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1B914A-C906-4D66-8C74-914209A6E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7D59D27-2BE9-404C-9379-B4749C0ED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FCE6-012B-4F51-AC11-5AD8C29230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86086052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A03EBF-4201-4794-B663-586520BB0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46F98D5-776B-48A9-9E5E-65DA32C49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194AA7-4644-43E1-9822-BC851C906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A71F-8FDF-4152-9A0B-EEDEA72E47EE}" type="datetimeFigureOut">
              <a:rPr lang="zh-HK" altLang="en-US" smtClean="0"/>
              <a:t>3/2/2021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9CE0096-468B-4B1B-B372-062A1FED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2621D6-BADB-45F2-8940-F4B6EED44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FCE6-012B-4F51-AC11-5AD8C29230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75425813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3867BBE-A5EB-4EDE-A199-896DF46AD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0E7F27A-4429-45F1-B501-7CCF30DF5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B7D36BB-CB4A-4BF9-8CFD-7529F0BF2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A71F-8FDF-4152-9A0B-EEDEA72E47EE}" type="datetimeFigureOut">
              <a:rPr lang="zh-HK" altLang="en-US" smtClean="0"/>
              <a:t>3/2/2021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35A1BC7-972E-4293-95E0-78D27118D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4395502-F4F7-4C31-85F3-5C88C10E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FCE6-012B-4F51-AC11-5AD8C29230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42900057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A24CE2-22CA-4DF6-9FF0-547B0B3CE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2C332F-8C76-4E13-8C02-52567A102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BCE32E-C7E6-493F-A746-42075A85E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A71F-8FDF-4152-9A0B-EEDEA72E47EE}" type="datetimeFigureOut">
              <a:rPr lang="zh-HK" altLang="en-US" smtClean="0"/>
              <a:t>3/2/2021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19367DA-CABF-4137-8060-B4C444293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02FBB2-6BB8-43C1-B091-1B783D0E1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FCE6-012B-4F51-AC11-5AD8C29230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80792507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33ADB8-38CC-4D51-8EC2-A37742382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A04A862-6D6B-42FC-813B-2A9725C38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010B53F-E231-4C17-B93B-E99C4E18F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A71F-8FDF-4152-9A0B-EEDEA72E47EE}" type="datetimeFigureOut">
              <a:rPr lang="zh-HK" altLang="en-US" smtClean="0"/>
              <a:t>3/2/2021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4EFC03-3791-45E3-9A9C-3AB36115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4C509F-F3F0-47DC-A950-015B98891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FCE6-012B-4F51-AC11-5AD8C29230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3598433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86A1B9-3915-4E51-880B-3486BBDCE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8FDC4F-61DC-4132-A467-E79A0AF19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E5DD342-FC02-4BFE-9CFB-94AB37BF9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8D5CACA-2448-498D-8C82-E18DE7D25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A71F-8FDF-4152-9A0B-EEDEA72E47EE}" type="datetimeFigureOut">
              <a:rPr lang="zh-HK" altLang="en-US" smtClean="0"/>
              <a:t>3/2/2021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7DBC321-C6CE-4657-B12A-94608583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A43F607-309F-41C1-ADDF-EB100EA8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FCE6-012B-4F51-AC11-5AD8C29230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89692043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CB5942-AE4D-4F05-AE98-6CB28568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EB8E14F-4601-45AD-9775-DAD6CE043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96952E8-E6E6-465F-984D-31A360B97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5B22BDE-9374-41F1-878B-6B2E594E4B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2A4E2DF-0FFC-462F-8CA7-EBF838F28A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DF6467F-A384-47E2-BA3F-4DBD12F12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A71F-8FDF-4152-9A0B-EEDEA72E47EE}" type="datetimeFigureOut">
              <a:rPr lang="zh-HK" altLang="en-US" smtClean="0"/>
              <a:t>3/2/2021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4EC0025-ED6C-475D-A15A-3E38C15B9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145F3C4-94A0-4DED-8B9C-080F7C29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FCE6-012B-4F51-AC11-5AD8C29230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37437546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6FB370-5A6F-411B-91BA-AFE212B9A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0AB16CB-53DF-4522-A7B4-716D67051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A71F-8FDF-4152-9A0B-EEDEA72E47EE}" type="datetimeFigureOut">
              <a:rPr lang="zh-HK" altLang="en-US" smtClean="0"/>
              <a:t>3/2/2021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84D88C4-9D7C-435E-B7AE-36E275ED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45DA122-7D57-43A4-8A4D-9F54525B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FCE6-012B-4F51-AC11-5AD8C29230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43031087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892A307-3FE7-45E9-AB55-8A19EB532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A71F-8FDF-4152-9A0B-EEDEA72E47EE}" type="datetimeFigureOut">
              <a:rPr lang="zh-HK" altLang="en-US" smtClean="0"/>
              <a:t>3/2/2021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81A95A8-FA1B-4A74-8EBA-270CB458D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E10C6CE-2847-4142-B432-173E4C8A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FCE6-012B-4F51-AC11-5AD8C29230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80749935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1DEBE4-B982-4404-B60C-D5F327C21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4B7E8E-4821-4F5C-9EAC-60CBDD9FB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24215A4-6580-48FE-B929-BBD8C7C84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9D9ABFE-E2AB-4DD1-A1FC-69CB7215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A71F-8FDF-4152-9A0B-EEDEA72E47EE}" type="datetimeFigureOut">
              <a:rPr lang="zh-HK" altLang="en-US" smtClean="0"/>
              <a:t>3/2/2021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32D240-D027-45F8-92E0-EF4C3280B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D884F7F-252C-4D4F-AEB9-65CED0C4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FCE6-012B-4F51-AC11-5AD8C29230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77765480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6AF3E5-3265-44AB-B0CC-486E3AA21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BC5407F-16FB-4856-B781-CD2E0DF30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193CA3-827B-47C8-BAA3-AD963F9D4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DB4A193-EAB8-4A4D-B625-B3A398341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A71F-8FDF-4152-9A0B-EEDEA72E47EE}" type="datetimeFigureOut">
              <a:rPr lang="zh-HK" altLang="en-US" smtClean="0"/>
              <a:t>3/2/2021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1E6C9B7-88F8-43FB-B8DB-ECD8097A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20289-6901-4F19-BE99-B53DE4239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FCE6-012B-4F51-AC11-5AD8C29230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86669820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050915F-19AC-4368-9311-9F7F383C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C3A38F5-E027-4179-9C73-6276D0BCE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7998516-848F-4D83-B510-21B8BC1A8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6A71F-8FDF-4152-9A0B-EEDEA72E47EE}" type="datetimeFigureOut">
              <a:rPr lang="zh-HK" altLang="en-US" smtClean="0"/>
              <a:t>3/2/2021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1EE7DA-02E4-4D5F-9608-7092D1EC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B9F6667-503F-493E-A10C-ADC1FFAB13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3FCE6-012B-4F51-AC11-5AD8C29230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5796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EBBEF5C8-0668-4BCC-B909-DDDBDAE57F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1" b="7281"/>
          <a:stretch/>
        </p:blipFill>
        <p:spPr>
          <a:xfrm>
            <a:off x="5570419" y="1480456"/>
            <a:ext cx="2417445" cy="372291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5E3706C-B2E6-4664-AEA2-EFBB05981A2F}"/>
              </a:ext>
            </a:extLst>
          </p:cNvPr>
          <p:cNvSpPr txBox="1"/>
          <p:nvPr/>
        </p:nvSpPr>
        <p:spPr>
          <a:xfrm>
            <a:off x="536279" y="6281058"/>
            <a:ext cx="3897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EBA9D78-52E9-4827-9458-8B322F47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93" y="2429579"/>
            <a:ext cx="2505075" cy="1625216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860025BB-81A1-48FD-8762-B4099F3AE4E9}"/>
              </a:ext>
            </a:extLst>
          </p:cNvPr>
          <p:cNvGrpSpPr/>
          <p:nvPr/>
        </p:nvGrpSpPr>
        <p:grpSpPr>
          <a:xfrm>
            <a:off x="8593486" y="4300920"/>
            <a:ext cx="3153693" cy="1505129"/>
            <a:chOff x="8593486" y="3698242"/>
            <a:chExt cx="3153693" cy="1505129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CCD0D715-A419-482C-9D15-F9692EF2B5EF}"/>
                </a:ext>
              </a:extLst>
            </p:cNvPr>
            <p:cNvSpPr txBox="1"/>
            <p:nvPr/>
          </p:nvSpPr>
          <p:spPr>
            <a:xfrm>
              <a:off x="8593486" y="3863405"/>
              <a:ext cx="2558927" cy="127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sz="1400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基督教耀安教會</a:t>
              </a:r>
              <a:endParaRPr lang="en-US" altLang="zh-TW" sz="14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sz="1600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周力榮牧師</a:t>
              </a:r>
              <a:endParaRPr lang="en-US" altLang="zh-TW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sz="1600" kern="15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沈穎欣傳道</a:t>
              </a:r>
              <a:endParaRPr lang="zh-HK" altLang="en-US" sz="1600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75FDD559-F9F7-45BE-8C10-21CA98648E33}"/>
                </a:ext>
              </a:extLst>
            </p:cNvPr>
            <p:cNvCxnSpPr/>
            <p:nvPr/>
          </p:nvCxnSpPr>
          <p:spPr>
            <a:xfrm>
              <a:off x="8692417" y="3698242"/>
              <a:ext cx="27214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EDD1F0D8-920D-4687-8094-F8476D48AD71}"/>
                </a:ext>
              </a:extLst>
            </p:cNvPr>
            <p:cNvSpPr txBox="1"/>
            <p:nvPr/>
          </p:nvSpPr>
          <p:spPr>
            <a:xfrm>
              <a:off x="9711550" y="4469213"/>
              <a:ext cx="17090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200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/</a:t>
              </a:r>
              <a:r>
                <a:rPr lang="zh-TW" altLang="en-US" sz="1200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 主任牧師</a:t>
              </a:r>
              <a:endParaRPr lang="zh-HK" altLang="en-US" sz="1200" dirty="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B8E2450D-A47C-4EEF-9A1D-87E55C3FD776}"/>
                </a:ext>
              </a:extLst>
            </p:cNvPr>
            <p:cNvSpPr txBox="1"/>
            <p:nvPr/>
          </p:nvSpPr>
          <p:spPr>
            <a:xfrm>
              <a:off x="9711550" y="4926372"/>
              <a:ext cx="203562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200" kern="15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/ </a:t>
              </a:r>
              <a:r>
                <a:rPr lang="zh-TW" altLang="en-US" sz="1200" kern="15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青年同工</a:t>
              </a:r>
              <a:endParaRPr lang="zh-HK" altLang="en-US" sz="1200" dirty="0"/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CAD193D-83C9-4EB5-BD54-EC9A40EC5066}"/>
              </a:ext>
            </a:extLst>
          </p:cNvPr>
          <p:cNvSpPr txBox="1"/>
          <p:nvPr/>
        </p:nvSpPr>
        <p:spPr>
          <a:xfrm>
            <a:off x="2786742" y="3614544"/>
            <a:ext cx="170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休谷</a:t>
            </a:r>
            <a:endParaRPr lang="zh-HK" altLang="en-US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F887B38-2248-482E-9275-E9DC7BB76D0F}"/>
              </a:ext>
            </a:extLst>
          </p:cNvPr>
          <p:cNvSpPr txBox="1"/>
          <p:nvPr/>
        </p:nvSpPr>
        <p:spPr>
          <a:xfrm>
            <a:off x="3283129" y="3777796"/>
            <a:ext cx="1709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/</a:t>
            </a:r>
            <a:r>
              <a:rPr lang="zh-TW" altLang="en-US" sz="12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 由零開始的共享空間</a:t>
            </a:r>
            <a:endParaRPr lang="zh-HK" altLang="en-US" sz="1200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01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62812"/>
      </p:ext>
    </p:extLst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10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E2EF673-45BC-4547-93AF-945BBF1C6A2C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0A87F5E-02C3-4D6E-A34A-722896C390D9}"/>
              </a:ext>
            </a:extLst>
          </p:cNvPr>
          <p:cNvSpPr txBox="1"/>
          <p:nvPr/>
        </p:nvSpPr>
        <p:spPr>
          <a:xfrm>
            <a:off x="6980925" y="1812799"/>
            <a:ext cx="3182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TW" sz="3600" kern="1300" spc="20" dirty="0">
                <a:latin typeface="Arabic Typesetting" panose="03020402040406030203" pitchFamily="66" charset="-78"/>
                <a:ea typeface="Yu Gothic Light" panose="020B0300000000000000" pitchFamily="34" charset="-128"/>
                <a:cs typeface="Arabic Typesetting" panose="03020402040406030203" pitchFamily="66" charset="-78"/>
              </a:rPr>
              <a:t>02</a:t>
            </a:r>
            <a:r>
              <a:rPr lang="en-US" altLang="zh-TW" sz="24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 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現實掙扎</a:t>
            </a:r>
            <a:endParaRPr lang="en-US" altLang="zh-TW" sz="20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A5C2370-9D2D-48F5-9CAE-AA95D70D8016}"/>
              </a:ext>
            </a:extLst>
          </p:cNvPr>
          <p:cNvSpPr txBox="1"/>
          <p:nvPr/>
        </p:nvSpPr>
        <p:spPr>
          <a:xfrm>
            <a:off x="6980925" y="3389242"/>
            <a:ext cx="2558927" cy="131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設會員制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開放時間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目標對象</a:t>
            </a:r>
            <a:endParaRPr lang="zh-HK" altLang="en-US" sz="1600" kern="15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51AE51BB-A68C-4885-869F-7F62F005FB24}"/>
              </a:ext>
            </a:extLst>
          </p:cNvPr>
          <p:cNvCxnSpPr/>
          <p:nvPr/>
        </p:nvCxnSpPr>
        <p:spPr>
          <a:xfrm>
            <a:off x="7079856" y="3224079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3D27E89-99AF-4413-ADE7-41E19E0BE6C8}"/>
              </a:ext>
            </a:extLst>
          </p:cNvPr>
          <p:cNvGrpSpPr/>
          <p:nvPr/>
        </p:nvGrpSpPr>
        <p:grpSpPr>
          <a:xfrm>
            <a:off x="1036083" y="872781"/>
            <a:ext cx="5395226" cy="5112437"/>
            <a:chOff x="-2336297" y="454802"/>
            <a:chExt cx="7159506" cy="6784242"/>
          </a:xfrm>
        </p:grpSpPr>
        <p:pic>
          <p:nvPicPr>
            <p:cNvPr id="4" name="圖片 3" descr="一張含有 地板, 室內, 傢俱 的圖片&#10;&#10;自動產生的描述">
              <a:extLst>
                <a:ext uri="{FF2B5EF4-FFF2-40B4-BE49-F238E27FC236}">
                  <a16:creationId xmlns:a16="http://schemas.microsoft.com/office/drawing/2014/main" id="{BCF56FB6-0B24-4F73-B216-89F6865CB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0" t="13333" r="25894" b="32109"/>
            <a:stretch/>
          </p:blipFill>
          <p:spPr>
            <a:xfrm>
              <a:off x="2074348" y="454802"/>
              <a:ext cx="2748859" cy="2987753"/>
            </a:xfrm>
            <a:prstGeom prst="rect">
              <a:avLst/>
            </a:prstGeom>
          </p:spPr>
        </p:pic>
        <p:pic>
          <p:nvPicPr>
            <p:cNvPr id="6" name="圖片 5" descr="一張含有 文字, 白板 的圖片&#10;&#10;自動產生的描述">
              <a:extLst>
                <a:ext uri="{FF2B5EF4-FFF2-40B4-BE49-F238E27FC236}">
                  <a16:creationId xmlns:a16="http://schemas.microsoft.com/office/drawing/2014/main" id="{44AB44B7-8DBB-4D3F-8752-9580E23EF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" t="-36" r="16024" b="1112"/>
            <a:stretch/>
          </p:blipFill>
          <p:spPr>
            <a:xfrm>
              <a:off x="-2336297" y="454802"/>
              <a:ext cx="4272141" cy="6784242"/>
            </a:xfrm>
            <a:prstGeom prst="rect">
              <a:avLst/>
            </a:prstGeom>
          </p:spPr>
        </p:pic>
        <p:pic>
          <p:nvPicPr>
            <p:cNvPr id="9" name="圖片 8" descr="一張含有 室內, 地板, 座位 的圖片&#10;&#10;自動產生的描述">
              <a:extLst>
                <a:ext uri="{FF2B5EF4-FFF2-40B4-BE49-F238E27FC236}">
                  <a16:creationId xmlns:a16="http://schemas.microsoft.com/office/drawing/2014/main" id="{095A2115-DC8F-4602-8333-D7ACC8AE1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349" y="3567361"/>
              <a:ext cx="2748860" cy="3665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20409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11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CEFCB60-7D85-4077-95DB-C58E59FECE25}"/>
              </a:ext>
            </a:extLst>
          </p:cNvPr>
          <p:cNvSpPr txBox="1"/>
          <p:nvPr/>
        </p:nvSpPr>
        <p:spPr>
          <a:xfrm>
            <a:off x="4237069" y="4478520"/>
            <a:ext cx="3717862" cy="42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你希望使用者接收到怎樣的信息？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D60AAA1D-4A17-4601-B398-6688C2861F40}"/>
              </a:ext>
            </a:extLst>
          </p:cNvPr>
          <p:cNvCxnSpPr>
            <a:cxnSpLocks/>
          </p:cNvCxnSpPr>
          <p:nvPr/>
        </p:nvCxnSpPr>
        <p:spPr>
          <a:xfrm>
            <a:off x="5959929" y="3976897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圖片 43">
            <a:extLst>
              <a:ext uri="{FF2B5EF4-FFF2-40B4-BE49-F238E27FC236}">
                <a16:creationId xmlns:a16="http://schemas.microsoft.com/office/drawing/2014/main" id="{F3D8FB2F-D364-4AD0-9506-79C690D84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700" y="1797101"/>
            <a:ext cx="4527909" cy="213046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069A9A3-1F38-415F-B0BE-92C0F0C67948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0540006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83215739-91AC-446E-AC79-E35BADFB1DC8}"/>
              </a:ext>
            </a:extLst>
          </p:cNvPr>
          <p:cNvGrpSpPr/>
          <p:nvPr/>
        </p:nvGrpSpPr>
        <p:grpSpPr>
          <a:xfrm>
            <a:off x="2265870" y="2622035"/>
            <a:ext cx="7660260" cy="899694"/>
            <a:chOff x="2142502" y="2728409"/>
            <a:chExt cx="7660260" cy="899694"/>
          </a:xfrm>
        </p:grpSpPr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E18AC74D-2B23-439A-B839-06E62F40950E}"/>
                </a:ext>
              </a:extLst>
            </p:cNvPr>
            <p:cNvSpPr/>
            <p:nvPr/>
          </p:nvSpPr>
          <p:spPr>
            <a:xfrm>
              <a:off x="2142502" y="2733052"/>
              <a:ext cx="871996" cy="89505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7" name="等腰三角形 36">
              <a:extLst>
                <a:ext uri="{FF2B5EF4-FFF2-40B4-BE49-F238E27FC236}">
                  <a16:creationId xmlns:a16="http://schemas.microsoft.com/office/drawing/2014/main" id="{2B4209F0-F3EC-4034-8821-97654C17C739}"/>
                </a:ext>
              </a:extLst>
            </p:cNvPr>
            <p:cNvSpPr/>
            <p:nvPr/>
          </p:nvSpPr>
          <p:spPr>
            <a:xfrm>
              <a:off x="8930766" y="2728409"/>
              <a:ext cx="871996" cy="895051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C468A25C-8187-4CD3-800F-3243B998B4BE}"/>
                </a:ext>
              </a:extLst>
            </p:cNvPr>
            <p:cNvSpPr/>
            <p:nvPr/>
          </p:nvSpPr>
          <p:spPr>
            <a:xfrm>
              <a:off x="5536634" y="2733051"/>
              <a:ext cx="871996" cy="89505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E15C7B4C-A6F0-47E6-AC3F-8C503EF57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5699" y="2290260"/>
            <a:ext cx="10068232" cy="1407874"/>
          </a:xfrm>
          <a:prstGeom prst="rect">
            <a:avLst/>
          </a:prstGeom>
          <a:effectLst>
            <a:softEdge rad="0"/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12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E2EF673-45BC-4547-93AF-945BBF1C6A2C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0A87F5E-02C3-4D6E-A34A-722896C390D9}"/>
              </a:ext>
            </a:extLst>
          </p:cNvPr>
          <p:cNvSpPr txBox="1"/>
          <p:nvPr/>
        </p:nvSpPr>
        <p:spPr>
          <a:xfrm>
            <a:off x="1425699" y="1035210"/>
            <a:ext cx="3182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TW" sz="3600" kern="1300" spc="20" dirty="0">
                <a:latin typeface="Arabic Typesetting" panose="03020402040406030203" pitchFamily="66" charset="-78"/>
                <a:ea typeface="Yu Gothic Light" panose="020B0300000000000000" pitchFamily="34" charset="-128"/>
                <a:cs typeface="Arabic Typesetting" panose="03020402040406030203" pitchFamily="66" charset="-78"/>
              </a:rPr>
              <a:t>03</a:t>
            </a:r>
            <a:r>
              <a:rPr lang="en-US" altLang="zh-TW" sz="24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 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見微之著的款待</a:t>
            </a:r>
            <a:endParaRPr lang="en-US" altLang="zh-TW" sz="20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A5C2370-9D2D-48F5-9CAE-AA95D70D8016}"/>
              </a:ext>
            </a:extLst>
          </p:cNvPr>
          <p:cNvSpPr txBox="1"/>
          <p:nvPr/>
        </p:nvSpPr>
        <p:spPr>
          <a:xfrm>
            <a:off x="1432230" y="4563324"/>
            <a:ext cx="2558927" cy="42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社交平台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CEFCB60-7D85-4077-95DB-C58E59FECE25}"/>
              </a:ext>
            </a:extLst>
          </p:cNvPr>
          <p:cNvSpPr txBox="1"/>
          <p:nvPr/>
        </p:nvSpPr>
        <p:spPr>
          <a:xfrm>
            <a:off x="4875529" y="4575580"/>
            <a:ext cx="2558927" cy="42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場地佈置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4A67BF9-771C-44D8-85A1-AF6222D27526}"/>
              </a:ext>
            </a:extLst>
          </p:cNvPr>
          <p:cNvSpPr txBox="1"/>
          <p:nvPr/>
        </p:nvSpPr>
        <p:spPr>
          <a:xfrm>
            <a:off x="8318828" y="4563717"/>
            <a:ext cx="2558927" cy="42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人力資源</a:t>
            </a:r>
            <a:endParaRPr lang="zh-HK" altLang="en-US" sz="1600" kern="15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D60AAA1D-4A17-4601-B398-6688C2861F40}"/>
              </a:ext>
            </a:extLst>
          </p:cNvPr>
          <p:cNvCxnSpPr/>
          <p:nvPr/>
        </p:nvCxnSpPr>
        <p:spPr>
          <a:xfrm>
            <a:off x="6038585" y="4183375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2B55ED78-32EF-426A-A8A8-8E4BAFD1CA7C}"/>
              </a:ext>
            </a:extLst>
          </p:cNvPr>
          <p:cNvCxnSpPr/>
          <p:nvPr/>
        </p:nvCxnSpPr>
        <p:spPr>
          <a:xfrm>
            <a:off x="2565796" y="4183200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BB6D0BA8-F782-4454-ACF2-738551D5D1C2}"/>
              </a:ext>
            </a:extLst>
          </p:cNvPr>
          <p:cNvCxnSpPr>
            <a:cxnSpLocks/>
          </p:cNvCxnSpPr>
          <p:nvPr/>
        </p:nvCxnSpPr>
        <p:spPr>
          <a:xfrm>
            <a:off x="9418228" y="4183375"/>
            <a:ext cx="27745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826183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橢圓 11">
            <a:extLst>
              <a:ext uri="{FF2B5EF4-FFF2-40B4-BE49-F238E27FC236}">
                <a16:creationId xmlns:a16="http://schemas.microsoft.com/office/drawing/2014/main" id="{E18AC74D-2B23-439A-B839-06E62F40950E}"/>
              </a:ext>
            </a:extLst>
          </p:cNvPr>
          <p:cNvSpPr/>
          <p:nvPr/>
        </p:nvSpPr>
        <p:spPr>
          <a:xfrm>
            <a:off x="1577795" y="1220806"/>
            <a:ext cx="871996" cy="89505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15C7B4C-A6F0-47E6-AC3F-8C503EF575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 r="67383"/>
          <a:stretch/>
        </p:blipFill>
        <p:spPr>
          <a:xfrm>
            <a:off x="737624" y="884388"/>
            <a:ext cx="3283953" cy="1407874"/>
          </a:xfrm>
          <a:prstGeom prst="rect">
            <a:avLst/>
          </a:prstGeom>
          <a:effectLst>
            <a:softEdge rad="0"/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13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E2EF673-45BC-4547-93AF-945BBF1C6A2C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A5C2370-9D2D-48F5-9CAE-AA95D70D8016}"/>
              </a:ext>
            </a:extLst>
          </p:cNvPr>
          <p:cNvSpPr txBox="1"/>
          <p:nvPr/>
        </p:nvSpPr>
        <p:spPr>
          <a:xfrm>
            <a:off x="737624" y="3384764"/>
            <a:ext cx="2558927" cy="2211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圓形流動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鎖定對象群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觀感先行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善用媒介特性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2B55ED78-32EF-426A-A8A8-8E4BAFD1CA7C}"/>
              </a:ext>
            </a:extLst>
          </p:cNvPr>
          <p:cNvCxnSpPr/>
          <p:nvPr/>
        </p:nvCxnSpPr>
        <p:spPr>
          <a:xfrm>
            <a:off x="1875207" y="3112833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>
            <a:extLst>
              <a:ext uri="{FF2B5EF4-FFF2-40B4-BE49-F238E27FC236}">
                <a16:creationId xmlns:a16="http://schemas.microsoft.com/office/drawing/2014/main" id="{142269BA-1F96-4906-AAC5-E55DC4290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593" y="1063489"/>
            <a:ext cx="2049504" cy="4177333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1A8ED9F4-58F9-4436-8B21-E40D88117C8E}"/>
              </a:ext>
            </a:extLst>
          </p:cNvPr>
          <p:cNvSpPr txBox="1"/>
          <p:nvPr/>
        </p:nvSpPr>
        <p:spPr>
          <a:xfrm>
            <a:off x="1136207" y="2452275"/>
            <a:ext cx="1750142" cy="426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3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社交平台</a:t>
            </a:r>
            <a:endParaRPr kumimoji="0" lang="en-US" altLang="zh-TW" sz="1600" b="0" i="0" u="none" strike="noStrike" kern="1300" cap="none" spc="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92BBA935-F968-405E-9A84-951D0EF7CD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543" y="4041058"/>
            <a:ext cx="952696" cy="952696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6F3CBFBA-CED4-4F2F-8C4F-670ECB3BA925}"/>
              </a:ext>
            </a:extLst>
          </p:cNvPr>
          <p:cNvSpPr txBox="1"/>
          <p:nvPr/>
        </p:nvSpPr>
        <p:spPr>
          <a:xfrm>
            <a:off x="10587833" y="4887631"/>
            <a:ext cx="1091506" cy="42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Yo_goo</a:t>
            </a:r>
            <a:endParaRPr kumimoji="0" lang="zh-TW" altLang="zh-HK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46DCAC86-E717-4EBE-BE8D-BA316BC8EA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4502" r="388" b="1546"/>
          <a:stretch/>
        </p:blipFill>
        <p:spPr>
          <a:xfrm>
            <a:off x="5904769" y="1063489"/>
            <a:ext cx="2053638" cy="4177333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634A679B-C9D6-46E6-8695-ED0F2C71CF9D}"/>
              </a:ext>
            </a:extLst>
          </p:cNvPr>
          <p:cNvGrpSpPr/>
          <p:nvPr/>
        </p:nvGrpSpPr>
        <p:grpSpPr>
          <a:xfrm>
            <a:off x="8108079" y="1063489"/>
            <a:ext cx="2053638" cy="4177333"/>
            <a:chOff x="8170425" y="1063489"/>
            <a:chExt cx="2053638" cy="4177333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000EE8F7-2B27-4BFF-B17B-DDE25C81E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" t="7001" r="-1" b="-8"/>
            <a:stretch/>
          </p:blipFill>
          <p:spPr>
            <a:xfrm>
              <a:off x="8170425" y="1063489"/>
              <a:ext cx="2053638" cy="4177333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4263233-BCE9-46B2-BE66-625C23FF2B7C}"/>
                </a:ext>
              </a:extLst>
            </p:cNvPr>
            <p:cNvSpPr/>
            <p:nvPr/>
          </p:nvSpPr>
          <p:spPr>
            <a:xfrm>
              <a:off x="8495071" y="3824748"/>
              <a:ext cx="383458" cy="216310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08771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E18AC74D-2B23-439A-B839-06E62F40950E}"/>
              </a:ext>
            </a:extLst>
          </p:cNvPr>
          <p:cNvSpPr/>
          <p:nvPr/>
        </p:nvSpPr>
        <p:spPr>
          <a:xfrm>
            <a:off x="1577795" y="1220806"/>
            <a:ext cx="871996" cy="895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15C7B4C-A6F0-47E6-AC3F-8C503EF575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 l="32994" t="-1301" r="34389" b="1301"/>
          <a:stretch/>
        </p:blipFill>
        <p:spPr>
          <a:xfrm>
            <a:off x="737624" y="884388"/>
            <a:ext cx="3283953" cy="1407874"/>
          </a:xfrm>
          <a:prstGeom prst="rect">
            <a:avLst/>
          </a:prstGeom>
          <a:effectLst>
            <a:softEdge rad="0"/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14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E2EF673-45BC-4547-93AF-945BBF1C6A2C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A5C2370-9D2D-48F5-9CAE-AA95D70D8016}"/>
              </a:ext>
            </a:extLst>
          </p:cNvPr>
          <p:cNvSpPr txBox="1"/>
          <p:nvPr/>
        </p:nvSpPr>
        <p:spPr>
          <a:xfrm>
            <a:off x="737624" y="3384764"/>
            <a:ext cx="2558927" cy="131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方形擺位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表示歡迎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減少規則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2B55ED78-32EF-426A-A8A8-8E4BAFD1CA7C}"/>
              </a:ext>
            </a:extLst>
          </p:cNvPr>
          <p:cNvCxnSpPr/>
          <p:nvPr/>
        </p:nvCxnSpPr>
        <p:spPr>
          <a:xfrm>
            <a:off x="1875207" y="3112833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A8ED9F4-58F9-4436-8B21-E40D88117C8E}"/>
              </a:ext>
            </a:extLst>
          </p:cNvPr>
          <p:cNvSpPr txBox="1"/>
          <p:nvPr/>
        </p:nvSpPr>
        <p:spPr>
          <a:xfrm>
            <a:off x="1136207" y="2452275"/>
            <a:ext cx="1750142" cy="426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場地佈置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pic>
        <p:nvPicPr>
          <p:cNvPr id="18" name="圖片 17" descr="一張含有 室內 的圖片&#10;&#10;自動產生的描述">
            <a:extLst>
              <a:ext uri="{FF2B5EF4-FFF2-40B4-BE49-F238E27FC236}">
                <a16:creationId xmlns:a16="http://schemas.microsoft.com/office/drawing/2014/main" id="{FA332034-A7FB-4AC9-94C6-B42D22E10A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7" b="8083"/>
          <a:stretch/>
        </p:blipFill>
        <p:spPr>
          <a:xfrm>
            <a:off x="7691280" y="3948428"/>
            <a:ext cx="2286735" cy="226814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CE9F630F-516F-4A96-9304-A8C564CEC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" b="5486"/>
          <a:stretch/>
        </p:blipFill>
        <p:spPr>
          <a:xfrm>
            <a:off x="5069796" y="805475"/>
            <a:ext cx="2522738" cy="2037340"/>
          </a:xfrm>
          <a:prstGeom prst="rect">
            <a:avLst/>
          </a:prstGeom>
        </p:spPr>
      </p:pic>
      <p:pic>
        <p:nvPicPr>
          <p:cNvPr id="39" name="圖片 38" descr="一張含有 地板, 室內, 窗戶, 牆 的圖片&#10;&#10;自動產生的描述">
            <a:extLst>
              <a:ext uri="{FF2B5EF4-FFF2-40B4-BE49-F238E27FC236}">
                <a16:creationId xmlns:a16="http://schemas.microsoft.com/office/drawing/2014/main" id="{3675D2EC-D6F2-48D8-A92C-D2C3857279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06" r="11506"/>
          <a:stretch/>
        </p:blipFill>
        <p:spPr>
          <a:xfrm>
            <a:off x="5059573" y="2927078"/>
            <a:ext cx="2532961" cy="3289499"/>
          </a:xfrm>
          <a:prstGeom prst="rect">
            <a:avLst/>
          </a:prstGeom>
        </p:spPr>
      </p:pic>
      <p:pic>
        <p:nvPicPr>
          <p:cNvPr id="42" name="圖片 41" descr="一張含有 文字 的圖片&#10;&#10;自動產生的描述">
            <a:extLst>
              <a:ext uri="{FF2B5EF4-FFF2-40B4-BE49-F238E27FC236}">
                <a16:creationId xmlns:a16="http://schemas.microsoft.com/office/drawing/2014/main" id="{AA91A32A-4B1C-4AA5-9908-5BB6472DF5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81" y="791552"/>
            <a:ext cx="2286734" cy="304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633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EB3F3946-DDD9-4EF8-8613-E8D3E0FEB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366" y="602902"/>
            <a:ext cx="3204214" cy="240003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7E6AFF6-2147-46D0-847C-7A5A2DF695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4" b="15326"/>
          <a:stretch/>
        </p:blipFill>
        <p:spPr>
          <a:xfrm>
            <a:off x="7012419" y="959660"/>
            <a:ext cx="3234525" cy="240003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18AC74D-2B23-439A-B839-06E62F40950E}"/>
              </a:ext>
            </a:extLst>
          </p:cNvPr>
          <p:cNvSpPr/>
          <p:nvPr/>
        </p:nvSpPr>
        <p:spPr>
          <a:xfrm>
            <a:off x="1577795" y="1220806"/>
            <a:ext cx="871996" cy="895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15C7B4C-A6F0-47E6-AC3F-8C503EF575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 l="32994" t="-1301" r="34389" b="1301"/>
          <a:stretch/>
        </p:blipFill>
        <p:spPr>
          <a:xfrm>
            <a:off x="737624" y="884388"/>
            <a:ext cx="3283953" cy="1407874"/>
          </a:xfrm>
          <a:prstGeom prst="rect">
            <a:avLst/>
          </a:prstGeom>
          <a:effectLst>
            <a:softEdge rad="0"/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15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E2EF673-45BC-4547-93AF-945BBF1C6A2C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A5C2370-9D2D-48F5-9CAE-AA95D70D8016}"/>
              </a:ext>
            </a:extLst>
          </p:cNvPr>
          <p:cNvSpPr txBox="1"/>
          <p:nvPr/>
        </p:nvSpPr>
        <p:spPr>
          <a:xfrm>
            <a:off x="737624" y="3384764"/>
            <a:ext cx="2558927" cy="1765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減少規則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加強互動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保持新鮮感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使用同一色調的用品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2B55ED78-32EF-426A-A8A8-8E4BAFD1CA7C}"/>
              </a:ext>
            </a:extLst>
          </p:cNvPr>
          <p:cNvCxnSpPr/>
          <p:nvPr/>
        </p:nvCxnSpPr>
        <p:spPr>
          <a:xfrm>
            <a:off x="1875207" y="3112833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A8ED9F4-58F9-4436-8B21-E40D88117C8E}"/>
              </a:ext>
            </a:extLst>
          </p:cNvPr>
          <p:cNvSpPr txBox="1"/>
          <p:nvPr/>
        </p:nvSpPr>
        <p:spPr>
          <a:xfrm>
            <a:off x="1136207" y="2452275"/>
            <a:ext cx="1750142" cy="426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場地佈置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pic>
        <p:nvPicPr>
          <p:cNvPr id="8" name="圖片 7" descr="一張含有 文字, 室內 的圖片&#10;&#10;自動產生的描述">
            <a:extLst>
              <a:ext uri="{FF2B5EF4-FFF2-40B4-BE49-F238E27FC236}">
                <a16:creationId xmlns:a16="http://schemas.microsoft.com/office/drawing/2014/main" id="{E84EB449-5713-4712-9CAF-1B66E57EC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986" y="3112833"/>
            <a:ext cx="3230594" cy="2422946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E35E90D1-26AE-4A92-B5E4-6EB4514673D2}"/>
              </a:ext>
            </a:extLst>
          </p:cNvPr>
          <p:cNvGrpSpPr/>
          <p:nvPr/>
        </p:nvGrpSpPr>
        <p:grpSpPr>
          <a:xfrm>
            <a:off x="1400134" y="5318420"/>
            <a:ext cx="1222288" cy="180870"/>
            <a:chOff x="1408373" y="5687199"/>
            <a:chExt cx="1222288" cy="180870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A6ADFF14-87E9-4237-BBF7-40DCD736E8EE}"/>
                </a:ext>
              </a:extLst>
            </p:cNvPr>
            <p:cNvSpPr/>
            <p:nvPr/>
          </p:nvSpPr>
          <p:spPr>
            <a:xfrm>
              <a:off x="1408373" y="5687199"/>
              <a:ext cx="180870" cy="18087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F666B0B1-4D90-4AA0-AE1E-2C5990BCA38D}"/>
                </a:ext>
              </a:extLst>
            </p:cNvPr>
            <p:cNvSpPr/>
            <p:nvPr/>
          </p:nvSpPr>
          <p:spPr>
            <a:xfrm>
              <a:off x="1757904" y="5687199"/>
              <a:ext cx="180870" cy="1808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4E9A483B-BED2-476B-AF4F-798540B38CE7}"/>
                </a:ext>
              </a:extLst>
            </p:cNvPr>
            <p:cNvSpPr/>
            <p:nvPr/>
          </p:nvSpPr>
          <p:spPr>
            <a:xfrm>
              <a:off x="2100260" y="5687199"/>
              <a:ext cx="180870" cy="180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D0BF81D2-C29B-47C0-84CC-0685BE356956}"/>
                </a:ext>
              </a:extLst>
            </p:cNvPr>
            <p:cNvSpPr/>
            <p:nvPr/>
          </p:nvSpPr>
          <p:spPr>
            <a:xfrm>
              <a:off x="2449791" y="5687199"/>
              <a:ext cx="180870" cy="180870"/>
            </a:xfrm>
            <a:prstGeom prst="rect">
              <a:avLst/>
            </a:prstGeom>
            <a:solidFill>
              <a:srgbClr val="583B2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pic>
        <p:nvPicPr>
          <p:cNvPr id="4" name="圖片 3" descr="一張含有 地板, 室內, 窗戶, 傢俱 的圖片&#10;&#10;自動產生的描述">
            <a:extLst>
              <a:ext uri="{FF2B5EF4-FFF2-40B4-BE49-F238E27FC236}">
                <a16:creationId xmlns:a16="http://schemas.microsoft.com/office/drawing/2014/main" id="{31BEC6BD-3F94-4404-97B0-A1F47D5B37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49" y="3475394"/>
            <a:ext cx="3230595" cy="242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3528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地板, 室內, 房間 的圖片&#10;&#10;自動產生的描述">
            <a:extLst>
              <a:ext uri="{FF2B5EF4-FFF2-40B4-BE49-F238E27FC236}">
                <a16:creationId xmlns:a16="http://schemas.microsoft.com/office/drawing/2014/main" id="{40D766ED-54A8-4625-88C6-60BE4E62D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830" y="1731581"/>
            <a:ext cx="2286736" cy="3048981"/>
          </a:xfrm>
          <a:prstGeom prst="rect">
            <a:avLst/>
          </a:prstGeom>
        </p:spPr>
      </p:pic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E18AC74D-2B23-439A-B839-06E62F40950E}"/>
              </a:ext>
            </a:extLst>
          </p:cNvPr>
          <p:cNvSpPr/>
          <p:nvPr/>
        </p:nvSpPr>
        <p:spPr>
          <a:xfrm>
            <a:off x="1577795" y="1220806"/>
            <a:ext cx="871996" cy="89505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15C7B4C-A6F0-47E6-AC3F-8C503EF57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 l="66910" t="36" r="473" b="-36"/>
          <a:stretch/>
        </p:blipFill>
        <p:spPr>
          <a:xfrm>
            <a:off x="737624" y="884388"/>
            <a:ext cx="3283953" cy="1407874"/>
          </a:xfrm>
          <a:prstGeom prst="rect">
            <a:avLst/>
          </a:prstGeom>
          <a:effectLst>
            <a:softEdge rad="0"/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16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E2EF673-45BC-4547-93AF-945BBF1C6A2C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A5C2370-9D2D-48F5-9CAE-AA95D70D8016}"/>
              </a:ext>
            </a:extLst>
          </p:cNvPr>
          <p:cNvSpPr txBox="1"/>
          <p:nvPr/>
        </p:nvSpPr>
        <p:spPr>
          <a:xfrm>
            <a:off x="737624" y="3384764"/>
            <a:ext cx="2558927" cy="1765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三角結連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帶領者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使用者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潛在用家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2B55ED78-32EF-426A-A8A8-8E4BAFD1CA7C}"/>
              </a:ext>
            </a:extLst>
          </p:cNvPr>
          <p:cNvCxnSpPr/>
          <p:nvPr/>
        </p:nvCxnSpPr>
        <p:spPr>
          <a:xfrm>
            <a:off x="1875207" y="3112833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A8ED9F4-58F9-4436-8B21-E40D88117C8E}"/>
              </a:ext>
            </a:extLst>
          </p:cNvPr>
          <p:cNvSpPr txBox="1"/>
          <p:nvPr/>
        </p:nvSpPr>
        <p:spPr>
          <a:xfrm>
            <a:off x="1136207" y="2452275"/>
            <a:ext cx="1750142" cy="426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人力資源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96E050E-41D3-4726-8D01-AEE2214C5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362" y="2452275"/>
            <a:ext cx="2286735" cy="304898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3FFDB74-C921-44DC-A698-5FF7625610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7" r="13637"/>
          <a:stretch/>
        </p:blipFill>
        <p:spPr>
          <a:xfrm>
            <a:off x="9209894" y="2100882"/>
            <a:ext cx="2286735" cy="30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3217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17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CEFCB60-7D85-4077-95DB-C58E59FECE25}"/>
              </a:ext>
            </a:extLst>
          </p:cNvPr>
          <p:cNvSpPr txBox="1"/>
          <p:nvPr/>
        </p:nvSpPr>
        <p:spPr>
          <a:xfrm>
            <a:off x="4237069" y="4478520"/>
            <a:ext cx="3717862" cy="42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見微之著，信息所在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D60AAA1D-4A17-4601-B398-6688C2861F40}"/>
              </a:ext>
            </a:extLst>
          </p:cNvPr>
          <p:cNvCxnSpPr>
            <a:cxnSpLocks/>
          </p:cNvCxnSpPr>
          <p:nvPr/>
        </p:nvCxnSpPr>
        <p:spPr>
          <a:xfrm>
            <a:off x="5959929" y="3976897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圖片 43">
            <a:extLst>
              <a:ext uri="{FF2B5EF4-FFF2-40B4-BE49-F238E27FC236}">
                <a16:creationId xmlns:a16="http://schemas.microsoft.com/office/drawing/2014/main" id="{F3D8FB2F-D364-4AD0-9506-79C690D84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700" y="1797101"/>
            <a:ext cx="4527909" cy="213046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D8C1713-0B70-42B3-B3A7-85C914A9399A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34679291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DB5FAC3-D6B9-4DC4-9BB3-CF39A7839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79" y="2420294"/>
            <a:ext cx="6829641" cy="201741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0D19B65-281D-4513-99F7-C48E252D38CA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18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EF6D0F7-9D86-4D03-88A1-639D48BA984A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1949313"/>
      </p:ext>
    </p:extLst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5E3706C-B2E6-4664-AEA2-EFBB05981A2F}"/>
              </a:ext>
            </a:extLst>
          </p:cNvPr>
          <p:cNvSpPr txBox="1"/>
          <p:nvPr/>
        </p:nvSpPr>
        <p:spPr>
          <a:xfrm>
            <a:off x="598715" y="6128658"/>
            <a:ext cx="3897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CD0D715-A419-482C-9D15-F9692EF2B5EF}"/>
              </a:ext>
            </a:extLst>
          </p:cNvPr>
          <p:cNvSpPr txBox="1"/>
          <p:nvPr/>
        </p:nvSpPr>
        <p:spPr>
          <a:xfrm>
            <a:off x="7354387" y="2992726"/>
            <a:ext cx="4365402" cy="1452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如果我們堂會有一天關門了，</a:t>
            </a:r>
            <a:endParaRPr lang="en-US" altLang="zh-TW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社區的街坊會知道嗎？會關注嗎？</a:t>
            </a:r>
            <a:endParaRPr lang="en-US" altLang="zh-TW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會感到惋惜失落嗎？</a:t>
            </a:r>
            <a:endParaRPr lang="en-US" altLang="zh-TW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75FDD559-F9F7-45BE-8C10-21CA98648E33}"/>
              </a:ext>
            </a:extLst>
          </p:cNvPr>
          <p:cNvCxnSpPr/>
          <p:nvPr/>
        </p:nvCxnSpPr>
        <p:spPr>
          <a:xfrm>
            <a:off x="7453318" y="2827563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CAD193D-83C9-4EB5-BD54-EC9A40EC5066}"/>
              </a:ext>
            </a:extLst>
          </p:cNvPr>
          <p:cNvSpPr txBox="1"/>
          <p:nvPr/>
        </p:nvSpPr>
        <p:spPr>
          <a:xfrm>
            <a:off x="2010302" y="1801218"/>
            <a:ext cx="170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神學思考</a:t>
            </a:r>
            <a:endParaRPr lang="zh-HK" altLang="en-US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F887B38-2248-482E-9275-E9DC7BB76D0F}"/>
              </a:ext>
            </a:extLst>
          </p:cNvPr>
          <p:cNvSpPr txBox="1"/>
          <p:nvPr/>
        </p:nvSpPr>
        <p:spPr>
          <a:xfrm>
            <a:off x="2506689" y="1964470"/>
            <a:ext cx="1709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/</a:t>
            </a:r>
            <a:r>
              <a:rPr lang="zh-TW" altLang="en-US" sz="12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 由零開始的共享空間</a:t>
            </a:r>
            <a:endParaRPr lang="zh-HK" altLang="en-US" sz="1200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02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F44B7BF-8295-4F66-9E1B-9680AA47C539}"/>
              </a:ext>
            </a:extLst>
          </p:cNvPr>
          <p:cNvSpPr txBox="1"/>
          <p:nvPr/>
        </p:nvSpPr>
        <p:spPr>
          <a:xfrm>
            <a:off x="838199" y="409221"/>
            <a:ext cx="3897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kern="1300" spc="80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ABOUT US</a:t>
            </a:r>
            <a:endParaRPr lang="zh-HK" altLang="en-US" sz="1600" kern="1500" spc="80" dirty="0"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pic>
        <p:nvPicPr>
          <p:cNvPr id="10" name="圖片 9" descr="一張含有 室內, 天花板, 地板 的圖片&#10;&#10;自動產生的描述">
            <a:extLst>
              <a:ext uri="{FF2B5EF4-FFF2-40B4-BE49-F238E27FC236}">
                <a16:creationId xmlns:a16="http://schemas.microsoft.com/office/drawing/2014/main" id="{FECA48FC-9B24-4FC2-9241-B85937407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84"/>
                    </a14:imgEffect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685800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DAEFFDAD-EDB7-4913-A8C8-1C8F444A6A75}"/>
              </a:ext>
            </a:extLst>
          </p:cNvPr>
          <p:cNvSpPr txBox="1"/>
          <p:nvPr/>
        </p:nvSpPr>
        <p:spPr>
          <a:xfrm>
            <a:off x="7354387" y="1186090"/>
            <a:ext cx="3182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TW" sz="3600" kern="1300" spc="20" dirty="0">
                <a:latin typeface="Arabic Typesetting" panose="03020402040406030203" pitchFamily="66" charset="-78"/>
                <a:ea typeface="Yu Gothic Light" panose="020B0300000000000000" pitchFamily="34" charset="-128"/>
                <a:cs typeface="Arabic Typesetting" panose="03020402040406030203" pitchFamily="66" charset="-78"/>
              </a:rPr>
              <a:t>01</a:t>
            </a:r>
            <a:r>
              <a:rPr lang="en-US" altLang="zh-TW" sz="24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 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牧會省思</a:t>
            </a:r>
            <a:r>
              <a:rPr lang="en-US" altLang="zh-TW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—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教會使命</a:t>
            </a:r>
            <a:endParaRPr lang="en-US" altLang="zh-TW" sz="24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FF794EF-339C-4C0B-A734-EEEBAC49A084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89053875"/>
      </p:ext>
    </p:extLst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5E3706C-B2E6-4664-AEA2-EFBB05981A2F}"/>
              </a:ext>
            </a:extLst>
          </p:cNvPr>
          <p:cNvSpPr txBox="1"/>
          <p:nvPr/>
        </p:nvSpPr>
        <p:spPr>
          <a:xfrm>
            <a:off x="598715" y="6128658"/>
            <a:ext cx="3897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CD0D715-A419-482C-9D15-F9692EF2B5EF}"/>
              </a:ext>
            </a:extLst>
          </p:cNvPr>
          <p:cNvSpPr txBox="1"/>
          <p:nvPr/>
        </p:nvSpPr>
        <p:spPr>
          <a:xfrm>
            <a:off x="7354387" y="2992726"/>
            <a:ext cx="3708060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量度教會健康的指標是甚麼？</a:t>
            </a:r>
            <a:endParaRPr lang="en-US" altLang="zh-TW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75FDD559-F9F7-45BE-8C10-21CA98648E33}"/>
              </a:ext>
            </a:extLst>
          </p:cNvPr>
          <p:cNvCxnSpPr/>
          <p:nvPr/>
        </p:nvCxnSpPr>
        <p:spPr>
          <a:xfrm>
            <a:off x="7453318" y="2827563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CAD193D-83C9-4EB5-BD54-EC9A40EC5066}"/>
              </a:ext>
            </a:extLst>
          </p:cNvPr>
          <p:cNvSpPr txBox="1"/>
          <p:nvPr/>
        </p:nvSpPr>
        <p:spPr>
          <a:xfrm>
            <a:off x="2010302" y="1801218"/>
            <a:ext cx="170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神學思考</a:t>
            </a:r>
            <a:endParaRPr lang="zh-HK" altLang="en-US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F887B38-2248-482E-9275-E9DC7BB76D0F}"/>
              </a:ext>
            </a:extLst>
          </p:cNvPr>
          <p:cNvSpPr txBox="1"/>
          <p:nvPr/>
        </p:nvSpPr>
        <p:spPr>
          <a:xfrm>
            <a:off x="2506689" y="1964470"/>
            <a:ext cx="1709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/</a:t>
            </a:r>
            <a:r>
              <a:rPr lang="zh-TW" altLang="en-US" sz="12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 由零開始的共享空間</a:t>
            </a:r>
            <a:endParaRPr lang="zh-HK" altLang="en-US" sz="1200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03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F44B7BF-8295-4F66-9E1B-9680AA47C539}"/>
              </a:ext>
            </a:extLst>
          </p:cNvPr>
          <p:cNvSpPr txBox="1"/>
          <p:nvPr/>
        </p:nvSpPr>
        <p:spPr>
          <a:xfrm>
            <a:off x="838199" y="409221"/>
            <a:ext cx="3897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kern="1300" spc="80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ABOUT US</a:t>
            </a:r>
            <a:endParaRPr lang="zh-HK" altLang="en-US" sz="1600" kern="1500" spc="80" dirty="0"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pic>
        <p:nvPicPr>
          <p:cNvPr id="10" name="圖片 9" descr="一張含有 室內, 天花板, 地板 的圖片&#10;&#10;自動產生的描述">
            <a:extLst>
              <a:ext uri="{FF2B5EF4-FFF2-40B4-BE49-F238E27FC236}">
                <a16:creationId xmlns:a16="http://schemas.microsoft.com/office/drawing/2014/main" id="{FECA48FC-9B24-4FC2-9241-B85937407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84"/>
                    </a14:imgEffect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685800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DAEFFDAD-EDB7-4913-A8C8-1C8F444A6A75}"/>
              </a:ext>
            </a:extLst>
          </p:cNvPr>
          <p:cNvSpPr txBox="1"/>
          <p:nvPr/>
        </p:nvSpPr>
        <p:spPr>
          <a:xfrm>
            <a:off x="7354387" y="1186090"/>
            <a:ext cx="3182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TW" sz="3600" kern="1300" spc="20" dirty="0">
                <a:latin typeface="Arabic Typesetting" panose="03020402040406030203" pitchFamily="66" charset="-78"/>
                <a:ea typeface="Yu Gothic Light" panose="020B0300000000000000" pitchFamily="34" charset="-128"/>
                <a:cs typeface="Arabic Typesetting" panose="03020402040406030203" pitchFamily="66" charset="-78"/>
              </a:rPr>
              <a:t>01</a:t>
            </a:r>
            <a:r>
              <a:rPr lang="en-US" altLang="zh-TW" sz="24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 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牧會省思</a:t>
            </a:r>
            <a:r>
              <a:rPr lang="en-US" altLang="zh-TW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—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教會使命</a:t>
            </a:r>
            <a:endParaRPr lang="en-US" altLang="zh-TW" sz="24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B0CE24B-1699-4C33-A1C0-F30D00A48A48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5533242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CCD0D715-A419-482C-9D15-F9692EF2B5EF}"/>
              </a:ext>
            </a:extLst>
          </p:cNvPr>
          <p:cNvSpPr txBox="1"/>
          <p:nvPr/>
        </p:nvSpPr>
        <p:spPr>
          <a:xfrm>
            <a:off x="2073602" y="3957182"/>
            <a:ext cx="5145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教會作為福音的見證人</a:t>
            </a: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，</a:t>
            </a:r>
            <a:endParaRPr lang="en-US" altLang="zh-HK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r>
              <a:rPr lang="en-US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	</a:t>
            </a:r>
            <a:r>
              <a:rPr lang="zh-HK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教會</a:t>
            </a:r>
            <a:r>
              <a:rPr lang="zh-HK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的款待</a:t>
            </a:r>
            <a:r>
              <a:rPr lang="en-US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 (Hospitality) </a:t>
            </a:r>
            <a:r>
              <a:rPr lang="zh-HK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能力</a:t>
            </a:r>
            <a:endParaRPr lang="en-US" altLang="zh-HK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r>
              <a:rPr lang="en-US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		</a:t>
            </a:r>
            <a:r>
              <a:rPr lang="zh-HK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正</a:t>
            </a:r>
            <a:r>
              <a:rPr lang="zh-HK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是量度她健康與否的關鍵</a:t>
            </a: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。</a:t>
            </a:r>
            <a:endParaRPr lang="zh-HK" altLang="en-US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75FDD559-F9F7-45BE-8C10-21CA98648E33}"/>
              </a:ext>
            </a:extLst>
          </p:cNvPr>
          <p:cNvCxnSpPr/>
          <p:nvPr/>
        </p:nvCxnSpPr>
        <p:spPr>
          <a:xfrm>
            <a:off x="6485489" y="3535483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04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C62177B-95A8-4793-93EA-17EDF4512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66" y="727071"/>
            <a:ext cx="3767636" cy="50785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31A3681C-3904-447A-B412-D0C351DB6594}"/>
              </a:ext>
            </a:extLst>
          </p:cNvPr>
          <p:cNvSpPr txBox="1"/>
          <p:nvPr/>
        </p:nvSpPr>
        <p:spPr>
          <a:xfrm>
            <a:off x="4036641" y="1579375"/>
            <a:ext cx="3182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TW" sz="3600" kern="1300" spc="20" dirty="0">
                <a:latin typeface="Arabic Typesetting" panose="03020402040406030203" pitchFamily="66" charset="-78"/>
                <a:ea typeface="Yu Gothic Light" panose="020B0300000000000000" pitchFamily="34" charset="-128"/>
                <a:cs typeface="Arabic Typesetting" panose="03020402040406030203" pitchFamily="66" charset="-78"/>
              </a:rPr>
              <a:t>01</a:t>
            </a:r>
            <a:r>
              <a:rPr lang="en-US" altLang="zh-TW" sz="24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 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牧會省思</a:t>
            </a:r>
            <a:r>
              <a:rPr lang="en-US" altLang="zh-TW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—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教會使命</a:t>
            </a:r>
            <a:endParaRPr lang="en-US" altLang="zh-TW" sz="24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F3B1BC5-CCD2-4380-9615-6486D4A1C762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1932177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室內, 架子, 櫃子 的圖片&#10;&#10;自動產生的描述">
            <a:extLst>
              <a:ext uri="{FF2B5EF4-FFF2-40B4-BE49-F238E27FC236}">
                <a16:creationId xmlns:a16="http://schemas.microsoft.com/office/drawing/2014/main" id="{A458AB68-FAD9-4CA4-801D-DE22CF287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r="2745" b="1429"/>
          <a:stretch/>
        </p:blipFill>
        <p:spPr>
          <a:xfrm>
            <a:off x="-20994" y="1"/>
            <a:ext cx="4203420" cy="685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CD0D715-A419-482C-9D15-F9692EF2B5EF}"/>
              </a:ext>
            </a:extLst>
          </p:cNvPr>
          <p:cNvSpPr txBox="1"/>
          <p:nvPr/>
        </p:nvSpPr>
        <p:spPr>
          <a:xfrm>
            <a:off x="4830662" y="2257952"/>
            <a:ext cx="5528436" cy="379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聖經中出現次數：</a:t>
            </a:r>
            <a:endParaRPr lang="en-US" altLang="zh-TW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</a:pPr>
            <a:r>
              <a:rPr lang="zh-TW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「款待」</a:t>
            </a: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＞</a:t>
            </a:r>
            <a:r>
              <a:rPr lang="zh-TW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「傳福音」</a:t>
            </a:r>
            <a:endParaRPr lang="en-US" altLang="zh-TW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</a:pPr>
            <a:endParaRPr lang="en-US" altLang="zh-TW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</a:pPr>
            <a:r>
              <a:rPr lang="zh-TW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「款待」的美德</a:t>
            </a: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屬於</a:t>
            </a:r>
            <a:r>
              <a:rPr lang="zh-TW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人人</a:t>
            </a: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都當</a:t>
            </a:r>
            <a:r>
              <a:rPr lang="zh-TW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實踐</a:t>
            </a: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的範圍。</a:t>
            </a:r>
            <a:endParaRPr lang="en-US" altLang="zh-TW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</a:pPr>
            <a:r>
              <a:rPr lang="zh-TW" altLang="zh-HK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（羅十二：</a:t>
            </a:r>
            <a:r>
              <a:rPr lang="en-US" altLang="zh-HK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13</a:t>
            </a:r>
            <a:r>
              <a:rPr lang="zh-TW" altLang="zh-HK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；來十三：</a:t>
            </a:r>
            <a:r>
              <a:rPr lang="en-US" altLang="zh-HK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2</a:t>
            </a:r>
            <a:r>
              <a:rPr lang="zh-TW" altLang="zh-HK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；彼前四：</a:t>
            </a:r>
            <a:r>
              <a:rPr lang="en-US" altLang="zh-HK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9</a:t>
            </a:r>
            <a:r>
              <a:rPr lang="zh-TW" altLang="zh-HK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）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</a:pPr>
            <a:endParaRPr lang="en-US" altLang="zh-TW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</a:pP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論</a:t>
            </a:r>
            <a:r>
              <a:rPr lang="zh-TW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教會領袖的資格</a:t>
            </a: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時</a:t>
            </a:r>
            <a:r>
              <a:rPr lang="zh-TW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，要求「樂意</a:t>
            </a: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接</a:t>
            </a:r>
            <a:r>
              <a:rPr lang="zh-TW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待</a:t>
            </a: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遠</a:t>
            </a:r>
            <a:r>
              <a:rPr lang="zh-TW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人」</a:t>
            </a:r>
            <a:endParaRPr lang="en-US" altLang="zh-TW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</a:pPr>
            <a:r>
              <a:rPr lang="zh-TW" altLang="zh-HK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甚至先於教導真理</a:t>
            </a: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。</a:t>
            </a:r>
            <a:endParaRPr lang="en-US" altLang="zh-TW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</a:pPr>
            <a:r>
              <a:rPr lang="zh-TW" altLang="zh-HK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（提前三：</a:t>
            </a:r>
            <a:r>
              <a:rPr lang="en-US" altLang="zh-HK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2</a:t>
            </a:r>
            <a:r>
              <a:rPr lang="zh-TW" altLang="zh-HK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；多一：</a:t>
            </a:r>
            <a:r>
              <a:rPr lang="en-US" altLang="zh-HK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8</a:t>
            </a:r>
            <a:r>
              <a:rPr lang="zh-TW" altLang="zh-HK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）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75FDD559-F9F7-45BE-8C10-21CA98648E33}"/>
              </a:ext>
            </a:extLst>
          </p:cNvPr>
          <p:cNvCxnSpPr/>
          <p:nvPr/>
        </p:nvCxnSpPr>
        <p:spPr>
          <a:xfrm>
            <a:off x="4931211" y="2055066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05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8E70313-5FAC-4FB5-A7A8-FBE3D6311EB1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1A3681C-3904-447A-B412-D0C351DB6594}"/>
              </a:ext>
            </a:extLst>
          </p:cNvPr>
          <p:cNvSpPr txBox="1"/>
          <p:nvPr/>
        </p:nvSpPr>
        <p:spPr>
          <a:xfrm>
            <a:off x="4830662" y="497471"/>
            <a:ext cx="3182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TW" sz="3600" kern="1300" spc="20" dirty="0">
                <a:latin typeface="Arabic Typesetting" panose="03020402040406030203" pitchFamily="66" charset="-78"/>
                <a:ea typeface="Yu Gothic Light" panose="020B0300000000000000" pitchFamily="34" charset="-128"/>
                <a:cs typeface="Arabic Typesetting" panose="03020402040406030203" pitchFamily="66" charset="-78"/>
              </a:rPr>
              <a:t>01</a:t>
            </a:r>
            <a:r>
              <a:rPr lang="en-US" altLang="zh-TW" sz="24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 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牧會省思</a:t>
            </a:r>
            <a:r>
              <a:rPr lang="en-US" altLang="zh-TW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—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教會使命</a:t>
            </a:r>
            <a:endParaRPr lang="en-US" altLang="zh-TW" sz="24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9471842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CCD0D715-A419-482C-9D15-F9692EF2B5EF}"/>
              </a:ext>
            </a:extLst>
          </p:cNvPr>
          <p:cNvSpPr txBox="1"/>
          <p:nvPr/>
        </p:nvSpPr>
        <p:spPr>
          <a:xfrm>
            <a:off x="933579" y="2257952"/>
            <a:ext cx="5880176" cy="1856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TW" altLang="zh-HK" kern="0" dirty="0">
                <a:latin typeface="Yu Gothic UI Light" panose="020B0300000000000000" pitchFamily="34" charset="-128"/>
                <a:ea typeface="Yu Gothic UI Light" panose="020B0300000000000000" pitchFamily="34" charset="-128"/>
                <a:cs typeface="細明體"/>
              </a:rPr>
              <a:t>接待遠人：表達</a:t>
            </a:r>
            <a:r>
              <a:rPr lang="zh-TW" altLang="zh-HK" b="1" kern="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細明體"/>
              </a:rPr>
              <a:t>對陌生人的愛</a:t>
            </a:r>
            <a:r>
              <a:rPr lang="zh-TW" altLang="zh-HK" kern="0" dirty="0">
                <a:latin typeface="Yu Gothic UI Light" panose="020B0300000000000000" pitchFamily="34" charset="-128"/>
                <a:ea typeface="Yu Gothic UI Light" panose="020B0300000000000000" pitchFamily="34" charset="-128"/>
                <a:cs typeface="細明體"/>
              </a:rPr>
              <a:t>（</a:t>
            </a:r>
            <a:r>
              <a:rPr lang="en-US" altLang="zh-HK" kern="0" dirty="0">
                <a:latin typeface="Yu Gothic UI Light" panose="020B0300000000000000" pitchFamily="34" charset="-128"/>
                <a:ea typeface="Yu Gothic UI Light" panose="020B0300000000000000" pitchFamily="34" charset="-128"/>
                <a:cs typeface="Times New Roman"/>
              </a:rPr>
              <a:t>love of strangers</a:t>
            </a:r>
            <a:r>
              <a:rPr lang="zh-TW" altLang="zh-HK" kern="0" dirty="0">
                <a:latin typeface="Yu Gothic UI Light" panose="020B0300000000000000" pitchFamily="34" charset="-128"/>
                <a:ea typeface="Yu Gothic UI Light" panose="020B0300000000000000" pitchFamily="34" charset="-128"/>
                <a:cs typeface="細明體"/>
              </a:rPr>
              <a:t>）</a:t>
            </a:r>
            <a:endParaRPr lang="en-US" altLang="zh-TW" kern="0" dirty="0">
              <a:effectLst/>
              <a:latin typeface="Yu Gothic UI Light" panose="020B0300000000000000" pitchFamily="34" charset="-128"/>
              <a:ea typeface="Yu Gothic UI Light" panose="020B0300000000000000" pitchFamily="34" charset="-128"/>
              <a:cs typeface="細明體"/>
            </a:endParaRPr>
          </a:p>
          <a:p>
            <a:pPr>
              <a:lnSpc>
                <a:spcPct val="150000"/>
              </a:lnSpc>
            </a:pPr>
            <a:r>
              <a:rPr lang="zh-HK" alt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布魯格曼（</a:t>
            </a:r>
            <a:r>
              <a:rPr lang="en-US" altLang="zh-HK" kern="0" dirty="0"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  <a:cs typeface="Times New Roman"/>
              </a:rPr>
              <a:t>Walter Brueggemann</a:t>
            </a:r>
            <a:r>
              <a:rPr lang="zh-HK" alt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）：</a:t>
            </a:r>
            <a:endParaRPr lang="en-US" altLang="zh-HK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zh-TW" altLang="zh-HK" kern="0" dirty="0"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  <a:cs typeface="細明體"/>
              </a:rPr>
              <a:t>陌生人就是「</a:t>
            </a:r>
            <a:r>
              <a:rPr lang="zh-TW" altLang="zh-HK" b="1" kern="0" dirty="0">
                <a:solidFill>
                  <a:srgbClr val="7030A0"/>
                </a:solidFill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  <a:cs typeface="細明體"/>
              </a:rPr>
              <a:t>那些沒有位置的人</a:t>
            </a:r>
            <a:r>
              <a:rPr lang="zh-TW" altLang="zh-HK" kern="0" dirty="0"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  <a:cs typeface="細明體"/>
              </a:rPr>
              <a:t>」（</a:t>
            </a:r>
            <a:r>
              <a:rPr lang="en-US" altLang="zh-HK" kern="0" dirty="0"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  <a:cs typeface="Times New Roman"/>
              </a:rPr>
              <a:t>people without a place</a:t>
            </a:r>
            <a:r>
              <a:rPr lang="zh-TW" altLang="zh-HK" kern="0" dirty="0"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  <a:cs typeface="細明體"/>
              </a:rPr>
              <a:t>）</a:t>
            </a:r>
            <a:endParaRPr lang="en-US" altLang="zh-TW" kern="0" dirty="0">
              <a:effectLst/>
              <a:latin typeface="Yu Gothic UI Light" panose="020B0300000000000000" pitchFamily="34" charset="-128"/>
              <a:ea typeface="Yu Gothic UI Light" panose="020B0300000000000000" pitchFamily="34" charset="-128"/>
              <a:cs typeface="細明體"/>
            </a:endParaRPr>
          </a:p>
          <a:p>
            <a:pPr algn="just">
              <a:lnSpc>
                <a:spcPct val="150000"/>
              </a:lnSpc>
            </a:pPr>
            <a:endParaRPr lang="en-US" altLang="zh-TW" kern="0" spc="20" dirty="0">
              <a:latin typeface="Yu Gothic UI Light" panose="020B0300000000000000" pitchFamily="34" charset="-128"/>
              <a:ea typeface="Yu Gothic UI Light" panose="020B0300000000000000" pitchFamily="34" charset="-128"/>
              <a:cs typeface="Arabic Typesetting" panose="020B0604020202020204" pitchFamily="66" charset="-78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75FDD559-F9F7-45BE-8C10-21CA98648E33}"/>
              </a:ext>
            </a:extLst>
          </p:cNvPr>
          <p:cNvCxnSpPr/>
          <p:nvPr/>
        </p:nvCxnSpPr>
        <p:spPr>
          <a:xfrm>
            <a:off x="1034127" y="2055066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06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8E70313-5FAC-4FB5-A7A8-FBE3D6311EB1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1A3681C-3904-447A-B412-D0C351DB6594}"/>
              </a:ext>
            </a:extLst>
          </p:cNvPr>
          <p:cNvSpPr txBox="1"/>
          <p:nvPr/>
        </p:nvSpPr>
        <p:spPr>
          <a:xfrm>
            <a:off x="933578" y="497471"/>
            <a:ext cx="3182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TW" sz="3600" kern="1300" spc="20" dirty="0">
                <a:latin typeface="Arabic Typesetting" panose="03020402040406030203" pitchFamily="66" charset="-78"/>
                <a:ea typeface="Yu Gothic Light" panose="020B0300000000000000" pitchFamily="34" charset="-128"/>
                <a:cs typeface="Arabic Typesetting" panose="03020402040406030203" pitchFamily="66" charset="-78"/>
              </a:rPr>
              <a:t>01</a:t>
            </a:r>
            <a:r>
              <a:rPr lang="en-US" altLang="zh-TW" sz="24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 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牧會省思</a:t>
            </a:r>
            <a:r>
              <a:rPr lang="en-US" altLang="zh-TW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—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教會使命</a:t>
            </a:r>
            <a:endParaRPr lang="en-US" altLang="zh-TW" sz="24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302FF0F-9E98-4E39-A194-1C03A3860001}"/>
              </a:ext>
            </a:extLst>
          </p:cNvPr>
          <p:cNvSpPr txBox="1"/>
          <p:nvPr/>
        </p:nvSpPr>
        <p:spPr>
          <a:xfrm>
            <a:off x="2941138" y="4041516"/>
            <a:ext cx="3872617" cy="128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kern="0" spc="20" dirty="0"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共享空間</a:t>
            </a:r>
            <a:r>
              <a:rPr lang="en-US" altLang="zh-TW" kern="0" spc="20" dirty="0"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—</a:t>
            </a:r>
            <a:r>
              <a:rPr lang="zh-TW" altLang="en-US" kern="0" spc="20" dirty="0"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款待服侍的踐行</a:t>
            </a:r>
            <a:endParaRPr lang="en-US" altLang="zh-TW" kern="0" spc="20" dirty="0">
              <a:latin typeface="Yu Gothic UI Light" panose="020B0300000000000000" pitchFamily="34" charset="-128"/>
              <a:ea typeface="Yu Gothic UI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</a:pPr>
            <a:r>
              <a:rPr lang="en-US" altLang="zh-TW" kern="0" spc="20" dirty="0"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	</a:t>
            </a:r>
            <a:r>
              <a:rPr lang="en-US" altLang="zh-TW" kern="0" spc="2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Turn </a:t>
            </a:r>
            <a:r>
              <a:rPr lang="en-US" altLang="zh-TW" b="1" kern="0" spc="20" dirty="0">
                <a:solidFill>
                  <a:srgbClr val="7030A0"/>
                </a:solidFill>
                <a:latin typeface="Trebuchet MS" panose="020B0603020202020204" pitchFamily="34" charset="0"/>
                <a:ea typeface="Yu Gothic UI Light" panose="020B0300000000000000" pitchFamily="34" charset="-128"/>
                <a:cs typeface="Arabic Typesetting" panose="020B0604020202020204" pitchFamily="66" charset="-78"/>
              </a:rPr>
              <a:t>SPACE</a:t>
            </a:r>
            <a:r>
              <a:rPr lang="en-US" altLang="zh-TW" kern="0" spc="2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 to </a:t>
            </a:r>
            <a:r>
              <a:rPr lang="en-US" altLang="zh-TW" b="1" kern="0" spc="20" dirty="0">
                <a:solidFill>
                  <a:srgbClr val="7030A0"/>
                </a:solidFill>
                <a:latin typeface="Trebuchet MS" panose="020B0603020202020204" pitchFamily="34" charset="0"/>
                <a:ea typeface="Yu Gothic UI Light" panose="020B0300000000000000" pitchFamily="34" charset="-128"/>
                <a:cs typeface="Arabic Typesetting" panose="020B0604020202020204" pitchFamily="66" charset="-78"/>
              </a:rPr>
              <a:t>PLACE</a:t>
            </a:r>
            <a:r>
              <a:rPr lang="en-US" altLang="zh-TW" kern="0" spc="2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 </a:t>
            </a:r>
            <a:r>
              <a:rPr lang="zh-TW" altLang="en-US" kern="0" spc="2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，</a:t>
            </a:r>
            <a:endParaRPr lang="en-US" altLang="zh-TW" kern="0" spc="20" dirty="0">
              <a:solidFill>
                <a:srgbClr val="7030A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</a:pPr>
            <a:r>
              <a:rPr lang="en-US" altLang="zh-TW" kern="1300" spc="2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	Give</a:t>
            </a:r>
            <a:r>
              <a:rPr lang="zh-TW" altLang="en-US" kern="1300" spc="2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 </a:t>
            </a:r>
            <a:r>
              <a:rPr lang="en-US" altLang="zh-TW" kern="1300" spc="2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a</a:t>
            </a:r>
            <a:r>
              <a:rPr lang="zh-TW" altLang="en-US" kern="1300" spc="2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 </a:t>
            </a:r>
            <a:r>
              <a:rPr lang="en-US" altLang="zh-TW" kern="1300" spc="2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place</a:t>
            </a:r>
            <a:r>
              <a:rPr lang="zh-TW" altLang="en-US" kern="1300" spc="2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 </a:t>
            </a:r>
            <a:r>
              <a:rPr lang="en-US" altLang="zh-TW" kern="1300" spc="2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to</a:t>
            </a:r>
            <a:r>
              <a:rPr lang="zh-TW" altLang="en-US" kern="1300" spc="2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 </a:t>
            </a:r>
            <a:r>
              <a:rPr lang="en-US" altLang="zh-TW" kern="1300" spc="2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strangers</a:t>
            </a:r>
            <a:r>
              <a:rPr lang="zh-TW" altLang="en-US" kern="1300" spc="2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 </a:t>
            </a:r>
            <a:r>
              <a:rPr lang="en-US" altLang="zh-TW" kern="1300" spc="2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Arabic Typesetting" panose="020B0604020202020204" pitchFamily="66" charset="-78"/>
              </a:rPr>
              <a:t>!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7B41409-31B8-4608-96A5-AB8132EED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068" y="2055066"/>
            <a:ext cx="2442710" cy="325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275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CCD0D715-A419-482C-9D15-F9692EF2B5EF}"/>
              </a:ext>
            </a:extLst>
          </p:cNvPr>
          <p:cNvSpPr txBox="1"/>
          <p:nvPr/>
        </p:nvSpPr>
        <p:spPr>
          <a:xfrm>
            <a:off x="933578" y="2302837"/>
            <a:ext cx="4502592" cy="2010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altLang="zh-TW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〈</a:t>
            </a:r>
            <a:r>
              <a:rPr lang="zh-TW" altLang="en-US" b="0" i="0" dirty="0"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利二十五</a:t>
            </a:r>
            <a:r>
              <a:rPr lang="en-US" altLang="zh-TW" b="0" i="0" dirty="0"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23</a:t>
            </a:r>
            <a:r>
              <a:rPr lang="en-US" altLang="zh-TW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〉</a:t>
            </a:r>
            <a:endParaRPr lang="en-US" altLang="zh-TW" b="0" i="0" dirty="0">
              <a:effectLst/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TW" altLang="en-US" b="0" i="0" dirty="0"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「</a:t>
            </a:r>
            <a:r>
              <a:rPr lang="zh-TW" altLang="en-US" b="0" i="0" dirty="0">
                <a:solidFill>
                  <a:srgbClr val="C00000"/>
                </a:solidFill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地不可永賣</a:t>
            </a:r>
            <a:r>
              <a:rPr lang="zh-TW" altLang="en-US" b="0" i="0" dirty="0"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，因為地是我的；你們在我面前是客旅，是寄居的。在你們所得為業的全地，也要准人將地贖回。</a:t>
            </a:r>
            <a:r>
              <a:rPr lang="en-US" altLang="zh-TW" b="0" i="0" dirty="0"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……</a:t>
            </a:r>
            <a:r>
              <a:rPr lang="zh-TW" altLang="en-US" b="0" i="0" dirty="0"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」</a:t>
            </a:r>
            <a:endParaRPr lang="zh-HK" altLang="en-US" kern="1500" spc="20" dirty="0">
              <a:latin typeface="Yu Gothic UI Light" panose="020B0300000000000000" pitchFamily="34" charset="-128"/>
              <a:ea typeface="Yu Gothic UI Light" panose="020B0300000000000000" pitchFamily="34" charset="-128"/>
              <a:cs typeface="Arabic Typesetting" panose="020B0604020202020204" pitchFamily="66" charset="-78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07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8E70313-5FAC-4FB5-A7A8-FBE3D6311EB1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64CDEC9-FC73-4EDD-8674-4B404DA243E6}"/>
              </a:ext>
            </a:extLst>
          </p:cNvPr>
          <p:cNvSpPr txBox="1"/>
          <p:nvPr/>
        </p:nvSpPr>
        <p:spPr>
          <a:xfrm>
            <a:off x="6267576" y="2330560"/>
            <a:ext cx="4694337" cy="2010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altLang="zh-TW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〈</a:t>
            </a:r>
            <a:r>
              <a:rPr lang="zh-TW" alt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利二十五</a:t>
            </a:r>
            <a:r>
              <a:rPr lang="en-US" altLang="zh-TW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28〉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TW" alt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「</a:t>
            </a:r>
            <a:r>
              <a:rPr lang="zh-TW" altLang="en-US" b="0" i="0" dirty="0"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倘若不能為自己得回所賣的，仍要存在買主的手裡直到禧年；</a:t>
            </a:r>
            <a:r>
              <a:rPr lang="zh-TW" altLang="en-US" dirty="0">
                <a:solidFill>
                  <a:srgbClr val="C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到了禧年</a:t>
            </a:r>
            <a:r>
              <a:rPr lang="zh-TW" altLang="en-US" b="0" i="0" dirty="0"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，地業要出買主的手，自己便歸回自己的地業」</a:t>
            </a:r>
            <a:endParaRPr lang="zh-HK" altLang="en-US" kern="1500" spc="20" dirty="0">
              <a:latin typeface="Yu Gothic UI Light" panose="020B0300000000000000" pitchFamily="34" charset="-128"/>
              <a:ea typeface="Yu Gothic UI Light" panose="020B0300000000000000" pitchFamily="34" charset="-128"/>
              <a:cs typeface="Arabic Typesetting" panose="020B0604020202020204" pitchFamily="66" charset="-78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22A4BABC-E57F-44E9-8445-1D981F65220E}"/>
              </a:ext>
            </a:extLst>
          </p:cNvPr>
          <p:cNvCxnSpPr/>
          <p:nvPr/>
        </p:nvCxnSpPr>
        <p:spPr>
          <a:xfrm>
            <a:off x="1034127" y="2055066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9A36A02-35EB-46F2-877C-0A933DCA27B3}"/>
              </a:ext>
            </a:extLst>
          </p:cNvPr>
          <p:cNvSpPr txBox="1"/>
          <p:nvPr/>
        </p:nvSpPr>
        <p:spPr>
          <a:xfrm>
            <a:off x="933578" y="497471"/>
            <a:ext cx="3182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TW" sz="3600" kern="1300" spc="20" dirty="0">
                <a:latin typeface="Arabic Typesetting" panose="03020402040406030203" pitchFamily="66" charset="-78"/>
                <a:ea typeface="Yu Gothic Light" panose="020B0300000000000000" pitchFamily="34" charset="-128"/>
                <a:cs typeface="Arabic Typesetting" panose="03020402040406030203" pitchFamily="66" charset="-78"/>
              </a:rPr>
              <a:t>01</a:t>
            </a:r>
            <a:r>
              <a:rPr lang="en-US" altLang="zh-TW" sz="24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 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牧會省思</a:t>
            </a:r>
            <a:r>
              <a:rPr lang="en-US" altLang="zh-TW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—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土地</a:t>
            </a:r>
            <a:endParaRPr lang="en-US" altLang="zh-TW" sz="24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2537191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地板, 室內, 天花板 的圖片&#10;&#10;自動產生的描述">
            <a:extLst>
              <a:ext uri="{FF2B5EF4-FFF2-40B4-BE49-F238E27FC236}">
                <a16:creationId xmlns:a16="http://schemas.microsoft.com/office/drawing/2014/main" id="{D7D1555E-8FF8-4358-B105-6B1BDE6BE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" t="5819" r="-236" b="7762"/>
          <a:stretch/>
        </p:blipFill>
        <p:spPr>
          <a:xfrm>
            <a:off x="6593279" y="2170519"/>
            <a:ext cx="4981616" cy="32287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CD0D715-A419-482C-9D15-F9692EF2B5EF}"/>
              </a:ext>
            </a:extLst>
          </p:cNvPr>
          <p:cNvSpPr txBox="1"/>
          <p:nvPr/>
        </p:nvSpPr>
        <p:spPr>
          <a:xfrm>
            <a:off x="933578" y="2257952"/>
            <a:ext cx="5238623" cy="3068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2000" b="1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土地的本質</a:t>
            </a:r>
            <a:endParaRPr lang="en-US" altLang="zh-TW" sz="2000" b="1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神所賜予的禮物，</a:t>
            </a:r>
            <a:endParaRPr lang="en-US" altLang="zh-TW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人只有管治權、沒有所屬權。</a:t>
            </a:r>
            <a:endParaRPr lang="en-US" altLang="zh-TW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altLang="zh-TW" sz="20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2000" b="1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土地的使命</a:t>
            </a:r>
            <a:endParaRPr lang="en-US" altLang="zh-TW" sz="2000" b="1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zh-TW" altLang="en-US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凝聚群體、使人得息。</a:t>
            </a:r>
            <a:endParaRPr lang="zh-HK" altLang="en-US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75FDD559-F9F7-45BE-8C10-21CA98648E33}"/>
              </a:ext>
            </a:extLst>
          </p:cNvPr>
          <p:cNvCxnSpPr/>
          <p:nvPr/>
        </p:nvCxnSpPr>
        <p:spPr>
          <a:xfrm>
            <a:off x="1034127" y="2055066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08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8E70313-5FAC-4FB5-A7A8-FBE3D6311EB1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1A3681C-3904-447A-B412-D0C351DB6594}"/>
              </a:ext>
            </a:extLst>
          </p:cNvPr>
          <p:cNvSpPr txBox="1"/>
          <p:nvPr/>
        </p:nvSpPr>
        <p:spPr>
          <a:xfrm>
            <a:off x="933578" y="497471"/>
            <a:ext cx="3182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TW" sz="3600" kern="1300" spc="20" dirty="0">
                <a:latin typeface="Arabic Typesetting" panose="03020402040406030203" pitchFamily="66" charset="-78"/>
                <a:ea typeface="Yu Gothic Light" panose="020B0300000000000000" pitchFamily="34" charset="-128"/>
                <a:cs typeface="Arabic Typesetting" panose="03020402040406030203" pitchFamily="66" charset="-78"/>
              </a:rPr>
              <a:t>01</a:t>
            </a:r>
            <a:r>
              <a:rPr lang="en-US" altLang="zh-TW" sz="24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 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牧會省思</a:t>
            </a:r>
            <a:r>
              <a:rPr lang="en-US" altLang="zh-TW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—</a:t>
            </a:r>
            <a:r>
              <a:rPr lang="zh-HK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土地</a:t>
            </a:r>
            <a:endParaRPr lang="en-US" altLang="zh-TW" sz="24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8865535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CCD0D715-A419-482C-9D15-F9692EF2B5EF}"/>
              </a:ext>
            </a:extLst>
          </p:cNvPr>
          <p:cNvSpPr txBox="1"/>
          <p:nvPr/>
        </p:nvSpPr>
        <p:spPr>
          <a:xfrm>
            <a:off x="933578" y="2257952"/>
            <a:ext cx="523862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2000" b="0" i="0" dirty="0">
                <a:solidFill>
                  <a:srgbClr val="333333"/>
                </a:solidFill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教會推行空間共享</a:t>
            </a:r>
            <a:endParaRPr lang="en-US" altLang="zh-TW" sz="2000" b="0" i="0" dirty="0">
              <a:solidFill>
                <a:srgbClr val="333333"/>
              </a:solidFill>
              <a:effectLst/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lvl="1">
              <a:spcBef>
                <a:spcPts val="600"/>
              </a:spcBef>
            </a:pPr>
            <a:r>
              <a:rPr lang="zh-TW" altLang="en-US" b="1" i="0" dirty="0">
                <a:solidFill>
                  <a:srgbClr val="C00000"/>
                </a:solidFill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不是</a:t>
            </a:r>
            <a:r>
              <a:rPr lang="zh-TW" altLang="en-US" b="0" i="0" dirty="0">
                <a:solidFill>
                  <a:srgbClr val="333333"/>
                </a:solidFill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善用土地，以增加教會收益，</a:t>
            </a:r>
            <a:endParaRPr lang="en-US" altLang="zh-TW" b="0" i="0" dirty="0">
              <a:solidFill>
                <a:srgbClr val="333333"/>
              </a:solidFill>
              <a:effectLst/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lvl="1">
              <a:spcBef>
                <a:spcPts val="600"/>
              </a:spcBef>
            </a:pPr>
            <a:r>
              <a:rPr lang="zh-TW" altLang="en-US" b="0" i="0" dirty="0">
                <a:solidFill>
                  <a:srgbClr val="333333"/>
                </a:solidFill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如此，教會只在附和與追隨</a:t>
            </a:r>
            <a:endParaRPr lang="en-US" altLang="zh-TW" b="0" i="0" dirty="0">
              <a:solidFill>
                <a:srgbClr val="333333"/>
              </a:solidFill>
              <a:effectLst/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lvl="1">
              <a:spcBef>
                <a:spcPts val="600"/>
              </a:spcBef>
            </a:pPr>
            <a:r>
              <a:rPr lang="zh-TW" altLang="en-US" b="0" i="0" dirty="0">
                <a:solidFill>
                  <a:srgbClr val="333333"/>
                </a:solidFill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對人與</a:t>
            </a:r>
            <a:r>
              <a:rPr lang="zh-TW" altLang="en-US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土</a:t>
            </a:r>
            <a:r>
              <a:rPr lang="zh-TW" altLang="en-US" b="0" i="0" dirty="0">
                <a:solidFill>
                  <a:srgbClr val="333333"/>
                </a:solidFill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地的奴役制度。</a:t>
            </a:r>
            <a:endParaRPr lang="en-US" altLang="zh-TW" b="0" i="0" dirty="0">
              <a:solidFill>
                <a:srgbClr val="333333"/>
              </a:solidFill>
              <a:effectLst/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75FDD559-F9F7-45BE-8C10-21CA98648E33}"/>
              </a:ext>
            </a:extLst>
          </p:cNvPr>
          <p:cNvCxnSpPr/>
          <p:nvPr/>
        </p:nvCxnSpPr>
        <p:spPr>
          <a:xfrm>
            <a:off x="1034127" y="2055066"/>
            <a:ext cx="272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E4988F7-E9EB-4FDD-B1B1-E8C5182EBF6B}"/>
              </a:ext>
            </a:extLst>
          </p:cNvPr>
          <p:cNvSpPr txBox="1"/>
          <p:nvPr/>
        </p:nvSpPr>
        <p:spPr>
          <a:xfrm>
            <a:off x="11255829" y="326961"/>
            <a:ext cx="463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09</a:t>
            </a:r>
            <a:endParaRPr lang="zh-HK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8E70313-5FAC-4FB5-A7A8-FBE3D6311EB1}"/>
              </a:ext>
            </a:extLst>
          </p:cNvPr>
          <p:cNvSpPr txBox="1"/>
          <p:nvPr/>
        </p:nvSpPr>
        <p:spPr>
          <a:xfrm>
            <a:off x="8741767" y="6281058"/>
            <a:ext cx="2978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kern="130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CHURCH SPACE IN THE NEW NORMAL | </a:t>
            </a:r>
            <a:r>
              <a:rPr lang="en-US" altLang="zh-TW" sz="1600" kern="1500" spc="20" dirty="0">
                <a:solidFill>
                  <a:schemeClr val="bg1">
                    <a:lumMod val="50000"/>
                  </a:schemeClr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2021</a:t>
            </a:r>
            <a:endParaRPr lang="zh-HK" altLang="en-US" sz="1400" kern="1500" spc="20" dirty="0">
              <a:solidFill>
                <a:schemeClr val="bg1">
                  <a:lumMod val="50000"/>
                </a:schemeClr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1A3681C-3904-447A-B412-D0C351DB6594}"/>
              </a:ext>
            </a:extLst>
          </p:cNvPr>
          <p:cNvSpPr txBox="1"/>
          <p:nvPr/>
        </p:nvSpPr>
        <p:spPr>
          <a:xfrm>
            <a:off x="933578" y="497471"/>
            <a:ext cx="3182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TW" sz="3600" kern="1300" spc="20" dirty="0">
                <a:latin typeface="Arabic Typesetting" panose="03020402040406030203" pitchFamily="66" charset="-78"/>
                <a:ea typeface="Yu Gothic Light" panose="020B0300000000000000" pitchFamily="34" charset="-128"/>
                <a:cs typeface="Arabic Typesetting" panose="03020402040406030203" pitchFamily="66" charset="-78"/>
              </a:rPr>
              <a:t>01</a:t>
            </a:r>
            <a:r>
              <a:rPr lang="en-US" altLang="zh-TW" sz="24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 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牧會省思</a:t>
            </a:r>
            <a:r>
              <a:rPr lang="en-US" altLang="zh-TW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—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土地</a:t>
            </a:r>
            <a:endParaRPr lang="en-US" altLang="zh-TW" sz="24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pic>
        <p:nvPicPr>
          <p:cNvPr id="9" name="圖片 8" descr="一張含有 地板, 室內, 窗戶, 椅子 的圖片&#10;&#10;自動產生的描述">
            <a:extLst>
              <a:ext uri="{FF2B5EF4-FFF2-40B4-BE49-F238E27FC236}">
                <a16:creationId xmlns:a16="http://schemas.microsoft.com/office/drawing/2014/main" id="{4009E764-D728-4D79-863C-BB8D50917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9" b="17601"/>
          <a:stretch/>
        </p:blipFill>
        <p:spPr>
          <a:xfrm>
            <a:off x="6323340" y="2619802"/>
            <a:ext cx="4781350" cy="21723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74478B6B-0A3B-47F3-B059-4BE3EA2D4669}"/>
              </a:ext>
            </a:extLst>
          </p:cNvPr>
          <p:cNvSpPr txBox="1"/>
          <p:nvPr/>
        </p:nvSpPr>
        <p:spPr>
          <a:xfrm>
            <a:off x="6493784" y="4998016"/>
            <a:ext cx="50610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zh-TW" altLang="en-US" b="1" i="0" dirty="0">
                <a:solidFill>
                  <a:schemeClr val="accent6">
                    <a:lumMod val="50000"/>
                  </a:schemeClr>
                </a:solidFill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乃是</a:t>
            </a:r>
            <a:r>
              <a:rPr lang="zh-TW" altLang="en-US" b="0" i="0" dirty="0">
                <a:solidFill>
                  <a:srgbClr val="333333"/>
                </a:solidFill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履行大地管家之職，</a:t>
            </a:r>
            <a:endParaRPr lang="en-US" altLang="zh-TW" b="0" i="0" dirty="0">
              <a:solidFill>
                <a:srgbClr val="333333"/>
              </a:solidFill>
              <a:effectLst/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algn="just">
              <a:spcBef>
                <a:spcPts val="600"/>
              </a:spcBef>
            </a:pPr>
            <a:r>
              <a:rPr lang="zh-TW" altLang="en-US" b="0" i="0" dirty="0">
                <a:solidFill>
                  <a:srgbClr val="333333"/>
                </a:solidFill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讓教會的土地能完成她的受造的任務：</a:t>
            </a:r>
            <a:endParaRPr lang="en-US" altLang="zh-TW" b="0" i="0" dirty="0">
              <a:solidFill>
                <a:srgbClr val="333333"/>
              </a:solidFill>
              <a:effectLst/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algn="just">
              <a:spcBef>
                <a:spcPts val="600"/>
              </a:spcBef>
            </a:pPr>
            <a:r>
              <a:rPr lang="zh-TW" altLang="en-US" dirty="0">
                <a:solidFill>
                  <a:srgbClr val="33333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讓群體結連，</a:t>
            </a:r>
            <a:r>
              <a:rPr lang="zh-TW" altLang="en-US" b="0" i="0" dirty="0">
                <a:solidFill>
                  <a:srgbClr val="333333"/>
                </a:solidFill>
                <a:effectLst/>
                <a:latin typeface="Yu Gothic UI Light" panose="020B0300000000000000" pitchFamily="34" charset="-128"/>
                <a:ea typeface="Yu Gothic UI Light" panose="020B0300000000000000" pitchFamily="34" charset="-128"/>
              </a:rPr>
              <a:t>使被奴役者得息。</a:t>
            </a:r>
            <a:endParaRPr lang="zh-HK" altLang="en-US" kern="1500" spc="20" dirty="0">
              <a:latin typeface="Yu Gothic UI Light" panose="020B0300000000000000" pitchFamily="34" charset="-128"/>
              <a:ea typeface="Yu Gothic UI Light" panose="020B0300000000000000" pitchFamily="34" charset="-128"/>
              <a:cs typeface="Arabic Typesetting" panose="020B0604020202020204" pitchFamily="66" charset="-78"/>
            </a:endParaRPr>
          </a:p>
        </p:txBody>
      </p:sp>
      <p:pic>
        <p:nvPicPr>
          <p:cNvPr id="4" name="圖片 3" descr="一張含有 窗戶, 地板, 室內, 椅子 的圖片&#10;&#10;自動產生的描述">
            <a:extLst>
              <a:ext uri="{FF2B5EF4-FFF2-40B4-BE49-F238E27FC236}">
                <a16:creationId xmlns:a16="http://schemas.microsoft.com/office/drawing/2014/main" id="{BF038247-A3F0-41F1-8139-62F06559F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0" y="4076664"/>
            <a:ext cx="5097455" cy="199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0172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751</Words>
  <Application>Microsoft Office PowerPoint</Application>
  <PresentationFormat>寬螢幕</PresentationFormat>
  <Paragraphs>128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7" baseType="lpstr">
      <vt:lpstr>Yu Gothic Light</vt:lpstr>
      <vt:lpstr>Yu Gothic UI Light</vt:lpstr>
      <vt:lpstr>Arabic Typesetting</vt:lpstr>
      <vt:lpstr>Arial</vt:lpstr>
      <vt:lpstr>Avenir Next LT Pro Light</vt:lpstr>
      <vt:lpstr>Calibri</vt:lpstr>
      <vt:lpstr>Calibri Light</vt:lpstr>
      <vt:lpstr>Trebuchet MS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staff yo</dc:creator>
  <cp:lastModifiedBy>staff</cp:lastModifiedBy>
  <cp:revision>45</cp:revision>
  <dcterms:created xsi:type="dcterms:W3CDTF">2021-02-01T03:44:33Z</dcterms:created>
  <dcterms:modified xsi:type="dcterms:W3CDTF">2021-02-03T13:23:35Z</dcterms:modified>
</cp:coreProperties>
</file>