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5" r:id="rId9"/>
    <p:sldId id="276" r:id="rId10"/>
    <p:sldId id="277" r:id="rId11"/>
    <p:sldId id="27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8"/>
    <p:restoredTop sz="94662"/>
  </p:normalViewPr>
  <p:slideViewPr>
    <p:cSldViewPr snapToGrid="0" snapToObjects="1">
      <p:cViewPr varScale="1">
        <p:scale>
          <a:sx n="66" d="100"/>
          <a:sy n="66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3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400" y="1871135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400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3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7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03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78" indent="0">
              <a:buNone/>
              <a:defRPr sz="1600"/>
            </a:lvl2pPr>
            <a:lvl3pPr marL="914354" indent="0">
              <a:buNone/>
              <a:defRPr sz="1600"/>
            </a:lvl3pPr>
            <a:lvl4pPr marL="1371532" indent="0">
              <a:buNone/>
              <a:defRPr sz="1600"/>
            </a:lvl4pPr>
            <a:lvl5pPr marL="1828709" indent="0">
              <a:buNone/>
              <a:defRPr sz="1600"/>
            </a:lvl5pPr>
            <a:lvl6pPr marL="2285886" indent="0">
              <a:buNone/>
              <a:defRPr sz="1600"/>
            </a:lvl6pPr>
            <a:lvl7pPr marL="2743062" indent="0">
              <a:buNone/>
              <a:defRPr sz="1600"/>
            </a:lvl7pPr>
            <a:lvl8pPr marL="3200240" indent="0">
              <a:buNone/>
              <a:defRPr sz="1600"/>
            </a:lvl8pPr>
            <a:lvl9pPr marL="3657418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70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70" y="4343403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5" y="982132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3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178" indent="0">
              <a:buFontTx/>
              <a:buNone/>
              <a:defRPr/>
            </a:lvl2pPr>
            <a:lvl3pPr marL="914354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03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5" y="982132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7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470403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9" y="982135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1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8" y="3846055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6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6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4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9" y="982135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4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3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78" indent="0">
              <a:buNone/>
              <a:defRPr sz="1600"/>
            </a:lvl2pPr>
            <a:lvl3pPr marL="914354" indent="0">
              <a:buNone/>
              <a:defRPr sz="1600"/>
            </a:lvl3pPr>
            <a:lvl4pPr marL="1371532" indent="0">
              <a:buNone/>
              <a:defRPr sz="1600"/>
            </a:lvl4pPr>
            <a:lvl5pPr marL="1828709" indent="0">
              <a:buNone/>
              <a:defRPr sz="1600"/>
            </a:lvl5pPr>
            <a:lvl6pPr marL="2285886" indent="0">
              <a:buNone/>
              <a:defRPr sz="1600"/>
            </a:lvl6pPr>
            <a:lvl7pPr marL="2743062" indent="0">
              <a:buNone/>
              <a:defRPr sz="1600"/>
            </a:lvl7pPr>
            <a:lvl8pPr marL="3200240" indent="0">
              <a:buNone/>
              <a:defRPr sz="1600"/>
            </a:lvl8pPr>
            <a:lvl9pPr marL="3657418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3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3" y="982136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3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4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178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37" indent="-285737" algn="l" defTabSz="45717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13" indent="-285737" algn="l" defTabSz="45717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091" indent="-285737" algn="l" defTabSz="45717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2973" indent="-171442" algn="l" defTabSz="45717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151" indent="-171442" algn="l" defTabSz="45717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474" indent="-228589" algn="l" defTabSz="45717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goo.gl/IA4IS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overty.org.hk/sites/default/files/Leaflet_on_Retirement_Protection_Q&amp;A.pdf" TargetMode="External"/><Relationship Id="rId2" Type="http://schemas.openxmlformats.org/officeDocument/2006/relationships/hyperlink" Target="http://l.facebook.com/l.php?u=http://hkcnp.org.hk/fileadmin/user_upload/policy_address/retirement_report.pdf&amp;h=qAQE-hjH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www.hkcnp.org.hk/fileadmin/user_upload/doc/Pension_Leaflet_Final_Version_compressed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IA4IS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教會關懷貧窮網絡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全民退休保障計劃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550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2000">
        <p159:morph option="byObject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呼籲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現</a:t>
            </a:r>
            <a:r>
              <a:rPr lang="zh-TW" altLang="en-US" dirty="0"/>
              <a:t>呼籲各位於 </a:t>
            </a:r>
            <a:r>
              <a:rPr lang="en-US" altLang="zh-TW" dirty="0"/>
              <a:t>5 </a:t>
            </a:r>
            <a:r>
              <a:rPr lang="zh-TW" altLang="en-US" dirty="0"/>
              <a:t>月 </a:t>
            </a:r>
            <a:r>
              <a:rPr lang="en-US" altLang="zh-TW" dirty="0"/>
              <a:t>6 </a:t>
            </a:r>
            <a:r>
              <a:rPr lang="zh-TW" altLang="en-US" dirty="0"/>
              <a:t>至 </a:t>
            </a:r>
            <a:r>
              <a:rPr lang="en-US" altLang="zh-TW" dirty="0"/>
              <a:t>31 </a:t>
            </a:r>
            <a:r>
              <a:rPr lang="zh-TW" altLang="en-US" dirty="0" smtClean="0"/>
              <a:t>日期間，登入</a:t>
            </a:r>
            <a:r>
              <a:rPr lang="zh-TW" altLang="en-US" dirty="0"/>
              <a:t>以下</a:t>
            </a:r>
            <a:r>
              <a:rPr lang="zh-TW" altLang="en-US" dirty="0" smtClean="0"/>
              <a:t>連結，閱讀</a:t>
            </a:r>
            <a:r>
              <a:rPr lang="zh-TW" altLang="en-US" dirty="0"/>
              <a:t>回應</a:t>
            </a:r>
            <a:r>
              <a:rPr lang="zh-TW" altLang="en-US" dirty="0" smtClean="0"/>
              <a:t>報告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/>
              <a:t>一頁</a:t>
            </a:r>
            <a:r>
              <a:rPr lang="en-US" altLang="zh-TW" dirty="0"/>
              <a:t>)</a:t>
            </a:r>
            <a:r>
              <a:rPr lang="zh-TW" altLang="en-US" dirty="0"/>
              <a:t>後聯署支持。我們將於 </a:t>
            </a:r>
            <a:r>
              <a:rPr lang="en-US" altLang="zh-TW" dirty="0"/>
              <a:t>6 </a:t>
            </a:r>
            <a:r>
              <a:rPr lang="zh-TW" altLang="en-US" dirty="0"/>
              <a:t>月向政府遞交聯署</a:t>
            </a:r>
            <a:r>
              <a:rPr lang="zh-TW" altLang="en-US" dirty="0" smtClean="0"/>
              <a:t>回應，當中</a:t>
            </a:r>
            <a:r>
              <a:rPr lang="zh-TW" altLang="en-US" dirty="0"/>
              <a:t>需要您的參與和</a:t>
            </a:r>
            <a:r>
              <a:rPr lang="zh-TW" altLang="en-US" dirty="0" smtClean="0"/>
              <a:t>支持！</a:t>
            </a:r>
            <a:endParaRPr lang="en-US" altLang="zh-TW" dirty="0" smtClean="0"/>
          </a:p>
          <a:p>
            <a:r>
              <a:rPr lang="zh-TW" altLang="en-US" dirty="0" smtClean="0"/>
              <a:t>聯署連結：</a:t>
            </a:r>
            <a:r>
              <a:rPr lang="en-US" altLang="zh-TW" dirty="0" smtClean="0">
                <a:hlinkClick r:id="rId2"/>
              </a:rPr>
              <a:t>https://goo.gl/IA4IST</a:t>
            </a:r>
            <a:endParaRPr lang="en-US" altLang="zh-TW" dirty="0" smtClean="0"/>
          </a:p>
          <a:p>
            <a:r>
              <a:rPr lang="zh-TW" altLang="en-US" dirty="0" smtClean="0"/>
              <a:t>各</a:t>
            </a:r>
            <a:r>
              <a:rPr lang="zh-TW" altLang="en-US" dirty="0" smtClean="0"/>
              <a:t>弟兄姊妹我們要行公義好憐憫，為社會上的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貧困老弱發聲，維護長者生活的尊嚴和社會制度的公義！</a:t>
            </a:r>
            <a:endParaRPr lang="en-US" altLang="zh-TW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541" y="4893705"/>
            <a:ext cx="2399323" cy="138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42679"/>
      </p:ext>
    </p:extLst>
  </p:cSld>
  <p:clrMapOvr>
    <a:masterClrMapping/>
  </p:clrMapOvr>
  <p:transition spd="med" advClick="0" advTm="1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 smtClean="0"/>
              <a:t>教會關懷貧窮網絡退休保障咨詢：</a:t>
            </a:r>
            <a:r>
              <a:rPr lang="en-US" dirty="0">
                <a:hlinkClick r:id="rId2"/>
              </a:rPr>
              <a:t>http://hkcnp.org.hk/fileadmin/user_upload/policy_address/retirement_report.pdf</a:t>
            </a:r>
            <a:endParaRPr lang="en-US" altLang="zh-TW" dirty="0" smtClean="0"/>
          </a:p>
          <a:p>
            <a:r>
              <a:rPr lang="zh-TW" altLang="en-US" dirty="0" smtClean="0"/>
              <a:t>社聯退休保障</a:t>
            </a:r>
            <a:r>
              <a:rPr lang="en-US" altLang="zh-TW" dirty="0" smtClean="0"/>
              <a:t>Q&amp;A</a:t>
            </a:r>
            <a:r>
              <a:rPr lang="zh-TW" altLang="en-US" dirty="0" err="1"/>
              <a:t>：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poverty.org.hk/sites/default/files/Leaflet_on_Retirement_Protection_Q&amp;A.pdf</a:t>
            </a:r>
            <a:endParaRPr lang="en-US" dirty="0" smtClean="0"/>
          </a:p>
          <a:p>
            <a:r>
              <a:rPr lang="en-US" dirty="0" err="1" smtClean="0"/>
              <a:t>社聯退休保障懶人包</a:t>
            </a:r>
            <a:r>
              <a:rPr lang="en-US" dirty="0" err="1"/>
              <a:t>：</a:t>
            </a:r>
            <a:r>
              <a:rPr lang="en-US" dirty="0" err="1">
                <a:hlinkClick r:id="rId4"/>
              </a:rPr>
              <a:t>http</a:t>
            </a:r>
            <a:r>
              <a:rPr lang="en-US" dirty="0">
                <a:hlinkClick r:id="rId4"/>
              </a:rPr>
              <a:t>://www.hkcnp.org.hk/fileadmin/user_upload/doc/Pension_Leaflet_Final_Version_compressed.pdf</a:t>
            </a:r>
            <a:endParaRPr lang="en-US" altLang="zh-TW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541" y="4893705"/>
            <a:ext cx="2399323" cy="138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791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4000">
        <p159:morph option="byObject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021" y="778939"/>
            <a:ext cx="4937921" cy="527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9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pull/>
      </p:transition>
    </mc:Choice>
    <mc:Fallback>
      <p:transition advClick="0" advTm="5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「</a:t>
            </a:r>
            <a:r>
              <a:rPr lang="zh-TW" altLang="en-US" dirty="0" smtClean="0"/>
              <a:t>教關」與全民退休保障計劃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在一個缺乏全面退休保障制度的</a:t>
            </a:r>
            <a:r>
              <a:rPr lang="zh-TW" altLang="en-US" dirty="0" smtClean="0"/>
              <a:t>社會</a:t>
            </a:r>
            <a:endParaRPr lang="en-US" altLang="zh-TW" dirty="0" smtClean="0"/>
          </a:p>
          <a:p>
            <a:r>
              <a:rPr lang="zh-TW" altLang="en-US" dirty="0" smtClean="0"/>
              <a:t>「教關」支持不論貧富的全民退保</a:t>
            </a:r>
            <a:endParaRPr lang="en-US" altLang="zh-TW" dirty="0" smtClean="0"/>
          </a:p>
          <a:p>
            <a:pPr lvl="1"/>
            <a:r>
              <a:rPr lang="zh-TW" altLang="en-US" b="1" dirty="0" smtClean="0"/>
              <a:t>特別</a:t>
            </a:r>
            <a:r>
              <a:rPr lang="zh-TW" altLang="en-US" b="1" dirty="0"/>
              <a:t>強調長期缺乏固定收入的弱勢社羣在面對晚年經濟支援上的</a:t>
            </a:r>
            <a:r>
              <a:rPr lang="zh-TW" altLang="en-US" b="1" dirty="0" smtClean="0"/>
              <a:t>需要</a:t>
            </a:r>
            <a:endParaRPr lang="en-US" altLang="zh-TW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4" y="4147541"/>
            <a:ext cx="3555750" cy="1999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541" y="4893705"/>
            <a:ext cx="2399323" cy="138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7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全民退休保障計劃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" t="2325" r="3194" b="3106"/>
          <a:stretch/>
        </p:blipFill>
        <p:spPr>
          <a:xfrm>
            <a:off x="2093956" y="738116"/>
            <a:ext cx="7162585" cy="5403600"/>
          </a:xfr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371452" y="5111192"/>
            <a:ext cx="2885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</a:rPr>
              <a:t>*</a:t>
            </a:r>
            <a:r>
              <a:rPr lang="zh-TW" altLang="en-US" sz="1400" dirty="0">
                <a:solidFill>
                  <a:srgbClr val="FF0000"/>
                </a:solidFill>
              </a:rPr>
              <a:t>學者方案並不在政府諮詢文件內，並與民間提出的全民方案略有不同。</a:t>
            </a:r>
            <a:endParaRPr lang="en-US" altLang="zh-TW" sz="1400" dirty="0">
              <a:solidFill>
                <a:srgbClr val="FF0000"/>
              </a:solidFill>
            </a:endParaRPr>
          </a:p>
          <a:p>
            <a:r>
              <a:rPr lang="zh-TW" altLang="en-US" sz="1400" dirty="0">
                <a:solidFill>
                  <a:srgbClr val="FF0000"/>
                </a:solidFill>
              </a:rPr>
              <a:t>本片段所指的全民方案均以「學者」方案為標準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541" y="4893705"/>
            <a:ext cx="2399323" cy="138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36087"/>
      </p:ext>
    </p:extLst>
  </p:cSld>
  <p:clrMapOvr>
    <a:masterClrMapping/>
  </p:clrMapOvr>
  <p:transition spd="med" advClick="0" advTm="1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全民退休保障計劃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860107"/>
              </p:ext>
            </p:extLst>
          </p:nvPr>
        </p:nvGraphicFramePr>
        <p:xfrm>
          <a:off x="1295400" y="2557462"/>
          <a:ext cx="9601200" cy="3590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/>
                <a:gridCol w="4800600"/>
              </a:tblGrid>
              <a:tr h="560563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全民退保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非全民退保</a:t>
                      </a:r>
                      <a:endParaRPr lang="en-US" sz="2400" dirty="0"/>
                    </a:p>
                  </a:txBody>
                  <a:tcPr anchor="ctr"/>
                </a:tc>
              </a:tr>
              <a:tr h="560563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全民長者收入穩定 </a:t>
                      </a:r>
                      <a:endParaRPr lang="en-US" altLang="zh-TW" sz="2400" dirty="0" smtClean="0"/>
                    </a:p>
                    <a:p>
                      <a:r>
                        <a:rPr lang="zh-TW" altLang="en-US" sz="2400" dirty="0" smtClean="0">
                          <a:sym typeface="Wingdings"/>
                        </a:rPr>
                        <a:t> 安心生活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政府開支較少</a:t>
                      </a:r>
                      <a:endParaRPr lang="en-US" altLang="zh-TW" sz="2400" dirty="0" smtClean="0"/>
                    </a:p>
                    <a:p>
                      <a:endParaRPr lang="en-US" sz="2400" dirty="0"/>
                    </a:p>
                  </a:txBody>
                  <a:tcPr anchor="ctr"/>
                </a:tc>
              </a:tr>
              <a:tr h="560563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不設審查 </a:t>
                      </a:r>
                      <a:endParaRPr lang="en-US" altLang="zh-TW" sz="2400" dirty="0" smtClean="0"/>
                    </a:p>
                    <a:p>
                      <a:r>
                        <a:rPr lang="zh-TW" altLang="en-US" sz="2400" dirty="0" smtClean="0">
                          <a:sym typeface="Wingdings"/>
                        </a:rPr>
                        <a:t> 沒有標籤效應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較集中資源幫助貧困長者 </a:t>
                      </a:r>
                      <a:endParaRPr lang="en-US" altLang="zh-TW" sz="2400" dirty="0" smtClean="0"/>
                    </a:p>
                    <a:p>
                      <a:r>
                        <a:rPr lang="zh-TW" altLang="en-US" sz="2400" dirty="0" smtClean="0">
                          <a:sym typeface="Wingdings"/>
                        </a:rPr>
                        <a:t> 或會造成標籤效應</a:t>
                      </a:r>
                      <a:endParaRPr lang="en-US" sz="2400" dirty="0"/>
                    </a:p>
                  </a:txBody>
                  <a:tcPr anchor="ctr"/>
                </a:tc>
              </a:tr>
              <a:tr h="560563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不會因工作入息而導致不符申請資格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降低長者儲蓄意欲</a:t>
                      </a:r>
                      <a:endParaRPr lang="en-US" sz="2400" dirty="0"/>
                    </a:p>
                  </a:txBody>
                  <a:tcPr anchor="ctr"/>
                </a:tc>
              </a:tr>
              <a:tr h="560563"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全民社會保險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扶貧政策</a:t>
                      </a:r>
                      <a:endParaRPr lang="en-US" sz="24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541" y="4893705"/>
            <a:ext cx="2399323" cy="138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06"/>
      </p:ext>
    </p:extLst>
  </p:cSld>
  <p:clrMapOvr>
    <a:masterClrMapping/>
  </p:clrMapOvr>
  <p:transition spd="med" advClick="0" advTm="1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常見問題：</a:t>
            </a:r>
            <a:r>
              <a:rPr lang="zh-TW" altLang="en-US" dirty="0"/>
              <a:t>全民養老金 </a:t>
            </a:r>
            <a:r>
              <a:rPr lang="zh-TW" altLang="en-US" dirty="0" smtClean="0">
                <a:sym typeface="Wingdings"/>
              </a:rPr>
              <a:t></a:t>
            </a:r>
            <a:r>
              <a:rPr lang="zh-TW" altLang="en-US" dirty="0">
                <a:sym typeface="Wingdings"/>
              </a:rPr>
              <a:t> 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市民大幅加税？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建議透過多方供款如大企業、政府等解決開支問題</a:t>
            </a:r>
            <a:endParaRPr lang="en-US" altLang="zh-TW" dirty="0" smtClean="0"/>
          </a:p>
          <a:p>
            <a:r>
              <a:rPr lang="zh-TW" altLang="en-US" dirty="0" smtClean="0"/>
              <a:t>爆煲？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基金至少可持續運作</a:t>
            </a:r>
            <a:r>
              <a:rPr lang="en-US" altLang="zh-TW" dirty="0" smtClean="0"/>
              <a:t>50</a:t>
            </a:r>
            <a:r>
              <a:rPr lang="zh-TW" altLang="en-US" dirty="0" smtClean="0"/>
              <a:t>年</a:t>
            </a:r>
            <a:endParaRPr lang="en-US" altLang="zh-TW" dirty="0"/>
          </a:p>
          <a:p>
            <a:pPr lvl="1"/>
            <a:endParaRPr lang="en-US" altLang="zh-TW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068" y="3740262"/>
            <a:ext cx="3608945" cy="209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541" y="4893705"/>
            <a:ext cx="2399323" cy="138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9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/>
          <a:stretch/>
        </p:blipFill>
        <p:spPr>
          <a:xfrm>
            <a:off x="6916489" y="2810578"/>
            <a:ext cx="2066643" cy="2044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常見問題：全民養老金 </a:t>
            </a:r>
            <a:r>
              <a:rPr lang="zh-TW" altLang="en-US" dirty="0">
                <a:sym typeface="Wingdings"/>
              </a:rPr>
              <a:t> 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年青人養老年人？</a:t>
            </a:r>
            <a:endParaRPr lang="en-US" altLang="zh-TW" dirty="0"/>
          </a:p>
          <a:p>
            <a:pPr lvl="1"/>
            <a:r>
              <a:rPr lang="zh-TW" altLang="en-US" dirty="0"/>
              <a:t>年青人日後也是受惠人之一</a:t>
            </a:r>
            <a:endParaRPr lang="en-US" altLang="zh-TW" dirty="0"/>
          </a:p>
          <a:p>
            <a:pPr lvl="1"/>
            <a:r>
              <a:rPr lang="zh-TW" altLang="en-US" dirty="0"/>
              <a:t>年青人以此作為老年人對建立社會的</a:t>
            </a:r>
            <a:r>
              <a:rPr lang="zh-TW" altLang="en-US" dirty="0" smtClean="0"/>
              <a:t>報答</a:t>
            </a:r>
            <a:endParaRPr lang="en-US" altLang="zh-TW" dirty="0" smtClean="0"/>
          </a:p>
          <a:p>
            <a:r>
              <a:rPr lang="zh-TW" altLang="en-US" dirty="0" smtClean="0"/>
              <a:t>不同人也能受惠？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按照入息比例供款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每人最後取得養老金均比供款多</a:t>
            </a:r>
            <a:endParaRPr lang="en-US" altLang="zh-TW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541" y="4893705"/>
            <a:ext cx="2399323" cy="138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87627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「教關」立場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全民</a:t>
            </a:r>
            <a:r>
              <a:rPr lang="zh-TW" altLang="en-US" dirty="0"/>
              <a:t>退休保障</a:t>
            </a:r>
            <a:r>
              <a:rPr lang="zh-TW" altLang="en-US" dirty="0" smtClean="0"/>
              <a:t>制度讓貧困長者在選擇</a:t>
            </a:r>
            <a:r>
              <a:rPr lang="zh-TW" altLang="en-US" dirty="0"/>
              <a:t>有經濟</a:t>
            </a:r>
            <a:r>
              <a:rPr lang="zh-TW" altLang="en-US" dirty="0" smtClean="0"/>
              <a:t>支援以應付</a:t>
            </a:r>
            <a:r>
              <a:rPr lang="zh-TW" altLang="en-US" dirty="0"/>
              <a:t>晚年</a:t>
            </a:r>
            <a:r>
              <a:rPr lang="zh-TW" altLang="en-US" dirty="0" smtClean="0"/>
              <a:t>生活的同時避免</a:t>
            </a:r>
            <a:r>
              <a:rPr lang="zh-TW" altLang="en-US" dirty="0"/>
              <a:t>經濟審查、領取福利等帶來的歧視、排斥和</a:t>
            </a:r>
            <a:r>
              <a:rPr lang="zh-TW" altLang="en-US" dirty="0" smtClean="0"/>
              <a:t>孤立</a:t>
            </a:r>
            <a:endParaRPr lang="en-US" altLang="zh-TW" dirty="0" smtClean="0"/>
          </a:p>
          <a:p>
            <a:r>
              <a:rPr lang="zh-TW" altLang="en-US" dirty="0" smtClean="0"/>
              <a:t>「學者」全民方案甚具說服力及可行性</a:t>
            </a:r>
            <a:endParaRPr lang="en-US" altLang="zh-TW" dirty="0" smtClean="0"/>
          </a:p>
          <a:p>
            <a:r>
              <a:rPr lang="zh-TW" altLang="en-US" dirty="0" smtClean="0"/>
              <a:t>政府</a:t>
            </a:r>
            <a:r>
              <a:rPr lang="zh-TW" altLang="en-US" dirty="0"/>
              <a:t>推薦的方案嚴重違反</a:t>
            </a:r>
            <a:r>
              <a:rPr lang="zh-TW" altLang="en-US" dirty="0" smtClean="0"/>
              <a:t>平等原則</a:t>
            </a:r>
            <a:r>
              <a:rPr lang="zh-TW" altLang="en-US" dirty="0"/>
              <a:t>，有</a:t>
            </a:r>
            <a:r>
              <a:rPr lang="zh-TW" altLang="en-US" dirty="0" smtClean="0"/>
              <a:t>分化及標籤的後果</a:t>
            </a:r>
            <a:endParaRPr lang="en-US" altLang="zh-TW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541" y="4893705"/>
            <a:ext cx="2399323" cy="138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89838"/>
      </p:ext>
    </p:extLst>
  </p:cSld>
  <p:clrMapOvr>
    <a:masterClrMapping/>
  </p:clrMapOvr>
  <p:transition spd="med" advClick="0" advTm="11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541" y="4893705"/>
            <a:ext cx="2399323" cy="13890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呼籲</a:t>
            </a:r>
            <a:endParaRPr lang="en-US" dirty="0"/>
          </a:p>
        </p:txBody>
      </p:sp>
      <p:pic>
        <p:nvPicPr>
          <p:cNvPr id="5" name="Content Placeholder 4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139" y="2382362"/>
            <a:ext cx="8205461" cy="2511343"/>
          </a:xfrm>
        </p:spPr>
      </p:pic>
    </p:spTree>
    <p:extLst>
      <p:ext uri="{BB962C8B-B14F-4D97-AF65-F5344CB8AC3E}">
        <p14:creationId xmlns:p14="http://schemas.microsoft.com/office/powerpoint/2010/main" val="156895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656</TotalTime>
  <Words>351</Words>
  <Application>Microsoft Office PowerPoint</Application>
  <PresentationFormat>寬螢幕</PresentationFormat>
  <Paragraphs>48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微軟正黑體</vt:lpstr>
      <vt:lpstr>新細明體</vt:lpstr>
      <vt:lpstr>Arial</vt:lpstr>
      <vt:lpstr>Garamond</vt:lpstr>
      <vt:lpstr>Wingdings</vt:lpstr>
      <vt:lpstr>Organic</vt:lpstr>
      <vt:lpstr>教會關懷貧窮網絡</vt:lpstr>
      <vt:lpstr>PowerPoint 簡報</vt:lpstr>
      <vt:lpstr>「教關」與全民退休保障計劃</vt:lpstr>
      <vt:lpstr>全民退休保障計劃</vt:lpstr>
      <vt:lpstr>全民退休保障計劃</vt:lpstr>
      <vt:lpstr>常見問題：全民養老金  ？</vt:lpstr>
      <vt:lpstr>常見問題：全民養老金  ？</vt:lpstr>
      <vt:lpstr>「教關」立場</vt:lpstr>
      <vt:lpstr>呼籲</vt:lpstr>
      <vt:lpstr>呼籲</vt:lpstr>
      <vt:lpstr>參考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教會關懷貧窮網絡</dc:title>
  <dc:creator>karina24</dc:creator>
  <cp:lastModifiedBy>Winnie Wong</cp:lastModifiedBy>
  <cp:revision>39</cp:revision>
  <dcterms:created xsi:type="dcterms:W3CDTF">2016-05-05T05:42:09Z</dcterms:created>
  <dcterms:modified xsi:type="dcterms:W3CDTF">2016-05-27T03:02:58Z</dcterms:modified>
</cp:coreProperties>
</file>